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09" r:id="rId5"/>
    <p:sldId id="256" r:id="rId6"/>
    <p:sldId id="443" r:id="rId7"/>
    <p:sldId id="423" r:id="rId8"/>
    <p:sldId id="395" r:id="rId9"/>
    <p:sldId id="417" r:id="rId10"/>
    <p:sldId id="453" r:id="rId11"/>
    <p:sldId id="469" r:id="rId12"/>
    <p:sldId id="463" r:id="rId13"/>
    <p:sldId id="464" r:id="rId14"/>
    <p:sldId id="470" r:id="rId15"/>
    <p:sldId id="466" r:id="rId16"/>
    <p:sldId id="467" r:id="rId17"/>
  </p:sldIdLst>
  <p:sldSz cx="9144000" cy="6858000" type="screen4x3"/>
  <p:notesSz cx="6858000" cy="994568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3DBCD2-70E6-CE11-EC8B-9C9225F95DDC}" name="Andy Groenenboom" initials="AG" userId="6ec25b86bca8908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619D8-0F62-44EE-A6A9-22A473C33EA1}" v="401" dt="2024-12-09T11:45:17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745"/>
  </p:normalViewPr>
  <p:slideViewPr>
    <p:cSldViewPr snapToGrid="0" snapToObjects="1">
      <p:cViewPr varScale="1">
        <p:scale>
          <a:sx n="91" d="100"/>
          <a:sy n="91" d="100"/>
        </p:scale>
        <p:origin x="690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73AC4-78D8-7146-BE8E-94A55D9A438E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2A6F-58A6-3447-A82D-F4B6904A0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35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D57F-A1B6-6D41-8AC1-812E2622B687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306C-8C94-8942-BC65-8608CB8BB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10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lastig te interpreteren want bij angststoornissen algemeen geen PTSS meegenomen.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1306C-8C94-8942-BC65-8608CB8BB78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86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1306C-8C94-8942-BC65-8608CB8BB78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24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Veiligheidsparadox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1306C-8C94-8942-BC65-8608CB8BB7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41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Casus: wie kent er iemand? Wat is het verschil tussen angstige moeder en gegeneraliseerde angststoornis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1306C-8C94-8942-BC65-8608CB8BB78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77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9DA6-A5DA-3C4C-BF7B-0D79FF1F1028}" type="datetime1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3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C538-58AB-8A40-A27A-C1851F1D73B2}" type="datetime1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5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6D7C-6B07-9C46-BB89-1D6BC4176E3D}" type="datetime1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13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6294-22EF-A946-918F-E6442741FFA0}" type="datetime1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0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93EF-BDE8-7940-B6D7-9C07EF4473B9}" type="datetime1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87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484-7AE4-F346-B171-71768BD26A22}" type="datetime1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3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6BE6-DBE5-154A-AF64-B7D3FFD8F284}" type="datetime1">
              <a:rPr lang="nl-NL" smtClean="0"/>
              <a:t>10-12-2024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25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CB12-D772-4B49-ADB0-A6B6111DCD70}" type="datetime1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77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F1F-D750-AC46-AEF2-D9A08D3D6C44}" type="datetime1">
              <a:rPr lang="nl-NL" smtClean="0"/>
              <a:t>10-12-2024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44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E168-81BA-684E-BB6D-4C2978654CBA}" type="datetime1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0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49F8-FA23-2641-A561-C6900A2E0124}" type="datetime1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9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Klik om de tekststijl van het model te bewerken</a:t>
            </a:r>
          </a:p>
          <a:p>
            <a:pPr lvl="1"/>
            <a:r>
              <a:rPr lang="x-none" dirty="0"/>
              <a:t>Tweede niveau</a:t>
            </a:r>
          </a:p>
          <a:p>
            <a:pPr lvl="2"/>
            <a:r>
              <a:rPr lang="x-none" dirty="0"/>
              <a:t>Derde niveau</a:t>
            </a:r>
          </a:p>
          <a:p>
            <a:pPr lvl="3"/>
            <a:r>
              <a:rPr lang="x-none" dirty="0"/>
              <a:t>Vierde niveau</a:t>
            </a:r>
          </a:p>
          <a:p>
            <a:pPr lvl="4"/>
            <a:r>
              <a:rPr lang="x-none" dirty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late Std Bk"/>
              </a:defRPr>
            </a:lvl1pPr>
          </a:lstStyle>
          <a:p>
            <a:fld id="{965A4207-A120-8F47-92B8-5E806B48E81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late Std Bk"/>
              </a:defRPr>
            </a:lvl1pPr>
          </a:lstStyle>
          <a:p>
            <a:r>
              <a:rPr lang="nl-NL"/>
              <a:t>meer info op www.psychezwangerschap.nl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late Std Bk"/>
              </a:defRPr>
            </a:lvl1pPr>
          </a:lstStyle>
          <a:p>
            <a:fld id="{12296A7A-E5FA-6846-8A59-1BCB7AD8F03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65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late Std B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late Std B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late Std B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late Std B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late Std B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late Std B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CrniLQGY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6986F06-1589-D0A1-BE47-DC06D5F22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Alle tinten van de roze wolk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C8AA635-8716-4AD2-2319-3028517ED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En wanneer is het dan tijd om aan de bel te trekken?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22D1D-F2CF-94D2-2221-9F0CF478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2DDB7-5EB4-E455-7381-122FC2FA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34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D3726-9322-D0EF-453F-B99F6ED4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sz="3200" b="1" dirty="0">
                <a:solidFill>
                  <a:schemeClr val="accent6"/>
                </a:solidFill>
              </a:rPr>
              <a:t>Slaap en PPD/ PP psychose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3341079-EB2E-8170-F159-976CB39C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/>
              <a:t>Aanvang vrij snel na de bevalling</a:t>
            </a:r>
          </a:p>
          <a:p>
            <a:r>
              <a:rPr lang="nl-NL" dirty="0"/>
              <a:t>Snel en ernstig verloop</a:t>
            </a:r>
          </a:p>
          <a:p>
            <a:r>
              <a:rPr lang="nl-NL" dirty="0"/>
              <a:t>Begint met niet slapen</a:t>
            </a:r>
          </a:p>
          <a:p>
            <a:endParaRPr lang="nl-NL" dirty="0"/>
          </a:p>
          <a:p>
            <a:r>
              <a:rPr lang="nl-NL" dirty="0"/>
              <a:t>Huisarts inschakelen</a:t>
            </a:r>
          </a:p>
          <a:p>
            <a:r>
              <a:rPr lang="nl-NL" dirty="0"/>
              <a:t>Niet alleen laten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BB3D86-9476-570E-0A6F-D846E57B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meer info op www.psychezwangerschap.nl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34487F-F553-1242-8C08-7E266286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296A7A-E5FA-6846-8A59-1BCB7AD8F033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56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FCD03-E596-FEF9-AEEA-4AD21096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Van roze naar zwart en alles er tussen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317D2-AC61-AD63-E609-A60B5617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de emoties die horen bij een zwangerschap</a:t>
            </a:r>
          </a:p>
          <a:p>
            <a:endParaRPr lang="nl-NL" dirty="0"/>
          </a:p>
          <a:p>
            <a:r>
              <a:rPr lang="nl-NL" dirty="0"/>
              <a:t>Wat zijn de emoties die horen bij het krijgen van een kind</a:t>
            </a:r>
          </a:p>
          <a:p>
            <a:endParaRPr lang="nl-NL" dirty="0"/>
          </a:p>
          <a:p>
            <a:r>
              <a:rPr lang="nl-NL" dirty="0"/>
              <a:t>Welke emoties heeft de baby?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FEB016-3050-B10F-45DC-7E6ABE5E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8A7AC2-80B6-8EB0-ECC0-A25B074D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2EED895-3425-47FB-F518-36905A19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Basis emoties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2CE0924-62FB-793F-EE1E-6CC178E6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Bang </a:t>
            </a:r>
          </a:p>
          <a:p>
            <a:r>
              <a:rPr lang="nl-NL" dirty="0"/>
              <a:t>Boos</a:t>
            </a:r>
          </a:p>
          <a:p>
            <a:r>
              <a:rPr lang="nl-NL" dirty="0"/>
              <a:t>Blij</a:t>
            </a:r>
          </a:p>
          <a:p>
            <a:r>
              <a:rPr lang="nl-NL" dirty="0"/>
              <a:t>Bedroefd</a:t>
            </a:r>
          </a:p>
          <a:p>
            <a:endParaRPr lang="nl-NL" dirty="0"/>
          </a:p>
          <a:p>
            <a:r>
              <a:rPr lang="nl-NL" dirty="0"/>
              <a:t>Schuld</a:t>
            </a:r>
          </a:p>
          <a:p>
            <a:r>
              <a:rPr lang="nl-NL" dirty="0"/>
              <a:t>Schaamte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6596E-5AE3-E2ED-D8EA-7C93815E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6846D1-FA5F-41DC-ACAE-BE0072E2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79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5F070-38E5-1C0A-4528-2B8066A7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6"/>
                </a:solidFill>
              </a:rPr>
              <a:t>Goed om te weten </a:t>
            </a:r>
            <a:r>
              <a:rPr lang="nl-NL" sz="3600" b="1">
                <a:solidFill>
                  <a:schemeClr val="accent6"/>
                </a:solidFill>
              </a:rPr>
              <a:t>en wat te doen</a:t>
            </a:r>
            <a:endParaRPr lang="nl-NL" sz="3600" b="1" dirty="0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5B244-FEEA-058E-27A1-920F6504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sz="3800" dirty="0"/>
              <a:t>Tussen droom en werkelijkheid</a:t>
            </a:r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Emoties zijn geen stoornissen</a:t>
            </a:r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Een nare gebeurtenis is geen PTSS</a:t>
            </a:r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Heb ik dan gefaald?</a:t>
            </a:r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Faciliteer de emoties</a:t>
            </a:r>
          </a:p>
          <a:p>
            <a:pPr marL="0" indent="0">
              <a:buNone/>
            </a:pPr>
            <a:r>
              <a:rPr lang="nl-NL" sz="3800" dirty="0"/>
              <a:t> </a:t>
            </a:r>
          </a:p>
          <a:p>
            <a:r>
              <a:rPr lang="nl-NL" sz="3800" dirty="0"/>
              <a:t>Normaliseer de emoties</a:t>
            </a:r>
          </a:p>
          <a:p>
            <a:endParaRPr lang="nl-NL" sz="3800" dirty="0"/>
          </a:p>
          <a:p>
            <a:r>
              <a:rPr lang="nl-NL" sz="3800" dirty="0"/>
              <a:t>Voorkom adviezen die deterministisch zijn (oordelend en vaststaand en vaak niet wetenschappelijk onderbouwd</a:t>
            </a:r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Verwijs door als de klachten niet overgaan, niet komen en gaan en het functioneren beperken</a:t>
            </a:r>
          </a:p>
          <a:p>
            <a:endParaRPr lang="nl-NL" sz="3800" dirty="0"/>
          </a:p>
          <a:p>
            <a:r>
              <a:rPr lang="nl-NL" sz="3800" dirty="0"/>
              <a:t>Let op slaap en wacht niet te lang </a:t>
            </a:r>
            <a:r>
              <a:rPr lang="nl-NL" sz="3800"/>
              <a:t>met ingrijpen,  plus </a:t>
            </a:r>
            <a:r>
              <a:rPr lang="nl-NL" sz="3800" dirty="0"/>
              <a:t>minus </a:t>
            </a:r>
            <a:r>
              <a:rPr lang="nl-NL" sz="3800"/>
              <a:t>48 uur</a:t>
            </a:r>
            <a:endParaRPr lang="nl-NL" sz="3800" dirty="0"/>
          </a:p>
          <a:p>
            <a:endParaRPr lang="nl-NL" sz="38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5182F2-6DCF-B66D-CCE9-5A0ACDC5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AFE972-F3E8-0621-DEA7-66CB4F62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30973"/>
              </p:ext>
            </p:extLst>
          </p:nvPr>
        </p:nvGraphicFramePr>
        <p:xfrm>
          <a:off x="619125" y="1600200"/>
          <a:ext cx="7904163" cy="3050628"/>
        </p:xfrm>
        <a:graphic>
          <a:graphicData uri="http://schemas.openxmlformats.org/drawingml/2006/table">
            <a:tbl>
              <a:tblPr/>
              <a:tblGrid>
                <a:gridCol w="42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(potentiële) belangenverstrengeling</a:t>
                      </a: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Geen / Zie hieronder </a:t>
                      </a:r>
                      <a:endParaRPr kumimoji="0" lang="nl-NL" altLang="nl-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Functie</a:t>
                      </a: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Gz-psycholoog, zelfstandig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Eigenaar Psyche en Zwangerschap B.V</a:t>
                      </a: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55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Sponsoring of onderzoeksgeld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Honorarium of andere (financiële) vergoeding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Aandeelhouder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</a:pPr>
                      <a:endParaRPr kumimoji="0" lang="nl-NL" alt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 Geen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nl-NL" alt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NL" alt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>
                <a:solidFill>
                  <a:srgbClr val="000000"/>
                </a:solidFill>
                <a:ea typeface="+mn-ea"/>
                <a:cs typeface="+mn-cs"/>
              </a:rPr>
              <a:t>Disclosure</a:t>
            </a:r>
            <a:r>
              <a:rPr lang="nl-NL" sz="3600" dirty="0">
                <a:solidFill>
                  <a:srgbClr val="000000"/>
                </a:solidFill>
                <a:ea typeface="+mn-ea"/>
                <a:cs typeface="+mn-cs"/>
              </a:rPr>
              <a:t> belangen spreker</a:t>
            </a:r>
            <a:endParaRPr lang="nl-N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DCC50F-D9E0-2D80-FDF0-61FDCB22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D02521-B8CF-6255-F065-49D898FE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3</a:t>
            </a:fld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F2E5F0B-A7CF-95AF-9205-934752D3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36" y="2189933"/>
            <a:ext cx="2528518" cy="247813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177632A-AD75-C2E2-93AA-300F431C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43" y="2236676"/>
            <a:ext cx="2309944" cy="35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wangerschap en kruidengebruik - Drogisterij Van der Pigge">
            <a:extLst>
              <a:ext uri="{FF2B5EF4-FFF2-40B4-BE49-F238E27FC236}">
                <a16:creationId xmlns:a16="http://schemas.microsoft.com/office/drawing/2014/main" id="{DA9A2CE9-4961-B6C3-E4B0-08CBB260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2" y="2490952"/>
            <a:ext cx="2812202" cy="18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A0E2D26-71EA-FEE9-3976-288F7B1A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Kraamtijd - Verloskundigenpraktijk De Lekbrug">
            <a:extLst>
              <a:ext uri="{FF2B5EF4-FFF2-40B4-BE49-F238E27FC236}">
                <a16:creationId xmlns:a16="http://schemas.microsoft.com/office/drawing/2014/main" id="{77196468-84E7-DFC8-57B4-FDED694A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3" y="136525"/>
            <a:ext cx="4526018" cy="18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28A6A-9893-C649-F128-411B221B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Psychische stoornissen peripartum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D06AF-99D9-8197-1B39-A8BBC97A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Nemesis onderzoek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Toename bij jong volwassenen tussen 18 en 35 jaar in stedelijke gebieden (niet door corona)</a:t>
            </a:r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sz="1000" dirty="0"/>
              <a:t>*Trimbos (2023)</a:t>
            </a:r>
          </a:p>
          <a:p>
            <a:pPr marL="0" indent="0">
              <a:buNone/>
            </a:pPr>
            <a:r>
              <a:rPr lang="nl-NL" sz="1000" dirty="0"/>
              <a:t>**Nemesis (2024)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1CADC9-E46D-F0D5-7A3E-B76B1996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3A75EE-93F3-42E7-261C-8DDFA9EC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4</a:t>
            </a:fld>
            <a:endParaRPr lang="nl-NL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6089A50-1660-F72D-A761-55DC51DA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47557"/>
              </p:ext>
            </p:extLst>
          </p:nvPr>
        </p:nvGraphicFramePr>
        <p:xfrm>
          <a:off x="1277007" y="3746939"/>
          <a:ext cx="6342993" cy="127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31">
                  <a:extLst>
                    <a:ext uri="{9D8B030D-6E8A-4147-A177-3AD203B41FA5}">
                      <a16:colId xmlns:a16="http://schemas.microsoft.com/office/drawing/2014/main" val="462973362"/>
                    </a:ext>
                  </a:extLst>
                </a:gridCol>
                <a:gridCol w="2114331">
                  <a:extLst>
                    <a:ext uri="{9D8B030D-6E8A-4147-A177-3AD203B41FA5}">
                      <a16:colId xmlns:a16="http://schemas.microsoft.com/office/drawing/2014/main" val="2776013661"/>
                    </a:ext>
                  </a:extLst>
                </a:gridCol>
                <a:gridCol w="2114331">
                  <a:extLst>
                    <a:ext uri="{9D8B030D-6E8A-4147-A177-3AD203B41FA5}">
                      <a16:colId xmlns:a16="http://schemas.microsoft.com/office/drawing/2014/main" val="353216158"/>
                    </a:ext>
                  </a:extLst>
                </a:gridCol>
              </a:tblGrid>
              <a:tr h="42391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2007-2009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2019-2022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72626"/>
                  </a:ext>
                </a:extLst>
              </a:tr>
              <a:tr h="423917">
                <a:tc>
                  <a:txBody>
                    <a:bodyPr/>
                    <a:lstStyle/>
                    <a:p>
                      <a:r>
                        <a:rPr lang="nl-NL" dirty="0"/>
                        <a:t>Depressie stoornis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6.0 %**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10.8%**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65479"/>
                  </a:ext>
                </a:extLst>
              </a:tr>
              <a:tr h="423917">
                <a:tc>
                  <a:txBody>
                    <a:bodyPr/>
                    <a:lstStyle/>
                    <a:p>
                      <a:r>
                        <a:rPr lang="nl-NL" dirty="0"/>
                        <a:t>Angststoornis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10.1 %**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15.6%**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53746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9C22445-FFB7-AF38-CA25-3FD778944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00644"/>
              </p:ext>
            </p:extLst>
          </p:nvPr>
        </p:nvGraphicFramePr>
        <p:xfrm>
          <a:off x="1324303" y="1407158"/>
          <a:ext cx="620069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915">
                  <a:extLst>
                    <a:ext uri="{9D8B030D-6E8A-4147-A177-3AD203B41FA5}">
                      <a16:colId xmlns:a16="http://schemas.microsoft.com/office/drawing/2014/main" val="3022212721"/>
                    </a:ext>
                  </a:extLst>
                </a:gridCol>
                <a:gridCol w="1573925">
                  <a:extLst>
                    <a:ext uri="{9D8B030D-6E8A-4147-A177-3AD203B41FA5}">
                      <a16:colId xmlns:a16="http://schemas.microsoft.com/office/drawing/2014/main" val="1133767959"/>
                    </a:ext>
                  </a:extLst>
                </a:gridCol>
                <a:gridCol w="1573925">
                  <a:extLst>
                    <a:ext uri="{9D8B030D-6E8A-4147-A177-3AD203B41FA5}">
                      <a16:colId xmlns:a16="http://schemas.microsoft.com/office/drawing/2014/main" val="1586735682"/>
                    </a:ext>
                  </a:extLst>
                </a:gridCol>
                <a:gridCol w="1573925">
                  <a:extLst>
                    <a:ext uri="{9D8B030D-6E8A-4147-A177-3AD203B41FA5}">
                      <a16:colId xmlns:a16="http://schemas.microsoft.com/office/drawing/2014/main" val="3162731119"/>
                    </a:ext>
                  </a:extLst>
                </a:gridCol>
              </a:tblGrid>
              <a:tr h="549994">
                <a:tc>
                  <a:txBody>
                    <a:bodyPr/>
                    <a:lstStyle/>
                    <a:p>
                      <a:r>
                        <a:rPr lang="nl-NL" dirty="0"/>
                        <a:t>Stoornis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postpartum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Algemeen (18-34)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12029"/>
                  </a:ext>
                </a:extLst>
              </a:tr>
              <a:tr h="314282">
                <a:tc>
                  <a:txBody>
                    <a:bodyPr/>
                    <a:lstStyle/>
                    <a:p>
                      <a:r>
                        <a:rPr lang="nl-NL" dirty="0"/>
                        <a:t>Depressie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9%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13.2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80724"/>
                  </a:ext>
                </a:extLst>
              </a:tr>
              <a:tr h="314282">
                <a:tc>
                  <a:txBody>
                    <a:bodyPr/>
                    <a:lstStyle/>
                    <a:p>
                      <a:r>
                        <a:rPr lang="nl-NL" dirty="0"/>
                        <a:t>angststoornis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4.2 %**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7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996CD0-E6AD-360C-08E6-B2238E3C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Definitie psychiatrische stoornis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B905B49-3E13-4132-EB32-E3CDE9E5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600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nl-NL" sz="1600" b="0" i="0" dirty="0">
                <a:solidFill>
                  <a:srgbClr val="474747"/>
                </a:solidFill>
                <a:effectLst/>
                <a:latin typeface="Google Sans"/>
              </a:rPr>
              <a:t>Bij psychiatrische problematiek gaat het om </a:t>
            </a:r>
            <a:r>
              <a:rPr lang="nl-NL" sz="1600" b="0" i="0" dirty="0">
                <a:solidFill>
                  <a:srgbClr val="040C28"/>
                </a:solidFill>
                <a:effectLst/>
                <a:latin typeface="Google Sans"/>
              </a:rPr>
              <a:t>aandoeningen die het dagelijkse leven van mensen verstoren en waarbij het nodig kan zijn om behandelingen te ondergaan, soms in combinatie met medicijnen</a:t>
            </a:r>
            <a:r>
              <a:rPr lang="nl-NL" sz="1600" b="0" i="0" dirty="0">
                <a:solidFill>
                  <a:srgbClr val="474747"/>
                </a:solidFill>
                <a:effectLst/>
                <a:latin typeface="Google Sans"/>
              </a:rPr>
              <a:t>. Deze stoornissen hebben vastgestelde criteria volgens de DSM IV (</a:t>
            </a:r>
            <a:r>
              <a:rPr lang="nl-NL" sz="1600" b="0" i="0" dirty="0" err="1">
                <a:solidFill>
                  <a:srgbClr val="474747"/>
                </a:solidFill>
                <a:effectLst/>
                <a:latin typeface="Google Sans"/>
              </a:rPr>
              <a:t>Diagnostic</a:t>
            </a:r>
            <a:r>
              <a:rPr lang="nl-NL" sz="1600" b="0" i="0" dirty="0">
                <a:solidFill>
                  <a:srgbClr val="474747"/>
                </a:solidFill>
                <a:effectLst/>
                <a:latin typeface="Google Sans"/>
              </a:rPr>
              <a:t> and Statistical Manual of </a:t>
            </a:r>
            <a:r>
              <a:rPr lang="nl-NL" sz="1600" b="0" i="0" dirty="0" err="1">
                <a:solidFill>
                  <a:srgbClr val="474747"/>
                </a:solidFill>
                <a:effectLst/>
                <a:latin typeface="Google Sans"/>
              </a:rPr>
              <a:t>Mental</a:t>
            </a:r>
            <a:r>
              <a:rPr lang="nl-NL" sz="1600" b="0" i="0" dirty="0">
                <a:solidFill>
                  <a:srgbClr val="474747"/>
                </a:solidFill>
                <a:effectLst/>
                <a:latin typeface="Google Sans"/>
              </a:rPr>
              <a:t> Disorders).</a:t>
            </a:r>
          </a:p>
          <a:p>
            <a:pPr marL="0" indent="0">
              <a:buNone/>
            </a:pPr>
            <a:endParaRPr lang="nl-NL" sz="1600" dirty="0">
              <a:solidFill>
                <a:srgbClr val="474747"/>
              </a:solidFill>
              <a:latin typeface="Google Sans"/>
            </a:endParaRPr>
          </a:p>
          <a:p>
            <a:pPr marL="0" indent="0">
              <a:buNone/>
            </a:pPr>
            <a:endParaRPr lang="nl-NL" sz="1600" b="0" i="0" dirty="0">
              <a:solidFill>
                <a:srgbClr val="474747"/>
              </a:solidFill>
              <a:effectLst/>
              <a:latin typeface="Google Sans"/>
            </a:endParaRPr>
          </a:p>
          <a:p>
            <a:endParaRPr lang="nl-NL" sz="1600" dirty="0">
              <a:solidFill>
                <a:srgbClr val="474747"/>
              </a:solidFill>
              <a:latin typeface="Google Sans"/>
            </a:endParaRPr>
          </a:p>
          <a:p>
            <a:r>
              <a:rPr lang="nl-NL" sz="1600" dirty="0">
                <a:solidFill>
                  <a:srgbClr val="474747"/>
                </a:solidFill>
                <a:latin typeface="Google Sans"/>
              </a:rPr>
              <a:t>Voldoen aan verschillende kenmerken</a:t>
            </a:r>
          </a:p>
          <a:p>
            <a:r>
              <a:rPr lang="nl-NL" sz="1600" dirty="0">
                <a:solidFill>
                  <a:srgbClr val="474747"/>
                </a:solidFill>
                <a:latin typeface="Google Sans"/>
              </a:rPr>
              <a:t>Bestaan langere tijd</a:t>
            </a:r>
          </a:p>
          <a:p>
            <a:r>
              <a:rPr lang="nl-NL" sz="1600" dirty="0">
                <a:solidFill>
                  <a:srgbClr val="474747"/>
                </a:solidFill>
                <a:latin typeface="Google Sans"/>
              </a:rPr>
              <a:t>Heeft invloed op het dagelijks functioneren (werk, vrije tijd, relaties)</a:t>
            </a:r>
          </a:p>
          <a:p>
            <a:r>
              <a:rPr lang="nl-NL" sz="1600" dirty="0">
                <a:solidFill>
                  <a:srgbClr val="474747"/>
                </a:solidFill>
                <a:latin typeface="Google Sans"/>
              </a:rPr>
              <a:t>Mogen alleen vastgesteld worden door daartoe bevoegde professionals 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E8C7356-5AE1-3BB6-98E6-77A3BC28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B56F1A3-8911-4A1D-E0DC-ADF5D5AC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1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9F21E4-961F-0DE5-4307-424C2BFA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Peripartum depressie</a:t>
            </a:r>
            <a:br>
              <a:rPr lang="nl-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NL" sz="32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A15C2AA-6A0A-6683-747E-2E384643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/>
              <a:t>Kenmerken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A. Sombere stemming</a:t>
            </a:r>
          </a:p>
          <a:p>
            <a:pPr marL="0" indent="0">
              <a:buNone/>
            </a:pPr>
            <a:r>
              <a:rPr lang="nl-NL" dirty="0"/>
              <a:t>B. </a:t>
            </a:r>
            <a:r>
              <a:rPr lang="nl-NL" dirty="0" err="1"/>
              <a:t>Anhedonie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Significant gewichtsverlies, </a:t>
            </a:r>
            <a:r>
              <a:rPr lang="nl-NL" dirty="0">
                <a:solidFill>
                  <a:srgbClr val="00B0F0"/>
                </a:solidFill>
              </a:rPr>
              <a:t>gewichtstoename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00B0F0"/>
                </a:solidFill>
              </a:rPr>
              <a:t>Insomnia</a:t>
            </a:r>
            <a:r>
              <a:rPr lang="nl-NL" dirty="0"/>
              <a:t> of </a:t>
            </a:r>
            <a:r>
              <a:rPr lang="nl-NL" dirty="0" err="1">
                <a:solidFill>
                  <a:srgbClr val="00B0F0"/>
                </a:solidFill>
              </a:rPr>
              <a:t>hypersominia</a:t>
            </a:r>
            <a:endParaRPr lang="nl-NL" dirty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00B0F0"/>
                </a:solidFill>
              </a:rPr>
              <a:t>Psychomotorische agitatie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00B0F0"/>
                </a:solidFill>
              </a:rPr>
              <a:t>Vermoeidheid of verlies van energie</a:t>
            </a:r>
          </a:p>
          <a:p>
            <a:pPr marL="514350" indent="-514350">
              <a:buAutoNum type="arabicPeriod"/>
            </a:pPr>
            <a:r>
              <a:rPr lang="nl-NL" dirty="0"/>
              <a:t>Gevoelens van waardeloosheid</a:t>
            </a:r>
          </a:p>
          <a:p>
            <a:pPr marL="514350" indent="-514350">
              <a:buAutoNum type="arabicPeriod"/>
            </a:pPr>
            <a:r>
              <a:rPr lang="nl-NL" dirty="0"/>
              <a:t>Verminderd vermogen tot </a:t>
            </a:r>
            <a:r>
              <a:rPr lang="nl-NL" dirty="0">
                <a:solidFill>
                  <a:srgbClr val="00B0F0"/>
                </a:solidFill>
              </a:rPr>
              <a:t>nadenken, concentreren</a:t>
            </a:r>
          </a:p>
          <a:p>
            <a:pPr marL="514350" indent="-514350">
              <a:buAutoNum type="arabicPeriod"/>
            </a:pPr>
            <a:r>
              <a:rPr lang="nl-NL" dirty="0"/>
              <a:t>Terugkerende gedachten aan de dood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rgbClr val="00B0F0"/>
                </a:solidFill>
              </a:rPr>
              <a:t>Verminderde zin in seks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22D1D-F2CF-94D2-2221-9F0CF478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meer info op www.psychezwangerschap.nl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2DDB7-5EB4-E455-7381-122FC2FA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6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28DBC-7FD7-F372-A256-EA7C2057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6"/>
                </a:solidFill>
              </a:rPr>
              <a:t>Hoe merk je het in de spreekkamer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4D6F5-927B-A513-36FD-1B952A83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antwoorden, weinig tekst</a:t>
            </a:r>
          </a:p>
          <a:p>
            <a:r>
              <a:rPr lang="nl-NL" dirty="0"/>
              <a:t>Weinig interactie, ook </a:t>
            </a:r>
            <a:r>
              <a:rPr lang="nl-NL" dirty="0" err="1"/>
              <a:t>nonverbaal</a:t>
            </a:r>
            <a:endParaRPr lang="nl-NL" dirty="0"/>
          </a:p>
          <a:p>
            <a:r>
              <a:rPr lang="nl-NL" dirty="0"/>
              <a:t>Op een kruising blijven staan</a:t>
            </a:r>
          </a:p>
          <a:p>
            <a:r>
              <a:rPr lang="nl-NL" dirty="0"/>
              <a:t>Als hulpverlener wordt je soms zelf moe (deken over je heen)</a:t>
            </a:r>
          </a:p>
          <a:p>
            <a:r>
              <a:rPr lang="nl-NL" dirty="0">
                <a:hlinkClick r:id="rId2"/>
              </a:rPr>
              <a:t>https://www.youtube.com/watch?v=XiCrniLQGYc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black dog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130891-B944-1971-04E0-CFE7AC71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17F798-84C1-5A85-663A-CD58A7DE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22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75060-850F-F18B-527A-93FF702B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solidFill>
                  <a:schemeClr val="accent6"/>
                </a:solidFill>
              </a:rPr>
              <a:t>Gegeneraliseerde Angststoornis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DE5B73-1118-9F27-085A-9CD497E6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eaLnBrk="1" fontAlgn="t" latinLnBrk="0" hangingPunct="1">
              <a:buAutoNum type="alphaUcPeriod"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Buitensporige angst en bezorgdheid (bezorgde verwachting), die meer dagen wel dan niet voorkomen gedurende</a:t>
            </a:r>
            <a:r>
              <a:rPr lang="nl-NL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ten minste 6 maanden</a:t>
            </a: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over een aantal gebeurtenissen of activiteiten (zoals werk- of schoolprestaties).</a:t>
            </a:r>
          </a:p>
          <a:p>
            <a:pPr marL="0" algn="l" rtl="0" eaLnBrk="1" fontAlgn="t" latinLnBrk="0" hangingPunct="1"/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eaLnBrk="1" fontAlgn="t" latinLnBrk="0" hangingPunct="1">
              <a:buNone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B. 	De persoon vindt het moeilijk om de bezorgdheid onder controle te houden.</a:t>
            </a:r>
          </a:p>
          <a:p>
            <a:pPr marL="0" indent="0" algn="l" rtl="0" eaLnBrk="1" fontAlgn="t" latinLnBrk="0" hangingPunct="1">
              <a:buNone/>
            </a:pP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buNone/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 	De angst en bezorgdheid gaan gepaard met drie of meer van de volgende zes  		 	symptomen (waarbij ten minste enkele symptomen de afgelopen 6 maanden vaker 	wel dan niet aanwezig waren).Rusteloosheid of een opgefokt of gespannen gevoel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Snel vermoeid zijn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Moeite met concentreren of een leeg hoofd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Prikkelbaarheid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Spierspanning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/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Slaapstoornissen (moeilijk in slaap vallen of doorslapen, of rusteloze,  onbevredigende  	slaap)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F419BF-3533-CBB1-89B2-A1B8E741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4F42D4-E9FC-E171-AC32-88BED7A7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7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E7BC9-764F-43D4-A252-D0B23B0E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Gegeneraliseerde angst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2493D-1625-4CB0-AE52-B9643329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Vragen </a:t>
            </a:r>
            <a:r>
              <a:rPr lang="nl-NL" sz="1800" dirty="0" err="1"/>
              <a:t>vragen</a:t>
            </a:r>
            <a:r>
              <a:rPr lang="nl-NL" sz="1800" dirty="0"/>
              <a:t> </a:t>
            </a:r>
            <a:r>
              <a:rPr lang="nl-NL" sz="1800" dirty="0" err="1"/>
              <a:t>vragen</a:t>
            </a:r>
            <a:r>
              <a:rPr lang="nl-NL" sz="1800" dirty="0"/>
              <a:t> </a:t>
            </a:r>
            <a:r>
              <a:rPr lang="nl-NL" sz="1800" dirty="0" err="1"/>
              <a:t>vragen</a:t>
            </a:r>
            <a:endParaRPr lang="nl-NL" sz="1800" dirty="0"/>
          </a:p>
          <a:p>
            <a:r>
              <a:rPr lang="nl-NL" sz="1800" dirty="0"/>
              <a:t>Afvinklijsten</a:t>
            </a:r>
          </a:p>
          <a:p>
            <a:r>
              <a:rPr lang="nl-NL" sz="1800" dirty="0"/>
              <a:t>Checken en dubbel checken</a:t>
            </a:r>
          </a:p>
          <a:p>
            <a:r>
              <a:rPr lang="nl-NL" sz="1800" dirty="0"/>
              <a:t>Moeite met het oncontroleerbare en onvoorspelbare van de zwangerschap en het kind</a:t>
            </a:r>
          </a:p>
          <a:p>
            <a:r>
              <a:rPr lang="nl-NL" sz="1800" dirty="0"/>
              <a:t>Steeds weer nieuwe thema’s</a:t>
            </a:r>
          </a:p>
          <a:p>
            <a:r>
              <a:rPr lang="nl-NL" sz="1800" dirty="0"/>
              <a:t>Overschatten van risico’s</a:t>
            </a:r>
          </a:p>
          <a:p>
            <a:r>
              <a:rPr lang="nl-NL" sz="1800" dirty="0"/>
              <a:t>Slecht slapen als gevolg van piekeren</a:t>
            </a:r>
          </a:p>
          <a:p>
            <a:r>
              <a:rPr lang="nl-NL" sz="1800" dirty="0"/>
              <a:t>Voorwaardelijk leven</a:t>
            </a:r>
          </a:p>
          <a:p>
            <a:r>
              <a:rPr lang="nl-NL" sz="1800" dirty="0"/>
              <a:t>Vaak nog tussendoor mailen en, of bellen</a:t>
            </a:r>
          </a:p>
          <a:p>
            <a:r>
              <a:rPr lang="nl-NL" sz="1800" dirty="0"/>
              <a:t>Vaak weinig faalervaringen gehad/ perfectionistisch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B623AA-5C25-4D80-95EE-20E8C71B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 info op www.psychezwangerschap.nl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0ACA61-D202-40F2-B1F9-56D9A447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6A7A-E5FA-6846-8A59-1BCB7AD8F03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5" ma:contentTypeDescription="Een nieuw document maken." ma:contentTypeScope="" ma:versionID="5a45db7a20a3bfd386bbeffbe9684c8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197f057da2bd74d37fac2ca51dc33b96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E277BC-04FB-4B7D-8CF1-74C4F3161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306CEE-D8B3-4CE6-A479-2566D2AD4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9DEC2-65F5-40A6-A672-AB8069AE48B0}">
  <ds:schemaRefs>
    <ds:schemaRef ds:uri="http://schemas.microsoft.com/office/2006/metadata/properties"/>
    <ds:schemaRef ds:uri="http://purl.org/dc/terms/"/>
    <ds:schemaRef ds:uri="http://purl.org/dc/elements/1.1/"/>
    <ds:schemaRef ds:uri="18bc3f94-dfc0-4b96-9f8a-0e5bbfb16367"/>
    <ds:schemaRef ds:uri="http://www.w3.org/XML/1998/namespace"/>
    <ds:schemaRef ds:uri="http://schemas.microsoft.com/office/2006/documentManagement/types"/>
    <ds:schemaRef ds:uri="http://purl.org/dc/dcmitype/"/>
    <ds:schemaRef ds:uri="bf4a096b-ecb1-4e85-a1e0-80c521e034ab"/>
    <ds:schemaRef ds:uri="http://schemas.microsoft.com/office/infopath/2007/PartnerControls"/>
    <ds:schemaRef ds:uri="http://schemas.openxmlformats.org/package/2006/metadata/core-properties"/>
    <ds:schemaRef ds:uri="ec9541f1-3b43-482c-a8de-1b403dece0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Diavoorstelling (4:3)</PresentationFormat>
  <Paragraphs>178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Google Sans</vt:lpstr>
      <vt:lpstr>Slate Std Bk</vt:lpstr>
      <vt:lpstr>Symbol</vt:lpstr>
      <vt:lpstr>Office-thema</vt:lpstr>
      <vt:lpstr>Alle tinten van de roze wolk</vt:lpstr>
      <vt:lpstr>Disclosure belangen spreker</vt:lpstr>
      <vt:lpstr>PowerPoint-presentatie</vt:lpstr>
      <vt:lpstr>Psychische stoornissen peripartum</vt:lpstr>
      <vt:lpstr>Definitie psychiatrische stoornis</vt:lpstr>
      <vt:lpstr> Peripartum depressie </vt:lpstr>
      <vt:lpstr>Hoe merk je het in de spreekkamer</vt:lpstr>
      <vt:lpstr>Gegeneraliseerde Angststoornis</vt:lpstr>
      <vt:lpstr>Gegeneraliseerde angst in de praktijk</vt:lpstr>
      <vt:lpstr>Slaap en PPD/ PP psychose</vt:lpstr>
      <vt:lpstr>Van roze naar zwart en alles er tussen in</vt:lpstr>
      <vt:lpstr>Basis emoties</vt:lpstr>
      <vt:lpstr>Goed om te weten en wat te doen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Zwanger, bevallen en kramen ten tijde van Corona</dc:title>
  <dc:creator>Merith Cohen de Lara</dc:creator>
  <cp:lastModifiedBy>Corinne Juch</cp:lastModifiedBy>
  <cp:revision>24</cp:revision>
  <dcterms:created xsi:type="dcterms:W3CDTF">2020-04-20T11:49:22Z</dcterms:created>
  <dcterms:modified xsi:type="dcterms:W3CDTF">2024-12-10T07:50:41Z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