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68" r:id="rId5"/>
    <p:sldId id="264" r:id="rId6"/>
    <p:sldId id="319" r:id="rId7"/>
    <p:sldId id="281" r:id="rId8"/>
    <p:sldId id="623" r:id="rId9"/>
    <p:sldId id="624" r:id="rId10"/>
    <p:sldId id="625" r:id="rId11"/>
    <p:sldId id="626" r:id="rId12"/>
    <p:sldId id="627"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DEBC"/>
    <a:srgbClr val="36D6B4"/>
    <a:srgbClr val="49C3AC"/>
    <a:srgbClr val="38D4CD"/>
    <a:srgbClr val="44C7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6005" autoAdjust="0"/>
  </p:normalViewPr>
  <p:slideViewPr>
    <p:cSldViewPr snapToGrid="0">
      <p:cViewPr varScale="1">
        <p:scale>
          <a:sx n="93" d="100"/>
          <a:sy n="93" d="100"/>
        </p:scale>
        <p:origin x="33" y="75"/>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927FE4-F559-49CB-A2C6-AD46C215CE7F}" type="datetimeFigureOut">
              <a:rPr lang="nl-NL" smtClean="0"/>
              <a:t>10-12-2024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4CFCB3-328D-48EC-A15A-9FDA54C4A996}" type="slidenum">
              <a:rPr lang="nl-NL" smtClean="0"/>
              <a:t>‹nr.›</a:t>
            </a:fld>
            <a:endParaRPr lang="nl-NL"/>
          </a:p>
        </p:txBody>
      </p:sp>
    </p:spTree>
    <p:extLst>
      <p:ext uri="{BB962C8B-B14F-4D97-AF65-F5344CB8AC3E}">
        <p14:creationId xmlns:p14="http://schemas.microsoft.com/office/powerpoint/2010/main" val="2207937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2837A6-52A3-4F7B-9241-476EC3E3DE9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542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94CFCB3-328D-48EC-A15A-9FDA54C4A996}" type="slidenum">
              <a:rPr lang="nl-NL" smtClean="0"/>
              <a:t>5</a:t>
            </a:fld>
            <a:endParaRPr lang="nl-NL"/>
          </a:p>
        </p:txBody>
      </p:sp>
    </p:spTree>
    <p:extLst>
      <p:ext uri="{BB962C8B-B14F-4D97-AF65-F5344CB8AC3E}">
        <p14:creationId xmlns:p14="http://schemas.microsoft.com/office/powerpoint/2010/main" val="2596497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Uitgangspunten als kapstok</a:t>
            </a:r>
          </a:p>
        </p:txBody>
      </p:sp>
      <p:sp>
        <p:nvSpPr>
          <p:cNvPr id="4" name="Tijdelijke aanduiding voor dianummer 3"/>
          <p:cNvSpPr>
            <a:spLocks noGrp="1"/>
          </p:cNvSpPr>
          <p:nvPr>
            <p:ph type="sldNum" sz="quarter" idx="5"/>
          </p:nvPr>
        </p:nvSpPr>
        <p:spPr/>
        <p:txBody>
          <a:bodyPr/>
          <a:lstStyle/>
          <a:p>
            <a:fld id="{194CFCB3-328D-48EC-A15A-9FDA54C4A996}" type="slidenum">
              <a:rPr lang="nl-NL" smtClean="0"/>
              <a:t>6</a:t>
            </a:fld>
            <a:endParaRPr lang="nl-NL"/>
          </a:p>
        </p:txBody>
      </p:sp>
    </p:spTree>
    <p:extLst>
      <p:ext uri="{BB962C8B-B14F-4D97-AF65-F5344CB8AC3E}">
        <p14:creationId xmlns:p14="http://schemas.microsoft.com/office/powerpoint/2010/main" val="1252785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E9CFE-1829-FE7B-28C6-D415C9B7048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0096411-48D7-A6C2-5256-CC50BB28BA8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7EB1DA7-7177-ABEE-8A61-37B5B589369B}"/>
              </a:ext>
            </a:extLst>
          </p:cNvPr>
          <p:cNvSpPr>
            <a:spLocks noGrp="1"/>
          </p:cNvSpPr>
          <p:nvPr>
            <p:ph type="body" idx="1"/>
          </p:nvPr>
        </p:nvSpPr>
        <p:spPr/>
        <p:txBody>
          <a:bodyPr/>
          <a:lstStyle/>
          <a:p>
            <a:endParaRPr lang="nl-NL" dirty="0"/>
          </a:p>
          <a:p>
            <a:endParaRPr lang="nl-NL" dirty="0"/>
          </a:p>
        </p:txBody>
      </p:sp>
      <p:sp>
        <p:nvSpPr>
          <p:cNvPr id="4" name="Tijdelijke aanduiding voor dianummer 3">
            <a:extLst>
              <a:ext uri="{FF2B5EF4-FFF2-40B4-BE49-F238E27FC236}">
                <a16:creationId xmlns:a16="http://schemas.microsoft.com/office/drawing/2014/main" id="{F56BDD6C-7D75-C13D-AFA3-8F712EB16D71}"/>
              </a:ext>
            </a:extLst>
          </p:cNvPr>
          <p:cNvSpPr>
            <a:spLocks noGrp="1"/>
          </p:cNvSpPr>
          <p:nvPr>
            <p:ph type="sldNum" sz="quarter" idx="5"/>
          </p:nvPr>
        </p:nvSpPr>
        <p:spPr/>
        <p:txBody>
          <a:bodyPr/>
          <a:lstStyle/>
          <a:p>
            <a:fld id="{194CFCB3-328D-48EC-A15A-9FDA54C4A996}" type="slidenum">
              <a:rPr lang="nl-NL" smtClean="0"/>
              <a:t>7</a:t>
            </a:fld>
            <a:endParaRPr lang="nl-NL"/>
          </a:p>
        </p:txBody>
      </p:sp>
    </p:spTree>
    <p:extLst>
      <p:ext uri="{BB962C8B-B14F-4D97-AF65-F5344CB8AC3E}">
        <p14:creationId xmlns:p14="http://schemas.microsoft.com/office/powerpoint/2010/main" val="3972268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F6CA9-93E1-CA8D-3B2A-C49F2DF0C3E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45F440A-0DC3-3FC5-680D-17E54A09ABB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D22514F-FE3A-02B9-7E0D-0B1BBB28AE1E}"/>
              </a:ext>
            </a:extLst>
          </p:cNvPr>
          <p:cNvSpPr>
            <a:spLocks noGrp="1"/>
          </p:cNvSpPr>
          <p:nvPr>
            <p:ph type="body" idx="1"/>
          </p:nvPr>
        </p:nvSpPr>
        <p:spPr/>
        <p:txBody>
          <a:bodyPr/>
          <a:lstStyle/>
          <a:p>
            <a:pPr marL="800100" lvl="1" indent="-342900" defTabSz="1078992">
              <a:buFont typeface="Arial" panose="020B0604020202020204" pitchFamily="34" charset="0"/>
              <a:buChar char="•"/>
            </a:pPr>
            <a:r>
              <a:rPr lang="nl-NL" sz="1000" dirty="0"/>
              <a:t>Professionals: KS als basis van het verlenen van ‘goede zorg’ </a:t>
            </a:r>
          </a:p>
          <a:p>
            <a:pPr marL="800100" lvl="1" indent="-342900" defTabSz="1078992">
              <a:buFont typeface="Arial" panose="020B0604020202020204" pitchFamily="34" charset="0"/>
              <a:buChar char="•"/>
            </a:pPr>
            <a:r>
              <a:rPr lang="nl-NL" sz="1000" dirty="0"/>
              <a:t>Uitvoerende organisaties: betrekken management, KS-ambassadeurs (gelijk NNZ)</a:t>
            </a:r>
          </a:p>
          <a:p>
            <a:pPr marL="800100" lvl="1" indent="-342900" defTabSz="1078992">
              <a:buFont typeface="Arial" panose="020B0604020202020204" pitchFamily="34" charset="0"/>
              <a:buChar char="•"/>
            </a:pPr>
            <a:r>
              <a:rPr lang="nl-NL" sz="1000" dirty="0"/>
              <a:t>Gemeenten / regio’s: vitale coalities, </a:t>
            </a:r>
            <a:r>
              <a:rPr lang="nl-NL" sz="1000" dirty="0">
                <a:effectLst/>
                <a:latin typeface="Verdana" panose="020B0604030504040204" pitchFamily="34" charset="0"/>
                <a:ea typeface="Times New Roman" panose="02020603050405020304" pitchFamily="18" charset="0"/>
                <a:cs typeface="Times New Roman" panose="02020603050405020304" pitchFamily="18" charset="0"/>
              </a:rPr>
              <a:t>regio’s fungeren als vliegwiel naar de gemeenten, tussen coalities onderling (gemeenten, en regio’s) is sprake van een sense of community (lerende praktijk/ leerinfrastructuu</a:t>
            </a:r>
            <a:r>
              <a:rPr lang="nl-NL" sz="1000" dirty="0">
                <a:latin typeface="Verdana" panose="020B0604030504040204" pitchFamily="34" charset="0"/>
                <a:ea typeface="Times New Roman" panose="02020603050405020304" pitchFamily="18" charset="0"/>
                <a:cs typeface="Times New Roman" panose="02020603050405020304" pitchFamily="18" charset="0"/>
              </a:rPr>
              <a:t>r)</a:t>
            </a:r>
          </a:p>
          <a:p>
            <a:pPr marL="800100" lvl="1" indent="-342900" defTabSz="1078992">
              <a:buFont typeface="Arial" panose="020B0604020202020204" pitchFamily="34" charset="0"/>
              <a:buChar char="•"/>
            </a:pPr>
            <a:r>
              <a:rPr lang="nl-NL" sz="1000" dirty="0">
                <a:latin typeface="Verdana" panose="020B0604030504040204" pitchFamily="34" charset="0"/>
                <a:ea typeface="Times New Roman" panose="02020603050405020304" pitchFamily="18" charset="0"/>
                <a:cs typeface="Times New Roman" panose="02020603050405020304" pitchFamily="18" charset="0"/>
              </a:rPr>
              <a:t>Landelijke samenwerkingspartners: </a:t>
            </a:r>
            <a:r>
              <a:rPr lang="nl-NL" sz="1000" dirty="0">
                <a:effectLst/>
                <a:latin typeface="Verdana" panose="020B0604030504040204" pitchFamily="34" charset="0"/>
                <a:ea typeface="Times New Roman" panose="02020603050405020304" pitchFamily="18" charset="0"/>
                <a:cs typeface="Times New Roman" panose="02020603050405020304" pitchFamily="18" charset="0"/>
              </a:rPr>
              <a:t>vormen samen een kennisnetwerk KS, waarbinnen vanuit de lerende praktijk in gezamenlijkheid vraagstukken worden opgepakt en kennis wordt verspreid. Eigenaarschap gevoeld richting lokale en regionale. Voelen zich mede verantwoordelijk voor de lerende beweging tussen praktijkvraagstukken en kennis doorontwikkeling rondom KS, met als doel de KS-aanpak te bestendigen.  </a:t>
            </a:r>
          </a:p>
          <a:p>
            <a:pPr marL="800100" lvl="1" indent="-342900" defTabSz="1078992">
              <a:buFont typeface="Arial" panose="020B0604020202020204" pitchFamily="34" charset="0"/>
              <a:buChar char="•"/>
            </a:pPr>
            <a:r>
              <a:rPr lang="nl-NL" sz="1000" dirty="0">
                <a:effectLst/>
                <a:latin typeface="Verdana" panose="020B0604030504040204" pitchFamily="34" charset="0"/>
                <a:ea typeface="Times New Roman" panose="02020603050405020304" pitchFamily="18" charset="0"/>
                <a:cs typeface="Times New Roman" panose="02020603050405020304" pitchFamily="18" charset="0"/>
              </a:rPr>
              <a:t>VWS structureel onderdeel van lopend beleid VWS, met bijbehorende financiering. Vertalen van de lerende beweging naar wet- en regelgeving om het lokale veld te ondersteunen. Vormgeven samenwerking beleidsdepartmenten. </a:t>
            </a:r>
          </a:p>
          <a:p>
            <a:pPr marL="800100" lvl="1" indent="-342900" defTabSz="1078992">
              <a:buFont typeface="Wingdings" pitchFamily="2" charset="2"/>
              <a:buChar char="Ø"/>
            </a:pPr>
            <a:endParaRPr lang="nl-NL" sz="1000" dirty="0">
              <a:effectLst/>
              <a:latin typeface="Verdana" panose="020B0604030504040204" pitchFamily="34" charset="0"/>
              <a:ea typeface="Times New Roman" panose="02020603050405020304" pitchFamily="18" charset="0"/>
              <a:cs typeface="Times New Roman" panose="02020603050405020304" pitchFamily="18" charset="0"/>
            </a:endParaRPr>
          </a:p>
          <a:p>
            <a:pPr defTabSz="1078992">
              <a:spcAft>
                <a:spcPts val="600"/>
              </a:spcAft>
            </a:pPr>
            <a:r>
              <a:rPr lang="nl-NL" sz="1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Werkagenda is bijlage bij vervolg na 2025. Dit is hoe we onze eigen rol zien, en werkagenda geeft invulling aan de samenwerking met andere betrokken partijen en daar waar het omarmen van eigenaarschap in het bijzonder van belang is. </a:t>
            </a:r>
          </a:p>
          <a:p>
            <a:pPr defTabSz="1078992">
              <a:spcAft>
                <a:spcPts val="600"/>
              </a:spcAft>
            </a:pPr>
            <a:endParaRPr lang="nl-NL" sz="1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pPr defTabSz="1078992">
              <a:spcAft>
                <a:spcPts val="600"/>
              </a:spcAft>
            </a:pPr>
            <a:r>
              <a:rPr lang="nl-NL" sz="1000" dirty="0">
                <a:effectLst/>
                <a:latin typeface="Verdana" panose="020B0604030504040204" pitchFamily="34" charset="0"/>
                <a:ea typeface="Times New Roman" panose="02020603050405020304" pitchFamily="18" charset="0"/>
                <a:cs typeface="Times New Roman" panose="02020603050405020304" pitchFamily="18" charset="0"/>
              </a:rPr>
              <a:t>Gekomen tot een heldere Governance die bijdraagt aan enerzijds het resultaat boeken op de actiepunten en aan een duurzame structurele samenwerking rondom KS – waar de landelijke coalitie ook wordt meegenomen. </a:t>
            </a:r>
          </a:p>
          <a:p>
            <a:pPr defTabSz="1078992">
              <a:spcAft>
                <a:spcPts val="600"/>
              </a:spcAft>
            </a:pPr>
            <a:endParaRPr lang="nl-NL" sz="1000" dirty="0">
              <a:effectLst/>
              <a:latin typeface="Verdana" panose="020B0604030504040204" pitchFamily="34" charset="0"/>
              <a:ea typeface="Times New Roman" panose="02020603050405020304" pitchFamily="18" charset="0"/>
              <a:cs typeface="Times New Roman" panose="02020603050405020304" pitchFamily="18" charset="0"/>
            </a:endParaRPr>
          </a:p>
          <a:p>
            <a:pPr defTabSz="1078992">
              <a:spcAft>
                <a:spcPts val="600"/>
              </a:spcAft>
            </a:pPr>
            <a:r>
              <a:rPr lang="nl-NL" sz="1000" dirty="0">
                <a:effectLst/>
                <a:latin typeface="Verdana" panose="020B0604030504040204" pitchFamily="34" charset="0"/>
                <a:ea typeface="Times New Roman" panose="02020603050405020304" pitchFamily="18" charset="0"/>
                <a:cs typeface="Times New Roman" panose="02020603050405020304" pitchFamily="18" charset="0"/>
              </a:rPr>
              <a:t>Governance, algemene lijn: van programma VWS -&gt; eigenaarschap</a:t>
            </a:r>
          </a:p>
          <a:p>
            <a:pPr defTabSz="1078992">
              <a:spcAft>
                <a:spcPts val="600"/>
              </a:spcAft>
            </a:pPr>
            <a:r>
              <a:rPr lang="nl-NL" sz="1000" dirty="0">
                <a:effectLst/>
                <a:latin typeface="Verdana" panose="020B0604030504040204" pitchFamily="34" charset="0"/>
                <a:ea typeface="Times New Roman" panose="02020603050405020304" pitchFamily="18" charset="0"/>
                <a:cs typeface="Times New Roman" panose="02020603050405020304" pitchFamily="18" charset="0"/>
              </a:rPr>
              <a:t>Landelijk/VWS: KS als beleidsthema, structurele financiering, ingebed in lopende trajecten</a:t>
            </a:r>
          </a:p>
          <a:p>
            <a:pPr defTabSz="1078992">
              <a:spcAft>
                <a:spcPts val="600"/>
              </a:spcAft>
            </a:pPr>
            <a:r>
              <a:rPr lang="nl-NL" sz="1000" dirty="0">
                <a:effectLst/>
                <a:latin typeface="Verdana" panose="020B0604030504040204" pitchFamily="34" charset="0"/>
                <a:ea typeface="Times New Roman" panose="02020603050405020304" pitchFamily="18" charset="0"/>
                <a:cs typeface="Times New Roman" panose="02020603050405020304" pitchFamily="18" charset="0"/>
              </a:rPr>
              <a:t>Landelijke overlegstructuur: aan welke tafel voeren we welke gesprekken? Rol van landelijke coalitie (</a:t>
            </a:r>
            <a:r>
              <a:rPr lang="nl-NL" sz="1000" dirty="0" err="1">
                <a:effectLst/>
                <a:latin typeface="Verdana" panose="020B0604030504040204" pitchFamily="34" charset="0"/>
                <a:ea typeface="Times New Roman" panose="02020603050405020304" pitchFamily="18" charset="0"/>
                <a:cs typeface="Times New Roman" panose="02020603050405020304" pitchFamily="18" charset="0"/>
              </a:rPr>
              <a:t>Why</a:t>
            </a:r>
            <a:r>
              <a:rPr lang="nl-NL" sz="1000" dirty="0">
                <a:effectLst/>
                <a:latin typeface="Verdana" panose="020B0604030504040204" pitchFamily="34" charset="0"/>
                <a:ea typeface="Times New Roman" panose="02020603050405020304" pitchFamily="18" charset="0"/>
                <a:cs typeface="Times New Roman" panose="02020603050405020304" pitchFamily="18" charset="0"/>
              </a:rPr>
              <a:t> KS verder brengen, eigenaarschap), KS-tafel (bestuurlijk), PT plus (kennisnetwerk)</a:t>
            </a:r>
          </a:p>
          <a:p>
            <a:pPr defTabSz="1078992">
              <a:spcAft>
                <a:spcPts val="600"/>
              </a:spcAft>
            </a:pPr>
            <a:r>
              <a:rPr lang="nl-NL" sz="1000" dirty="0">
                <a:effectLst/>
                <a:latin typeface="Verdana" panose="020B0604030504040204" pitchFamily="34" charset="0"/>
                <a:ea typeface="Times New Roman" panose="02020603050405020304" pitchFamily="18" charset="0"/>
                <a:cs typeface="Times New Roman" panose="02020603050405020304" pitchFamily="18" charset="0"/>
              </a:rPr>
              <a:t>Regio’s gemeenten: mate van sturing, b.v. via basispakket gezondheid gemeenten (of KS ‘kwijt’ in algemene uitkering)</a:t>
            </a:r>
          </a:p>
          <a:p>
            <a:endParaRPr lang="nl-NL" sz="1000" dirty="0"/>
          </a:p>
          <a:p>
            <a:r>
              <a:rPr lang="nl-NL" sz="1000" dirty="0"/>
              <a:t>Vanuit geboortezorg boegbeeld – wie kan dit zijn? Vanuit JGZ Igor? Wij staan voor deze gezamenlijkheid; rol CZ, landelijke geboortezorgtafel</a:t>
            </a:r>
          </a:p>
          <a:p>
            <a:endParaRPr lang="nl-NL" sz="1000" dirty="0"/>
          </a:p>
          <a:p>
            <a:r>
              <a:rPr lang="nl-NL" sz="1000" dirty="0"/>
              <a:t>Hoe op landelijk niveau overlegstructuur waarbinnen samengewerkt wordt zowel in beleid, kennis en praktijk. </a:t>
            </a:r>
            <a:r>
              <a:rPr lang="nl-NL" sz="1000" dirty="0" err="1"/>
              <a:t>Governance</a:t>
            </a:r>
            <a:r>
              <a:rPr lang="nl-NL" sz="1000" dirty="0"/>
              <a:t> faciliterend aan de verankering. Met betrokken partijen op alle betrokken niveaus faciliteren. </a:t>
            </a:r>
          </a:p>
          <a:p>
            <a:r>
              <a:rPr lang="nl-NL" sz="1000" dirty="0"/>
              <a:t>KS betrokken in bredere trajecten.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dirty="0"/>
          </a:p>
          <a:p>
            <a:pPr marL="171450" indent="-171450">
              <a:buFont typeface="Arial" panose="020B0604020202020204" pitchFamily="34" charset="0"/>
              <a:buChar char="•"/>
            </a:pPr>
            <a:endParaRPr lang="nl-NL" sz="1000" dirty="0"/>
          </a:p>
          <a:p>
            <a:endParaRPr lang="nl-NL" dirty="0"/>
          </a:p>
        </p:txBody>
      </p:sp>
      <p:sp>
        <p:nvSpPr>
          <p:cNvPr id="4" name="Tijdelijke aanduiding voor dianummer 3">
            <a:extLst>
              <a:ext uri="{FF2B5EF4-FFF2-40B4-BE49-F238E27FC236}">
                <a16:creationId xmlns:a16="http://schemas.microsoft.com/office/drawing/2014/main" id="{85C1BE61-5D52-D695-3E9C-8917C0D0FA79}"/>
              </a:ext>
            </a:extLst>
          </p:cNvPr>
          <p:cNvSpPr>
            <a:spLocks noGrp="1"/>
          </p:cNvSpPr>
          <p:nvPr>
            <p:ph type="sldNum" sz="quarter" idx="5"/>
          </p:nvPr>
        </p:nvSpPr>
        <p:spPr/>
        <p:txBody>
          <a:bodyPr/>
          <a:lstStyle/>
          <a:p>
            <a:fld id="{194CFCB3-328D-48EC-A15A-9FDA54C4A996}" type="slidenum">
              <a:rPr lang="nl-NL" smtClean="0"/>
              <a:t>8</a:t>
            </a:fld>
            <a:endParaRPr lang="nl-NL"/>
          </a:p>
        </p:txBody>
      </p:sp>
    </p:spTree>
    <p:extLst>
      <p:ext uri="{BB962C8B-B14F-4D97-AF65-F5344CB8AC3E}">
        <p14:creationId xmlns:p14="http://schemas.microsoft.com/office/powerpoint/2010/main" val="387524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1EAEB7-1B94-0A82-7FDD-0486723E6D8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482E28B-D040-DB6E-1146-424E912BEB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66DC5B94-9A88-9598-736E-B7DC79F3DCA2}"/>
              </a:ext>
            </a:extLst>
          </p:cNvPr>
          <p:cNvSpPr>
            <a:spLocks noGrp="1"/>
          </p:cNvSpPr>
          <p:nvPr>
            <p:ph type="dt" sz="half" idx="10"/>
          </p:nvPr>
        </p:nvSpPr>
        <p:spPr/>
        <p:txBody>
          <a:bodyPr/>
          <a:lstStyle/>
          <a:p>
            <a:fld id="{8B943807-D0FE-4AEB-A0C3-EC9C7AE91FE9}" type="datetimeFigureOut">
              <a:rPr lang="nl-NL" smtClean="0"/>
              <a:t>10-12-2024</a:t>
            </a:fld>
            <a:endParaRPr lang="nl-NL"/>
          </a:p>
        </p:txBody>
      </p:sp>
      <p:sp>
        <p:nvSpPr>
          <p:cNvPr id="5" name="Tijdelijke aanduiding voor voettekst 4">
            <a:extLst>
              <a:ext uri="{FF2B5EF4-FFF2-40B4-BE49-F238E27FC236}">
                <a16:creationId xmlns:a16="http://schemas.microsoft.com/office/drawing/2014/main" id="{024B6ACA-61A5-0481-2D2C-5B33D045D83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5F6C8FD-D8E9-7F73-CEC7-8C8ABF5700A8}"/>
              </a:ext>
            </a:extLst>
          </p:cNvPr>
          <p:cNvSpPr>
            <a:spLocks noGrp="1"/>
          </p:cNvSpPr>
          <p:nvPr>
            <p:ph type="sldNum" sz="quarter" idx="12"/>
          </p:nvPr>
        </p:nvSpPr>
        <p:spPr/>
        <p:txBody>
          <a:bodyPr/>
          <a:lstStyle/>
          <a:p>
            <a:fld id="{1C524E33-89E2-4CC0-B410-757CB841FDF2}" type="slidenum">
              <a:rPr lang="nl-NL" smtClean="0"/>
              <a:t>‹nr.›</a:t>
            </a:fld>
            <a:endParaRPr lang="nl-NL"/>
          </a:p>
        </p:txBody>
      </p:sp>
    </p:spTree>
    <p:extLst>
      <p:ext uri="{BB962C8B-B14F-4D97-AF65-F5344CB8AC3E}">
        <p14:creationId xmlns:p14="http://schemas.microsoft.com/office/powerpoint/2010/main" val="1522803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CE81F6-E55F-36A5-BBF2-0779F9C8490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A53CF036-6A92-1A49-3EEB-0FA457CE3DE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6DF75C1-D097-9205-3F33-626AC733573B}"/>
              </a:ext>
            </a:extLst>
          </p:cNvPr>
          <p:cNvSpPr>
            <a:spLocks noGrp="1"/>
          </p:cNvSpPr>
          <p:nvPr>
            <p:ph type="dt" sz="half" idx="10"/>
          </p:nvPr>
        </p:nvSpPr>
        <p:spPr/>
        <p:txBody>
          <a:bodyPr/>
          <a:lstStyle/>
          <a:p>
            <a:fld id="{8B943807-D0FE-4AEB-A0C3-EC9C7AE91FE9}" type="datetimeFigureOut">
              <a:rPr lang="nl-NL" smtClean="0"/>
              <a:t>10-12-2024</a:t>
            </a:fld>
            <a:endParaRPr lang="nl-NL"/>
          </a:p>
        </p:txBody>
      </p:sp>
      <p:sp>
        <p:nvSpPr>
          <p:cNvPr id="5" name="Tijdelijke aanduiding voor voettekst 4">
            <a:extLst>
              <a:ext uri="{FF2B5EF4-FFF2-40B4-BE49-F238E27FC236}">
                <a16:creationId xmlns:a16="http://schemas.microsoft.com/office/drawing/2014/main" id="{5F33AB6A-4D13-94F8-D4C9-4A1E4665A04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164A54F-2415-FA61-EAC7-5C926380D8F3}"/>
              </a:ext>
            </a:extLst>
          </p:cNvPr>
          <p:cNvSpPr>
            <a:spLocks noGrp="1"/>
          </p:cNvSpPr>
          <p:nvPr>
            <p:ph type="sldNum" sz="quarter" idx="12"/>
          </p:nvPr>
        </p:nvSpPr>
        <p:spPr/>
        <p:txBody>
          <a:bodyPr/>
          <a:lstStyle/>
          <a:p>
            <a:fld id="{1C524E33-89E2-4CC0-B410-757CB841FDF2}" type="slidenum">
              <a:rPr lang="nl-NL" smtClean="0"/>
              <a:t>‹nr.›</a:t>
            </a:fld>
            <a:endParaRPr lang="nl-NL"/>
          </a:p>
        </p:txBody>
      </p:sp>
    </p:spTree>
    <p:extLst>
      <p:ext uri="{BB962C8B-B14F-4D97-AF65-F5344CB8AC3E}">
        <p14:creationId xmlns:p14="http://schemas.microsoft.com/office/powerpoint/2010/main" val="1445930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5DD2DDC-C884-F3C5-76CF-DB11B14C0394}"/>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32F05513-D3DF-C9BA-96CB-6A30695699F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1436661-ACF0-B046-D897-BE0E65D97553}"/>
              </a:ext>
            </a:extLst>
          </p:cNvPr>
          <p:cNvSpPr>
            <a:spLocks noGrp="1"/>
          </p:cNvSpPr>
          <p:nvPr>
            <p:ph type="dt" sz="half" idx="10"/>
          </p:nvPr>
        </p:nvSpPr>
        <p:spPr/>
        <p:txBody>
          <a:bodyPr/>
          <a:lstStyle/>
          <a:p>
            <a:fld id="{8B943807-D0FE-4AEB-A0C3-EC9C7AE91FE9}" type="datetimeFigureOut">
              <a:rPr lang="nl-NL" smtClean="0"/>
              <a:t>10-12-2024</a:t>
            </a:fld>
            <a:endParaRPr lang="nl-NL"/>
          </a:p>
        </p:txBody>
      </p:sp>
      <p:sp>
        <p:nvSpPr>
          <p:cNvPr id="5" name="Tijdelijke aanduiding voor voettekst 4">
            <a:extLst>
              <a:ext uri="{FF2B5EF4-FFF2-40B4-BE49-F238E27FC236}">
                <a16:creationId xmlns:a16="http://schemas.microsoft.com/office/drawing/2014/main" id="{3BC7B03A-B9CE-0ADE-5B02-A17DEF43DDE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6F7DBC-F7C7-A13F-C2EC-824CDB48991C}"/>
              </a:ext>
            </a:extLst>
          </p:cNvPr>
          <p:cNvSpPr>
            <a:spLocks noGrp="1"/>
          </p:cNvSpPr>
          <p:nvPr>
            <p:ph type="sldNum" sz="quarter" idx="12"/>
          </p:nvPr>
        </p:nvSpPr>
        <p:spPr/>
        <p:txBody>
          <a:bodyPr/>
          <a:lstStyle/>
          <a:p>
            <a:fld id="{1C524E33-89E2-4CC0-B410-757CB841FDF2}" type="slidenum">
              <a:rPr lang="nl-NL" smtClean="0"/>
              <a:t>‹nr.›</a:t>
            </a:fld>
            <a:endParaRPr lang="nl-NL"/>
          </a:p>
        </p:txBody>
      </p:sp>
    </p:spTree>
    <p:extLst>
      <p:ext uri="{BB962C8B-B14F-4D97-AF65-F5344CB8AC3E}">
        <p14:creationId xmlns:p14="http://schemas.microsoft.com/office/powerpoint/2010/main" val="1622790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6BEA22-F77B-747B-567C-D65AC390622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482328E-E0EC-8CD5-CF22-42C55DC01B7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45CFEBF-64EC-AB93-119E-792A9A9D9826}"/>
              </a:ext>
            </a:extLst>
          </p:cNvPr>
          <p:cNvSpPr>
            <a:spLocks noGrp="1"/>
          </p:cNvSpPr>
          <p:nvPr>
            <p:ph type="dt" sz="half" idx="10"/>
          </p:nvPr>
        </p:nvSpPr>
        <p:spPr/>
        <p:txBody>
          <a:bodyPr/>
          <a:lstStyle/>
          <a:p>
            <a:fld id="{8B943807-D0FE-4AEB-A0C3-EC9C7AE91FE9}" type="datetimeFigureOut">
              <a:rPr lang="nl-NL" smtClean="0"/>
              <a:t>10-12-2024</a:t>
            </a:fld>
            <a:endParaRPr lang="nl-NL"/>
          </a:p>
        </p:txBody>
      </p:sp>
      <p:sp>
        <p:nvSpPr>
          <p:cNvPr id="5" name="Tijdelijke aanduiding voor voettekst 4">
            <a:extLst>
              <a:ext uri="{FF2B5EF4-FFF2-40B4-BE49-F238E27FC236}">
                <a16:creationId xmlns:a16="http://schemas.microsoft.com/office/drawing/2014/main" id="{761BB300-6C98-2146-C070-72FF6F5D237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D98EFEE-6C2C-5D7B-C75D-1793959CD47C}"/>
              </a:ext>
            </a:extLst>
          </p:cNvPr>
          <p:cNvSpPr>
            <a:spLocks noGrp="1"/>
          </p:cNvSpPr>
          <p:nvPr>
            <p:ph type="sldNum" sz="quarter" idx="12"/>
          </p:nvPr>
        </p:nvSpPr>
        <p:spPr/>
        <p:txBody>
          <a:bodyPr/>
          <a:lstStyle/>
          <a:p>
            <a:fld id="{1C524E33-89E2-4CC0-B410-757CB841FDF2}" type="slidenum">
              <a:rPr lang="nl-NL" smtClean="0"/>
              <a:t>‹nr.›</a:t>
            </a:fld>
            <a:endParaRPr lang="nl-NL"/>
          </a:p>
        </p:txBody>
      </p:sp>
    </p:spTree>
    <p:extLst>
      <p:ext uri="{BB962C8B-B14F-4D97-AF65-F5344CB8AC3E}">
        <p14:creationId xmlns:p14="http://schemas.microsoft.com/office/powerpoint/2010/main" val="1563663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3E647E-B86B-6A22-135C-FED23125DC5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396240F-F277-AD66-1869-EE1319388A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F52F9AE-799E-7B86-DEA6-2EE66B10F6C4}"/>
              </a:ext>
            </a:extLst>
          </p:cNvPr>
          <p:cNvSpPr>
            <a:spLocks noGrp="1"/>
          </p:cNvSpPr>
          <p:nvPr>
            <p:ph type="dt" sz="half" idx="10"/>
          </p:nvPr>
        </p:nvSpPr>
        <p:spPr/>
        <p:txBody>
          <a:bodyPr/>
          <a:lstStyle/>
          <a:p>
            <a:fld id="{8B943807-D0FE-4AEB-A0C3-EC9C7AE91FE9}" type="datetimeFigureOut">
              <a:rPr lang="nl-NL" smtClean="0"/>
              <a:t>10-12-2024</a:t>
            </a:fld>
            <a:endParaRPr lang="nl-NL"/>
          </a:p>
        </p:txBody>
      </p:sp>
      <p:sp>
        <p:nvSpPr>
          <p:cNvPr id="5" name="Tijdelijke aanduiding voor voettekst 4">
            <a:extLst>
              <a:ext uri="{FF2B5EF4-FFF2-40B4-BE49-F238E27FC236}">
                <a16:creationId xmlns:a16="http://schemas.microsoft.com/office/drawing/2014/main" id="{72B1CEFE-F634-E3A9-B3B1-E3B6CF11AA3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7221FE6-0E0D-A4C7-88B4-7DA8EE6B356B}"/>
              </a:ext>
            </a:extLst>
          </p:cNvPr>
          <p:cNvSpPr>
            <a:spLocks noGrp="1"/>
          </p:cNvSpPr>
          <p:nvPr>
            <p:ph type="sldNum" sz="quarter" idx="12"/>
          </p:nvPr>
        </p:nvSpPr>
        <p:spPr/>
        <p:txBody>
          <a:bodyPr/>
          <a:lstStyle/>
          <a:p>
            <a:fld id="{1C524E33-89E2-4CC0-B410-757CB841FDF2}" type="slidenum">
              <a:rPr lang="nl-NL" smtClean="0"/>
              <a:t>‹nr.›</a:t>
            </a:fld>
            <a:endParaRPr lang="nl-NL"/>
          </a:p>
        </p:txBody>
      </p:sp>
    </p:spTree>
    <p:extLst>
      <p:ext uri="{BB962C8B-B14F-4D97-AF65-F5344CB8AC3E}">
        <p14:creationId xmlns:p14="http://schemas.microsoft.com/office/powerpoint/2010/main" val="992376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FE4032-051B-A230-594D-044CAFFECE2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FD035D2-0426-CAC9-F216-6CB0FC3CD613}"/>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BD5C84B-C73C-4CD2-2565-440AA45C7FF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61690F1-CFD3-D49C-8EF1-6339F577729E}"/>
              </a:ext>
            </a:extLst>
          </p:cNvPr>
          <p:cNvSpPr>
            <a:spLocks noGrp="1"/>
          </p:cNvSpPr>
          <p:nvPr>
            <p:ph type="dt" sz="half" idx="10"/>
          </p:nvPr>
        </p:nvSpPr>
        <p:spPr/>
        <p:txBody>
          <a:bodyPr/>
          <a:lstStyle/>
          <a:p>
            <a:fld id="{8B943807-D0FE-4AEB-A0C3-EC9C7AE91FE9}" type="datetimeFigureOut">
              <a:rPr lang="nl-NL" smtClean="0"/>
              <a:t>10-12-2024</a:t>
            </a:fld>
            <a:endParaRPr lang="nl-NL"/>
          </a:p>
        </p:txBody>
      </p:sp>
      <p:sp>
        <p:nvSpPr>
          <p:cNvPr id="6" name="Tijdelijke aanduiding voor voettekst 5">
            <a:extLst>
              <a:ext uri="{FF2B5EF4-FFF2-40B4-BE49-F238E27FC236}">
                <a16:creationId xmlns:a16="http://schemas.microsoft.com/office/drawing/2014/main" id="{7F2C486B-663F-650C-433A-5D6B2607B3E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BECDFA0-F098-2789-BAC6-4BBAF846451B}"/>
              </a:ext>
            </a:extLst>
          </p:cNvPr>
          <p:cNvSpPr>
            <a:spLocks noGrp="1"/>
          </p:cNvSpPr>
          <p:nvPr>
            <p:ph type="sldNum" sz="quarter" idx="12"/>
          </p:nvPr>
        </p:nvSpPr>
        <p:spPr/>
        <p:txBody>
          <a:bodyPr/>
          <a:lstStyle/>
          <a:p>
            <a:fld id="{1C524E33-89E2-4CC0-B410-757CB841FDF2}" type="slidenum">
              <a:rPr lang="nl-NL" smtClean="0"/>
              <a:t>‹nr.›</a:t>
            </a:fld>
            <a:endParaRPr lang="nl-NL"/>
          </a:p>
        </p:txBody>
      </p:sp>
    </p:spTree>
    <p:extLst>
      <p:ext uri="{BB962C8B-B14F-4D97-AF65-F5344CB8AC3E}">
        <p14:creationId xmlns:p14="http://schemas.microsoft.com/office/powerpoint/2010/main" val="4253608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DE047E-5343-880D-EE27-3BD84DEC0E3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B3E1C0A-C4F8-8E4C-DC68-173C36805F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B3A6D8A-FC64-79EA-3107-DED51181C8D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B30CB90-6067-056B-302F-0DC78354E0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C2AD1C0-F069-81A8-67C7-03ECFEE066F4}"/>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5307914-D019-FB61-B010-63DF88EF7C1F}"/>
              </a:ext>
            </a:extLst>
          </p:cNvPr>
          <p:cNvSpPr>
            <a:spLocks noGrp="1"/>
          </p:cNvSpPr>
          <p:nvPr>
            <p:ph type="dt" sz="half" idx="10"/>
          </p:nvPr>
        </p:nvSpPr>
        <p:spPr/>
        <p:txBody>
          <a:bodyPr/>
          <a:lstStyle/>
          <a:p>
            <a:fld id="{8B943807-D0FE-4AEB-A0C3-EC9C7AE91FE9}" type="datetimeFigureOut">
              <a:rPr lang="nl-NL" smtClean="0"/>
              <a:t>10-12-2024</a:t>
            </a:fld>
            <a:endParaRPr lang="nl-NL"/>
          </a:p>
        </p:txBody>
      </p:sp>
      <p:sp>
        <p:nvSpPr>
          <p:cNvPr id="8" name="Tijdelijke aanduiding voor voettekst 7">
            <a:extLst>
              <a:ext uri="{FF2B5EF4-FFF2-40B4-BE49-F238E27FC236}">
                <a16:creationId xmlns:a16="http://schemas.microsoft.com/office/drawing/2014/main" id="{20933B61-839B-A997-2D2F-7F65DB04BAF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F371E983-E5EE-97EA-52D5-8C88F1E70285}"/>
              </a:ext>
            </a:extLst>
          </p:cNvPr>
          <p:cNvSpPr>
            <a:spLocks noGrp="1"/>
          </p:cNvSpPr>
          <p:nvPr>
            <p:ph type="sldNum" sz="quarter" idx="12"/>
          </p:nvPr>
        </p:nvSpPr>
        <p:spPr/>
        <p:txBody>
          <a:bodyPr/>
          <a:lstStyle/>
          <a:p>
            <a:fld id="{1C524E33-89E2-4CC0-B410-757CB841FDF2}" type="slidenum">
              <a:rPr lang="nl-NL" smtClean="0"/>
              <a:t>‹nr.›</a:t>
            </a:fld>
            <a:endParaRPr lang="nl-NL"/>
          </a:p>
        </p:txBody>
      </p:sp>
    </p:spTree>
    <p:extLst>
      <p:ext uri="{BB962C8B-B14F-4D97-AF65-F5344CB8AC3E}">
        <p14:creationId xmlns:p14="http://schemas.microsoft.com/office/powerpoint/2010/main" val="492045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F43713-0E22-A8B8-0544-5B5362F9715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A5725AF-F66F-A019-08B7-A03B41649E19}"/>
              </a:ext>
            </a:extLst>
          </p:cNvPr>
          <p:cNvSpPr>
            <a:spLocks noGrp="1"/>
          </p:cNvSpPr>
          <p:nvPr>
            <p:ph type="dt" sz="half" idx="10"/>
          </p:nvPr>
        </p:nvSpPr>
        <p:spPr/>
        <p:txBody>
          <a:bodyPr/>
          <a:lstStyle/>
          <a:p>
            <a:fld id="{8B943807-D0FE-4AEB-A0C3-EC9C7AE91FE9}" type="datetimeFigureOut">
              <a:rPr lang="nl-NL" smtClean="0"/>
              <a:t>10-12-2024</a:t>
            </a:fld>
            <a:endParaRPr lang="nl-NL"/>
          </a:p>
        </p:txBody>
      </p:sp>
      <p:sp>
        <p:nvSpPr>
          <p:cNvPr id="4" name="Tijdelijke aanduiding voor voettekst 3">
            <a:extLst>
              <a:ext uri="{FF2B5EF4-FFF2-40B4-BE49-F238E27FC236}">
                <a16:creationId xmlns:a16="http://schemas.microsoft.com/office/drawing/2014/main" id="{CB66569F-83AF-D520-B7E2-B5EAFFF4C83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D9026A11-52B5-AD52-007E-CAEED95C9668}"/>
              </a:ext>
            </a:extLst>
          </p:cNvPr>
          <p:cNvSpPr>
            <a:spLocks noGrp="1"/>
          </p:cNvSpPr>
          <p:nvPr>
            <p:ph type="sldNum" sz="quarter" idx="12"/>
          </p:nvPr>
        </p:nvSpPr>
        <p:spPr/>
        <p:txBody>
          <a:bodyPr/>
          <a:lstStyle/>
          <a:p>
            <a:fld id="{1C524E33-89E2-4CC0-B410-757CB841FDF2}" type="slidenum">
              <a:rPr lang="nl-NL" smtClean="0"/>
              <a:t>‹nr.›</a:t>
            </a:fld>
            <a:endParaRPr lang="nl-NL"/>
          </a:p>
        </p:txBody>
      </p:sp>
    </p:spTree>
    <p:extLst>
      <p:ext uri="{BB962C8B-B14F-4D97-AF65-F5344CB8AC3E}">
        <p14:creationId xmlns:p14="http://schemas.microsoft.com/office/powerpoint/2010/main" val="1683934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60B1FD6-2D2F-ED7D-0B89-2CC09797EAFA}"/>
              </a:ext>
            </a:extLst>
          </p:cNvPr>
          <p:cNvSpPr>
            <a:spLocks noGrp="1"/>
          </p:cNvSpPr>
          <p:nvPr>
            <p:ph type="dt" sz="half" idx="10"/>
          </p:nvPr>
        </p:nvSpPr>
        <p:spPr/>
        <p:txBody>
          <a:bodyPr/>
          <a:lstStyle/>
          <a:p>
            <a:fld id="{8B943807-D0FE-4AEB-A0C3-EC9C7AE91FE9}" type="datetimeFigureOut">
              <a:rPr lang="nl-NL" smtClean="0"/>
              <a:t>10-12-2024</a:t>
            </a:fld>
            <a:endParaRPr lang="nl-NL"/>
          </a:p>
        </p:txBody>
      </p:sp>
      <p:sp>
        <p:nvSpPr>
          <p:cNvPr id="3" name="Tijdelijke aanduiding voor voettekst 2">
            <a:extLst>
              <a:ext uri="{FF2B5EF4-FFF2-40B4-BE49-F238E27FC236}">
                <a16:creationId xmlns:a16="http://schemas.microsoft.com/office/drawing/2014/main" id="{006A5DA7-7639-7F5F-836C-293B9BCE811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4883CE0-FBA0-054F-6F5D-0BC1CD62DE12}"/>
              </a:ext>
            </a:extLst>
          </p:cNvPr>
          <p:cNvSpPr>
            <a:spLocks noGrp="1"/>
          </p:cNvSpPr>
          <p:nvPr>
            <p:ph type="sldNum" sz="quarter" idx="12"/>
          </p:nvPr>
        </p:nvSpPr>
        <p:spPr/>
        <p:txBody>
          <a:bodyPr/>
          <a:lstStyle/>
          <a:p>
            <a:fld id="{1C524E33-89E2-4CC0-B410-757CB841FDF2}" type="slidenum">
              <a:rPr lang="nl-NL" smtClean="0"/>
              <a:t>‹nr.›</a:t>
            </a:fld>
            <a:endParaRPr lang="nl-NL"/>
          </a:p>
        </p:txBody>
      </p:sp>
    </p:spTree>
    <p:extLst>
      <p:ext uri="{BB962C8B-B14F-4D97-AF65-F5344CB8AC3E}">
        <p14:creationId xmlns:p14="http://schemas.microsoft.com/office/powerpoint/2010/main" val="4226403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B1ACC4-E337-1724-468D-EDC3BC916D7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574CA73-C5B7-60AB-0C63-DA251D2696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D2BF817A-266D-BF16-8324-2006645E4C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7655835-7273-0C98-E8D0-82C697001F75}"/>
              </a:ext>
            </a:extLst>
          </p:cNvPr>
          <p:cNvSpPr>
            <a:spLocks noGrp="1"/>
          </p:cNvSpPr>
          <p:nvPr>
            <p:ph type="dt" sz="half" idx="10"/>
          </p:nvPr>
        </p:nvSpPr>
        <p:spPr/>
        <p:txBody>
          <a:bodyPr/>
          <a:lstStyle/>
          <a:p>
            <a:fld id="{8B943807-D0FE-4AEB-A0C3-EC9C7AE91FE9}" type="datetimeFigureOut">
              <a:rPr lang="nl-NL" smtClean="0"/>
              <a:t>10-12-2024</a:t>
            </a:fld>
            <a:endParaRPr lang="nl-NL"/>
          </a:p>
        </p:txBody>
      </p:sp>
      <p:sp>
        <p:nvSpPr>
          <p:cNvPr id="6" name="Tijdelijke aanduiding voor voettekst 5">
            <a:extLst>
              <a:ext uri="{FF2B5EF4-FFF2-40B4-BE49-F238E27FC236}">
                <a16:creationId xmlns:a16="http://schemas.microsoft.com/office/drawing/2014/main" id="{27075771-6144-1939-57CB-B503AB49352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36BAA91-94CC-C5B0-9E3D-1E9D2E1F998E}"/>
              </a:ext>
            </a:extLst>
          </p:cNvPr>
          <p:cNvSpPr>
            <a:spLocks noGrp="1"/>
          </p:cNvSpPr>
          <p:nvPr>
            <p:ph type="sldNum" sz="quarter" idx="12"/>
          </p:nvPr>
        </p:nvSpPr>
        <p:spPr/>
        <p:txBody>
          <a:bodyPr/>
          <a:lstStyle/>
          <a:p>
            <a:fld id="{1C524E33-89E2-4CC0-B410-757CB841FDF2}" type="slidenum">
              <a:rPr lang="nl-NL" smtClean="0"/>
              <a:t>‹nr.›</a:t>
            </a:fld>
            <a:endParaRPr lang="nl-NL"/>
          </a:p>
        </p:txBody>
      </p:sp>
    </p:spTree>
    <p:extLst>
      <p:ext uri="{BB962C8B-B14F-4D97-AF65-F5344CB8AC3E}">
        <p14:creationId xmlns:p14="http://schemas.microsoft.com/office/powerpoint/2010/main" val="4053735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CFBB85-8358-76A1-D19F-C2239D81E32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3916CA69-0392-F694-7EE5-422D9E2235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5B4202BA-9441-B844-3324-D1838F92BD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E182422-3D26-101E-F119-E973A1AE16B1}"/>
              </a:ext>
            </a:extLst>
          </p:cNvPr>
          <p:cNvSpPr>
            <a:spLocks noGrp="1"/>
          </p:cNvSpPr>
          <p:nvPr>
            <p:ph type="dt" sz="half" idx="10"/>
          </p:nvPr>
        </p:nvSpPr>
        <p:spPr/>
        <p:txBody>
          <a:bodyPr/>
          <a:lstStyle/>
          <a:p>
            <a:fld id="{8B943807-D0FE-4AEB-A0C3-EC9C7AE91FE9}" type="datetimeFigureOut">
              <a:rPr lang="nl-NL" smtClean="0"/>
              <a:t>10-12-2024</a:t>
            </a:fld>
            <a:endParaRPr lang="nl-NL"/>
          </a:p>
        </p:txBody>
      </p:sp>
      <p:sp>
        <p:nvSpPr>
          <p:cNvPr id="6" name="Tijdelijke aanduiding voor voettekst 5">
            <a:extLst>
              <a:ext uri="{FF2B5EF4-FFF2-40B4-BE49-F238E27FC236}">
                <a16:creationId xmlns:a16="http://schemas.microsoft.com/office/drawing/2014/main" id="{6E4C50E9-E71C-6555-BDB6-0D7E6664673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10CA2F4-82CB-150F-3AD4-378A9A2D814A}"/>
              </a:ext>
            </a:extLst>
          </p:cNvPr>
          <p:cNvSpPr>
            <a:spLocks noGrp="1"/>
          </p:cNvSpPr>
          <p:nvPr>
            <p:ph type="sldNum" sz="quarter" idx="12"/>
          </p:nvPr>
        </p:nvSpPr>
        <p:spPr/>
        <p:txBody>
          <a:bodyPr/>
          <a:lstStyle/>
          <a:p>
            <a:fld id="{1C524E33-89E2-4CC0-B410-757CB841FDF2}" type="slidenum">
              <a:rPr lang="nl-NL" smtClean="0"/>
              <a:t>‹nr.›</a:t>
            </a:fld>
            <a:endParaRPr lang="nl-NL"/>
          </a:p>
        </p:txBody>
      </p:sp>
    </p:spTree>
    <p:extLst>
      <p:ext uri="{BB962C8B-B14F-4D97-AF65-F5344CB8AC3E}">
        <p14:creationId xmlns:p14="http://schemas.microsoft.com/office/powerpoint/2010/main" val="105168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1A8D808-7E00-BBD2-B89E-925ABE65FC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62744DA-55E3-6422-7725-7EB55E9191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6282CAA-A5FA-845B-D5C2-A701728F65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943807-D0FE-4AEB-A0C3-EC9C7AE91FE9}" type="datetimeFigureOut">
              <a:rPr lang="nl-NL" smtClean="0"/>
              <a:t>10-12-2024</a:t>
            </a:fld>
            <a:endParaRPr lang="nl-NL"/>
          </a:p>
        </p:txBody>
      </p:sp>
      <p:sp>
        <p:nvSpPr>
          <p:cNvPr id="5" name="Tijdelijke aanduiding voor voettekst 4">
            <a:extLst>
              <a:ext uri="{FF2B5EF4-FFF2-40B4-BE49-F238E27FC236}">
                <a16:creationId xmlns:a16="http://schemas.microsoft.com/office/drawing/2014/main" id="{A73CD837-AFBF-0189-4F5C-E1E8CF9FEA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A8401707-E5A3-32B8-3D2A-7E8D039508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24E33-89E2-4CC0-B410-757CB841FDF2}" type="slidenum">
              <a:rPr lang="nl-NL" smtClean="0"/>
              <a:t>‹nr.›</a:t>
            </a:fld>
            <a:endParaRPr lang="nl-NL"/>
          </a:p>
        </p:txBody>
      </p:sp>
    </p:spTree>
    <p:extLst>
      <p:ext uri="{BB962C8B-B14F-4D97-AF65-F5344CB8AC3E}">
        <p14:creationId xmlns:p14="http://schemas.microsoft.com/office/powerpoint/2010/main" val="3694667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mailto:k.okma@minvws.n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5AF6BC22-0CED-424D-83C6-5393248EC046}"/>
              </a:ext>
            </a:extLst>
          </p:cNvPr>
          <p:cNvPicPr>
            <a:picLocks noChangeAspect="1"/>
          </p:cNvPicPr>
          <p:nvPr/>
        </p:nvPicPr>
        <p:blipFill>
          <a:blip r:embed="rId2"/>
          <a:stretch>
            <a:fillRect/>
          </a:stretch>
        </p:blipFill>
        <p:spPr>
          <a:xfrm>
            <a:off x="6343469" y="4356990"/>
            <a:ext cx="4875149" cy="1858770"/>
          </a:xfrm>
          <a:prstGeom prst="rect">
            <a:avLst/>
          </a:prstGeom>
        </p:spPr>
      </p:pic>
      <p:pic>
        <p:nvPicPr>
          <p:cNvPr id="3" name="Tijdelijke aanduiding voor afbeelding 6">
            <a:extLst>
              <a:ext uri="{FF2B5EF4-FFF2-40B4-BE49-F238E27FC236}">
                <a16:creationId xmlns:a16="http://schemas.microsoft.com/office/drawing/2014/main" id="{C0A776F0-88F1-4AC5-81D2-47EED52ED2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6092825" cy="6858000"/>
          </a:xfrm>
          <a:prstGeom prst="rect">
            <a:avLst/>
          </a:prstGeom>
        </p:spPr>
      </p:pic>
      <p:sp>
        <p:nvSpPr>
          <p:cNvPr id="4" name="Tekstvak 3">
            <a:extLst>
              <a:ext uri="{FF2B5EF4-FFF2-40B4-BE49-F238E27FC236}">
                <a16:creationId xmlns:a16="http://schemas.microsoft.com/office/drawing/2014/main" id="{3189FC9B-ED8B-71D6-C44A-DA49BFF3974E}"/>
              </a:ext>
            </a:extLst>
          </p:cNvPr>
          <p:cNvSpPr txBox="1"/>
          <p:nvPr/>
        </p:nvSpPr>
        <p:spPr>
          <a:xfrm>
            <a:off x="6343469" y="642240"/>
            <a:ext cx="6093618" cy="2388090"/>
          </a:xfrm>
          <a:prstGeom prst="rect">
            <a:avLst/>
          </a:prstGeom>
          <a:noFill/>
        </p:spPr>
        <p:txBody>
          <a:bodyPr wrap="square">
            <a:spAutoFit/>
          </a:bodyPr>
          <a:lstStyle/>
          <a:p>
            <a:pPr>
              <a:spcAft>
                <a:spcPts val="800"/>
              </a:spcAft>
            </a:pPr>
            <a:r>
              <a:rPr lang="nl-NL" sz="2800" b="1" dirty="0">
                <a:latin typeface="Verdana" panose="020B0604030504040204" pitchFamily="34" charset="0"/>
                <a:ea typeface="Verdana" panose="020B0604030504040204" pitchFamily="34" charset="0"/>
              </a:rPr>
              <a:t>Stand van zaken landelijke ontwikkelingen </a:t>
            </a:r>
            <a:endParaRPr lang="nl-NL" sz="2800" b="1" dirty="0">
              <a:effectLst/>
              <a:latin typeface="Verdana" panose="020B0604030504040204" pitchFamily="34" charset="0"/>
              <a:ea typeface="Verdana" panose="020B0604030504040204" pitchFamily="34" charset="0"/>
            </a:endParaRPr>
          </a:p>
          <a:p>
            <a:pPr>
              <a:spcAft>
                <a:spcPts val="800"/>
              </a:spcAft>
            </a:pPr>
            <a:r>
              <a:rPr lang="nl-NL" sz="2800" b="1" dirty="0">
                <a:effectLst/>
                <a:latin typeface="Verdana" panose="020B0604030504040204" pitchFamily="34" charset="0"/>
                <a:ea typeface="Verdana" panose="020B0604030504040204" pitchFamily="34" charset="0"/>
              </a:rPr>
              <a:t>Kansrijke Start </a:t>
            </a:r>
          </a:p>
          <a:p>
            <a:pPr>
              <a:lnSpc>
                <a:spcPct val="107000"/>
              </a:lnSpc>
              <a:spcAft>
                <a:spcPts val="800"/>
              </a:spcAft>
            </a:pPr>
            <a:endParaRPr lang="nl-NL" sz="2400" b="1" dirty="0">
              <a:effectLst/>
              <a:latin typeface="Verdana" panose="020B0604030504040204" pitchFamily="34" charset="0"/>
              <a:ea typeface="Verdana" panose="020B0604030504040204" pitchFamily="34" charset="0"/>
            </a:endParaRPr>
          </a:p>
          <a:p>
            <a:pPr>
              <a:lnSpc>
                <a:spcPct val="107000"/>
              </a:lnSpc>
              <a:spcAft>
                <a:spcPts val="800"/>
              </a:spcAft>
            </a:pPr>
            <a:r>
              <a:rPr lang="nl-NL" sz="2000" b="1" dirty="0">
                <a:latin typeface="Verdana" panose="020B0604030504040204" pitchFamily="34" charset="0"/>
                <a:ea typeface="Verdana" panose="020B0604030504040204" pitchFamily="34" charset="0"/>
              </a:rPr>
              <a:t>Regiotour 9 december 2024</a:t>
            </a:r>
          </a:p>
        </p:txBody>
      </p:sp>
    </p:spTree>
    <p:extLst>
      <p:ext uri="{BB962C8B-B14F-4D97-AF65-F5344CB8AC3E}">
        <p14:creationId xmlns:p14="http://schemas.microsoft.com/office/powerpoint/2010/main" val="4058212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5AF6BC22-0CED-424D-83C6-5393248EC046}"/>
              </a:ext>
            </a:extLst>
          </p:cNvPr>
          <p:cNvPicPr>
            <a:picLocks noChangeAspect="1"/>
          </p:cNvPicPr>
          <p:nvPr/>
        </p:nvPicPr>
        <p:blipFill>
          <a:blip r:embed="rId2"/>
          <a:stretch>
            <a:fillRect/>
          </a:stretch>
        </p:blipFill>
        <p:spPr>
          <a:xfrm>
            <a:off x="3535680" y="185631"/>
            <a:ext cx="6432663" cy="1876849"/>
          </a:xfrm>
          <a:prstGeom prst="rect">
            <a:avLst/>
          </a:prstGeom>
        </p:spPr>
      </p:pic>
      <p:sp>
        <p:nvSpPr>
          <p:cNvPr id="5" name="Tekstvak 4">
            <a:extLst>
              <a:ext uri="{FF2B5EF4-FFF2-40B4-BE49-F238E27FC236}">
                <a16:creationId xmlns:a16="http://schemas.microsoft.com/office/drawing/2014/main" id="{6451F231-55CD-C5FC-EA36-00EF8E4066BC}"/>
              </a:ext>
            </a:extLst>
          </p:cNvPr>
          <p:cNvSpPr txBox="1"/>
          <p:nvPr/>
        </p:nvSpPr>
        <p:spPr>
          <a:xfrm>
            <a:off x="1224180" y="2718687"/>
            <a:ext cx="9055844" cy="2062103"/>
          </a:xfrm>
          <a:prstGeom prst="rect">
            <a:avLst/>
          </a:prstGeom>
          <a:noFill/>
        </p:spPr>
        <p:txBody>
          <a:bodyPr wrap="square" rtlCol="0">
            <a:spAutoFit/>
          </a:bodyPr>
          <a:lstStyle/>
          <a:p>
            <a:pPr defTabSz="1078992">
              <a:spcAft>
                <a:spcPts val="600"/>
              </a:spcAft>
            </a:pPr>
            <a:r>
              <a:rPr lang="nl-NL" sz="2800" b="1" u="sng" kern="1200" dirty="0">
                <a:solidFill>
                  <a:schemeClr val="tx1"/>
                </a:solidFill>
                <a:latin typeface="+mn-lt"/>
                <a:ea typeface="+mn-ea"/>
                <a:cs typeface="+mn-cs"/>
              </a:rPr>
              <a:t>Kansrijke Start – stand van zaken </a:t>
            </a:r>
          </a:p>
          <a:p>
            <a:pPr defTabSz="1078992">
              <a:spcAft>
                <a:spcPts val="600"/>
              </a:spcAft>
            </a:pPr>
            <a:r>
              <a:rPr lang="nl-NL" sz="2000" dirty="0">
                <a:latin typeface="Verdana" panose="020B0604030504040204" pitchFamily="34" charset="0"/>
                <a:ea typeface="Verdana" panose="020B0604030504040204" pitchFamily="34" charset="0"/>
              </a:rPr>
              <a:t>1. </a:t>
            </a:r>
            <a:r>
              <a:rPr lang="nl-NL" sz="2000" dirty="0">
                <a:solidFill>
                  <a:srgbClr val="000000"/>
                </a:solidFill>
                <a:effectLst/>
                <a:latin typeface="Verdana" panose="020B0604030504040204" pitchFamily="34" charset="0"/>
                <a:ea typeface="Verdana" panose="020B0604030504040204" pitchFamily="34" charset="0"/>
                <a:cs typeface="Lohit Hindi"/>
              </a:rPr>
              <a:t>Programmateam Kansrijke Start VWS </a:t>
            </a:r>
          </a:p>
          <a:p>
            <a:pPr defTabSz="1078992">
              <a:spcAft>
                <a:spcPts val="600"/>
              </a:spcAft>
            </a:pPr>
            <a:r>
              <a:rPr lang="nl-NL" sz="2000" dirty="0">
                <a:solidFill>
                  <a:srgbClr val="000000"/>
                </a:solidFill>
                <a:latin typeface="Verdana" panose="020B0604030504040204" pitchFamily="34" charset="0"/>
                <a:ea typeface="Verdana" panose="020B0604030504040204" pitchFamily="34" charset="0"/>
              </a:rPr>
              <a:t>2. Politieke ontwikkelingen </a:t>
            </a:r>
          </a:p>
          <a:p>
            <a:pPr defTabSz="1078992">
              <a:spcAft>
                <a:spcPts val="600"/>
              </a:spcAft>
            </a:pPr>
            <a:r>
              <a:rPr lang="nl-NL" sz="2000" dirty="0">
                <a:solidFill>
                  <a:srgbClr val="000000"/>
                </a:solidFill>
                <a:latin typeface="Verdana" panose="020B0604030504040204" pitchFamily="34" charset="0"/>
                <a:ea typeface="Verdana" panose="020B0604030504040204" pitchFamily="34" charset="0"/>
              </a:rPr>
              <a:t>3. </a:t>
            </a:r>
            <a:r>
              <a:rPr lang="nl-NL" sz="2000" dirty="0">
                <a:solidFill>
                  <a:srgbClr val="000000"/>
                </a:solidFill>
                <a:effectLst/>
                <a:latin typeface="Verdana" panose="020B0604030504040204" pitchFamily="34" charset="0"/>
                <a:ea typeface="Verdana" panose="020B0604030504040204" pitchFamily="34" charset="0"/>
                <a:cs typeface="Lohit Hindi"/>
              </a:rPr>
              <a:t>Stand van zaken Vervolgaanpak Kansrijke Start 2022-2025 </a:t>
            </a:r>
          </a:p>
          <a:p>
            <a:pPr defTabSz="1078992">
              <a:spcAft>
                <a:spcPts val="600"/>
              </a:spcAft>
            </a:pPr>
            <a:r>
              <a:rPr lang="nl-NL" sz="2000" dirty="0">
                <a:solidFill>
                  <a:srgbClr val="000000"/>
                </a:solidFill>
                <a:latin typeface="Verdana" panose="020B0604030504040204" pitchFamily="34" charset="0"/>
                <a:ea typeface="Verdana" panose="020B0604030504040204" pitchFamily="34" charset="0"/>
              </a:rPr>
              <a:t>4</a:t>
            </a:r>
            <a:r>
              <a:rPr lang="nl-NL" dirty="0">
                <a:solidFill>
                  <a:srgbClr val="000000"/>
                </a:solidFill>
                <a:latin typeface="Verdana" panose="020B0604030504040204" pitchFamily="34" charset="0"/>
              </a:rPr>
              <a:t>. </a:t>
            </a:r>
            <a:r>
              <a:rPr lang="nl-NL" sz="2000" dirty="0">
                <a:solidFill>
                  <a:srgbClr val="000000"/>
                </a:solidFill>
                <a:latin typeface="Verdana" panose="020B0604030504040204" pitchFamily="34" charset="0"/>
                <a:ea typeface="Verdana" panose="020B0604030504040204" pitchFamily="34" charset="0"/>
              </a:rPr>
              <a:t>Traject rondom verankering Kansrijke Start</a:t>
            </a:r>
            <a:r>
              <a:rPr lang="nl-NL" sz="2000" dirty="0">
                <a:latin typeface="Verdana" panose="020B0604030504040204" pitchFamily="34" charset="0"/>
                <a:ea typeface="Verdana" panose="020B0604030504040204" pitchFamily="34" charset="0"/>
              </a:rPr>
              <a:t> </a:t>
            </a:r>
            <a:endParaRPr lang="nl-NL" sz="2000" kern="1200" dirty="0">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088126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F7883CA-47CD-ACCB-58C1-9BE130DF0C81}"/>
              </a:ext>
            </a:extLst>
          </p:cNvPr>
          <p:cNvSpPr>
            <a:spLocks noGrp="1"/>
          </p:cNvSpPr>
          <p:nvPr>
            <p:ph type="title"/>
          </p:nvPr>
        </p:nvSpPr>
        <p:spPr>
          <a:xfrm>
            <a:off x="841248" y="548640"/>
            <a:ext cx="3600860" cy="5431536"/>
          </a:xfrm>
        </p:spPr>
        <p:txBody>
          <a:bodyPr>
            <a:normAutofit/>
          </a:bodyPr>
          <a:lstStyle/>
          <a:p>
            <a:r>
              <a:rPr lang="nl-NL" sz="4200" b="1" dirty="0">
                <a:latin typeface="+mn-lt"/>
                <a:ea typeface="+mn-ea"/>
                <a:cs typeface="+mn-cs"/>
              </a:rPr>
              <a:t>Landelijke &amp; politieke ontwikkelingen</a:t>
            </a:r>
          </a:p>
        </p:txBody>
      </p:sp>
      <p:sp>
        <p:nvSpPr>
          <p:cNvPr id="15"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2463A3A7-1268-9363-AD1A-7BE99D9AFF68}"/>
              </a:ext>
            </a:extLst>
          </p:cNvPr>
          <p:cNvSpPr>
            <a:spLocks noGrp="1"/>
          </p:cNvSpPr>
          <p:nvPr>
            <p:ph idx="1"/>
          </p:nvPr>
        </p:nvSpPr>
        <p:spPr>
          <a:xfrm>
            <a:off x="5126418" y="552091"/>
            <a:ext cx="6224335" cy="5431536"/>
          </a:xfrm>
        </p:spPr>
        <p:txBody>
          <a:bodyPr anchor="ctr">
            <a:normAutofit/>
          </a:bodyPr>
          <a:lstStyle/>
          <a:p>
            <a:r>
              <a:rPr lang="nl-NL" sz="2200" dirty="0"/>
              <a:t>Middelen KS aan gemeenten zijn structureel en blijven beschikbaar. Er is wel sprake van een korting van 10%. Zoel</a:t>
            </a:r>
          </a:p>
          <a:p>
            <a:r>
              <a:rPr lang="nl-NL" sz="2200" dirty="0"/>
              <a:t>Voor 2027 e.v. wordt gezocht naar een nieuw financieringsinstrument om de middelen richting gemeenten te krijgen. </a:t>
            </a:r>
          </a:p>
          <a:p>
            <a:r>
              <a:rPr lang="nl-NL" sz="2200" dirty="0"/>
              <a:t>Landelijke akkoorden – nieuw Zorg en Welzijnsakkoord. </a:t>
            </a:r>
          </a:p>
          <a:p>
            <a:r>
              <a:rPr lang="nl-NL" sz="2200" dirty="0"/>
              <a:t>Andere relevante trajecten: </a:t>
            </a:r>
          </a:p>
          <a:p>
            <a:pPr>
              <a:buFont typeface="Courier New" panose="02070309020205020404" pitchFamily="49" charset="0"/>
              <a:buChar char="o"/>
            </a:pPr>
            <a:r>
              <a:rPr lang="nl-NL" sz="2200" dirty="0"/>
              <a:t>Toekomst Publieke Gezondheid en wettelijke borging (onderdelen) KS; </a:t>
            </a:r>
          </a:p>
          <a:p>
            <a:pPr>
              <a:buFont typeface="Courier New" panose="02070309020205020404" pitchFamily="49" charset="0"/>
              <a:buChar char="o"/>
            </a:pPr>
            <a:r>
              <a:rPr lang="nl-NL" sz="2200" dirty="0"/>
              <a:t>Hervormingsagenda Jeugd; </a:t>
            </a:r>
          </a:p>
          <a:p>
            <a:pPr>
              <a:buFont typeface="Courier New" panose="02070309020205020404" pitchFamily="49" charset="0"/>
              <a:buChar char="o"/>
            </a:pPr>
            <a:r>
              <a:rPr lang="nl-NL" sz="2200" dirty="0"/>
              <a:t>Preventiestrategie met focus op Jeugd; </a:t>
            </a:r>
          </a:p>
        </p:txBody>
      </p:sp>
    </p:spTree>
    <p:extLst>
      <p:ext uri="{BB962C8B-B14F-4D97-AF65-F5344CB8AC3E}">
        <p14:creationId xmlns:p14="http://schemas.microsoft.com/office/powerpoint/2010/main" val="1069583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E1427C00-8844-7F83-2C54-BD68C9CCBF9A}"/>
              </a:ext>
            </a:extLst>
          </p:cNvPr>
          <p:cNvPicPr>
            <a:picLocks noChangeAspect="1"/>
          </p:cNvPicPr>
          <p:nvPr/>
        </p:nvPicPr>
        <p:blipFill>
          <a:blip r:embed="rId3"/>
          <a:stretch>
            <a:fillRect/>
          </a:stretch>
        </p:blipFill>
        <p:spPr>
          <a:xfrm>
            <a:off x="1531345" y="841910"/>
            <a:ext cx="7227402" cy="6016089"/>
          </a:xfrm>
          <a:prstGeom prst="rect">
            <a:avLst/>
          </a:prstGeom>
        </p:spPr>
      </p:pic>
      <p:sp>
        <p:nvSpPr>
          <p:cNvPr id="2" name="Titel 1">
            <a:extLst>
              <a:ext uri="{FF2B5EF4-FFF2-40B4-BE49-F238E27FC236}">
                <a16:creationId xmlns:a16="http://schemas.microsoft.com/office/drawing/2014/main" id="{E35B576E-FBBB-6C93-E8BF-51D28C7E4A71}"/>
              </a:ext>
            </a:extLst>
          </p:cNvPr>
          <p:cNvSpPr>
            <a:spLocks noGrp="1"/>
          </p:cNvSpPr>
          <p:nvPr>
            <p:ph type="title"/>
          </p:nvPr>
        </p:nvSpPr>
        <p:spPr>
          <a:xfrm>
            <a:off x="406686" y="241835"/>
            <a:ext cx="10515600" cy="600075"/>
          </a:xfrm>
        </p:spPr>
        <p:txBody>
          <a:bodyPr>
            <a:noAutofit/>
          </a:bodyPr>
          <a:lstStyle/>
          <a:p>
            <a:r>
              <a:rPr lang="nl-NL" sz="2400" b="1" dirty="0">
                <a:latin typeface="Verdana" panose="020B0604030504040204" pitchFamily="34" charset="0"/>
                <a:ea typeface="Verdana" panose="020B0604030504040204" pitchFamily="34" charset="0"/>
              </a:rPr>
              <a:t>Ambitie en acties</a:t>
            </a:r>
            <a:br>
              <a:rPr lang="nl-NL" sz="2400" b="1" dirty="0">
                <a:latin typeface="Verdana" panose="020B0604030504040204" pitchFamily="34" charset="0"/>
                <a:ea typeface="Verdana" panose="020B0604030504040204" pitchFamily="34" charset="0"/>
              </a:rPr>
            </a:br>
            <a:r>
              <a:rPr lang="nl-NL" sz="2400" b="1" dirty="0">
                <a:latin typeface="Verdana" panose="020B0604030504040204" pitchFamily="34" charset="0"/>
                <a:ea typeface="Verdana" panose="020B0604030504040204" pitchFamily="34" charset="0"/>
              </a:rPr>
              <a:t>Kansrijke Start 2022-2025 </a:t>
            </a:r>
          </a:p>
        </p:txBody>
      </p:sp>
      <p:pic>
        <p:nvPicPr>
          <p:cNvPr id="3" name="Afbeelding 2">
            <a:extLst>
              <a:ext uri="{FF2B5EF4-FFF2-40B4-BE49-F238E27FC236}">
                <a16:creationId xmlns:a16="http://schemas.microsoft.com/office/drawing/2014/main" id="{57B8368C-C335-B795-9A2F-8B09B88925ED}"/>
              </a:ext>
            </a:extLst>
          </p:cNvPr>
          <p:cNvPicPr>
            <a:picLocks noChangeAspect="1"/>
          </p:cNvPicPr>
          <p:nvPr/>
        </p:nvPicPr>
        <p:blipFill>
          <a:blip r:embed="rId4"/>
          <a:stretch>
            <a:fillRect/>
          </a:stretch>
        </p:blipFill>
        <p:spPr>
          <a:xfrm>
            <a:off x="8758747" y="30252"/>
            <a:ext cx="3296949" cy="1257043"/>
          </a:xfrm>
          <a:prstGeom prst="rect">
            <a:avLst/>
          </a:prstGeom>
        </p:spPr>
      </p:pic>
    </p:spTree>
    <p:extLst>
      <p:ext uri="{BB962C8B-B14F-4D97-AF65-F5344CB8AC3E}">
        <p14:creationId xmlns:p14="http://schemas.microsoft.com/office/powerpoint/2010/main" val="4173373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r="-36063" b="-51937"/>
            </a:stretch>
          </a:blipFill>
        </p:spPr>
        <p:txBody>
          <a:bodyPr/>
          <a:lstStyle/>
          <a:p>
            <a:endParaRPr lang="nl-NL" sz="1200"/>
          </a:p>
        </p:txBody>
      </p:sp>
      <p:sp>
        <p:nvSpPr>
          <p:cNvPr id="3" name="Freeform 3"/>
          <p:cNvSpPr/>
          <p:nvPr/>
        </p:nvSpPr>
        <p:spPr>
          <a:xfrm flipH="1">
            <a:off x="4516974" y="0"/>
            <a:ext cx="10293433" cy="6858000"/>
          </a:xfrm>
          <a:custGeom>
            <a:avLst/>
            <a:gdLst/>
            <a:ahLst/>
            <a:cxnLst/>
            <a:rect l="l" t="t" r="r" b="b"/>
            <a:pathLst>
              <a:path w="15440150" h="10287000">
                <a:moveTo>
                  <a:pt x="15440150" y="0"/>
                </a:moveTo>
                <a:lnTo>
                  <a:pt x="0" y="0"/>
                </a:lnTo>
                <a:lnTo>
                  <a:pt x="0" y="10287000"/>
                </a:lnTo>
                <a:lnTo>
                  <a:pt x="15440150" y="10287000"/>
                </a:lnTo>
                <a:lnTo>
                  <a:pt x="15440150" y="0"/>
                </a:lnTo>
                <a:close/>
              </a:path>
            </a:pathLst>
          </a:custGeom>
          <a:blipFill>
            <a:blip r:embed="rId4"/>
            <a:stretch>
              <a:fillRect/>
            </a:stretch>
          </a:blipFill>
        </p:spPr>
        <p:txBody>
          <a:bodyPr/>
          <a:lstStyle/>
          <a:p>
            <a:endParaRPr lang="nl-NL" sz="1200"/>
          </a:p>
        </p:txBody>
      </p:sp>
      <p:sp>
        <p:nvSpPr>
          <p:cNvPr id="4" name="Freeform 4"/>
          <p:cNvSpPr/>
          <p:nvPr/>
        </p:nvSpPr>
        <p:spPr>
          <a:xfrm>
            <a:off x="0" y="0"/>
            <a:ext cx="6858000" cy="6858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5"/>
            <a:stretch>
              <a:fillRect/>
            </a:stretch>
          </a:blipFill>
        </p:spPr>
        <p:txBody>
          <a:bodyPr/>
          <a:lstStyle/>
          <a:p>
            <a:endParaRPr lang="nl-NL" sz="1200" dirty="0"/>
          </a:p>
        </p:txBody>
      </p:sp>
      <p:sp>
        <p:nvSpPr>
          <p:cNvPr id="5" name="Tijdelijke aanduiding voor dianummer 4">
            <a:extLst>
              <a:ext uri="{FF2B5EF4-FFF2-40B4-BE49-F238E27FC236}">
                <a16:creationId xmlns:a16="http://schemas.microsoft.com/office/drawing/2014/main" id="{F61FF498-7673-76BA-8029-FE294F454DAC}"/>
              </a:ext>
            </a:extLst>
          </p:cNvPr>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1345482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r="-36063" b="-51937"/>
            </a:stretch>
          </a:blipFill>
        </p:spPr>
        <p:txBody>
          <a:bodyPr/>
          <a:lstStyle/>
          <a:p>
            <a:endParaRPr lang="nl-NL" sz="1200"/>
          </a:p>
        </p:txBody>
      </p:sp>
      <p:sp>
        <p:nvSpPr>
          <p:cNvPr id="3" name="Freeform 3"/>
          <p:cNvSpPr/>
          <p:nvPr/>
        </p:nvSpPr>
        <p:spPr>
          <a:xfrm flipH="1">
            <a:off x="-3739849" y="0"/>
            <a:ext cx="10293433" cy="6858000"/>
          </a:xfrm>
          <a:custGeom>
            <a:avLst/>
            <a:gdLst/>
            <a:ahLst/>
            <a:cxnLst/>
            <a:rect l="l" t="t" r="r" b="b"/>
            <a:pathLst>
              <a:path w="15440150" h="10287000">
                <a:moveTo>
                  <a:pt x="15440150" y="0"/>
                </a:moveTo>
                <a:lnTo>
                  <a:pt x="0" y="0"/>
                </a:lnTo>
                <a:lnTo>
                  <a:pt x="0" y="10287000"/>
                </a:lnTo>
                <a:lnTo>
                  <a:pt x="15440150" y="10287000"/>
                </a:lnTo>
                <a:lnTo>
                  <a:pt x="15440150" y="0"/>
                </a:lnTo>
                <a:close/>
              </a:path>
            </a:pathLst>
          </a:custGeom>
          <a:blipFill>
            <a:blip r:embed="rId4"/>
            <a:stretch>
              <a:fillRect/>
            </a:stretch>
          </a:blipFill>
        </p:spPr>
        <p:txBody>
          <a:bodyPr/>
          <a:lstStyle/>
          <a:p>
            <a:endParaRPr lang="nl-NL" sz="1200"/>
          </a:p>
        </p:txBody>
      </p:sp>
      <p:sp>
        <p:nvSpPr>
          <p:cNvPr id="4" name="Freeform 4"/>
          <p:cNvSpPr/>
          <p:nvPr/>
        </p:nvSpPr>
        <p:spPr>
          <a:xfrm>
            <a:off x="5334000" y="0"/>
            <a:ext cx="6858000" cy="6858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5"/>
            <a:stretch>
              <a:fillRect/>
            </a:stretch>
          </a:blipFill>
        </p:spPr>
        <p:txBody>
          <a:bodyPr/>
          <a:lstStyle/>
          <a:p>
            <a:endParaRPr lang="nl-NL" sz="1200"/>
          </a:p>
        </p:txBody>
      </p:sp>
      <p:sp>
        <p:nvSpPr>
          <p:cNvPr id="5" name="Tijdelijke aanduiding voor dianummer 4">
            <a:extLst>
              <a:ext uri="{FF2B5EF4-FFF2-40B4-BE49-F238E27FC236}">
                <a16:creationId xmlns:a16="http://schemas.microsoft.com/office/drawing/2014/main" id="{A4C02003-4F2C-1216-CFF0-67D1E1245D40}"/>
              </a:ext>
            </a:extLst>
          </p:cNvPr>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723091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C3B23-D25B-BD39-2C2D-F4305D63FEB9}"/>
            </a:ext>
          </a:extLst>
        </p:cNvPr>
        <p:cNvGrpSpPr/>
        <p:nvPr/>
      </p:nvGrpSpPr>
      <p:grpSpPr>
        <a:xfrm>
          <a:off x="0" y="0"/>
          <a:ext cx="0" cy="0"/>
          <a:chOff x="0" y="0"/>
          <a:chExt cx="0" cy="0"/>
        </a:xfrm>
      </p:grpSpPr>
      <p:pic>
        <p:nvPicPr>
          <p:cNvPr id="4" name="Afbeelding 3">
            <a:extLst>
              <a:ext uri="{FF2B5EF4-FFF2-40B4-BE49-F238E27FC236}">
                <a16:creationId xmlns:a16="http://schemas.microsoft.com/office/drawing/2014/main" id="{EF0F0692-3C51-B168-F624-27EB2ED68D0C}"/>
              </a:ext>
            </a:extLst>
          </p:cNvPr>
          <p:cNvPicPr>
            <a:picLocks noChangeAspect="1"/>
          </p:cNvPicPr>
          <p:nvPr/>
        </p:nvPicPr>
        <p:blipFill>
          <a:blip r:embed="rId3"/>
          <a:stretch>
            <a:fillRect/>
          </a:stretch>
        </p:blipFill>
        <p:spPr>
          <a:xfrm>
            <a:off x="9132149" y="288367"/>
            <a:ext cx="2048041" cy="715974"/>
          </a:xfrm>
          <a:prstGeom prst="rect">
            <a:avLst/>
          </a:prstGeom>
        </p:spPr>
      </p:pic>
      <p:sp>
        <p:nvSpPr>
          <p:cNvPr id="5" name="Tekstvak 4">
            <a:extLst>
              <a:ext uri="{FF2B5EF4-FFF2-40B4-BE49-F238E27FC236}">
                <a16:creationId xmlns:a16="http://schemas.microsoft.com/office/drawing/2014/main" id="{028F4317-2C19-56F6-10E2-1B3E2DB5A626}"/>
              </a:ext>
            </a:extLst>
          </p:cNvPr>
          <p:cNvSpPr txBox="1"/>
          <p:nvPr/>
        </p:nvSpPr>
        <p:spPr>
          <a:xfrm>
            <a:off x="474490" y="1199533"/>
            <a:ext cx="9498185" cy="5843523"/>
          </a:xfrm>
          <a:prstGeom prst="rect">
            <a:avLst/>
          </a:prstGeom>
          <a:noFill/>
        </p:spPr>
        <p:txBody>
          <a:bodyPr wrap="square" rtlCol="0">
            <a:spAutoFit/>
          </a:bodyPr>
          <a:lstStyle/>
          <a:p>
            <a:pPr defTabSz="1078992"/>
            <a:r>
              <a:rPr lang="nl-NL" sz="2124" b="1" dirty="0"/>
              <a:t>In beeld brengen wat nodig is voor de duurzame verankering van Kansrijke Start in de praktijk</a:t>
            </a:r>
            <a:endParaRPr lang="nl-NL" sz="2124" dirty="0"/>
          </a:p>
          <a:p>
            <a:pPr marL="342900" indent="-342900" defTabSz="1078992">
              <a:buFontTx/>
              <a:buChar char="-"/>
            </a:pPr>
            <a:r>
              <a:rPr lang="nl-NL" sz="2000" dirty="0"/>
              <a:t>In gesprek met betrokken partijen: wat is er nodig om verankering te realiseren en wie kunnen daaraan bijdragen?</a:t>
            </a:r>
          </a:p>
          <a:p>
            <a:pPr marL="342900" indent="-342900" defTabSz="1078992">
              <a:buFontTx/>
              <a:buChar char="-"/>
            </a:pPr>
            <a:r>
              <a:rPr lang="nl-NL" sz="2000" dirty="0"/>
              <a:t>Inrichten van een landelijke alliantie KS met betrokken partijen, inclusief afspraken rondom Governance</a:t>
            </a:r>
          </a:p>
          <a:p>
            <a:pPr marL="342900" indent="-342900" defTabSz="1078992">
              <a:buFontTx/>
              <a:buChar char="-"/>
            </a:pPr>
            <a:r>
              <a:rPr lang="nl-NL" sz="2000" dirty="0"/>
              <a:t>Opstellen van een werkagenda met partijen en deels uitvoeren</a:t>
            </a:r>
          </a:p>
          <a:p>
            <a:pPr marL="342900" indent="-342900" defTabSz="1078992">
              <a:buFontTx/>
              <a:buChar char="-"/>
            </a:pPr>
            <a:endParaRPr lang="nl-NL" sz="2000" dirty="0"/>
          </a:p>
          <a:p>
            <a:pPr defTabSz="1078992">
              <a:spcAft>
                <a:spcPts val="600"/>
              </a:spcAft>
            </a:pPr>
            <a:r>
              <a:rPr lang="nl-NL" sz="2000" b="1" dirty="0"/>
              <a:t>In aansluiting op lopende trajecten</a:t>
            </a:r>
          </a:p>
          <a:p>
            <a:pPr marL="342900" indent="-342900" defTabSz="1078992">
              <a:spcAft>
                <a:spcPts val="600"/>
              </a:spcAft>
              <a:buFontTx/>
              <a:buChar char="-"/>
            </a:pPr>
            <a:r>
              <a:rPr lang="nl-NL" sz="2000" dirty="0" err="1"/>
              <a:t>Oa</a:t>
            </a:r>
            <a:r>
              <a:rPr lang="nl-NL" sz="2000" dirty="0"/>
              <a:t>. Hervormingsagenda jeugd, brede en samenhangende preventiestrategie, toekomst PG,  Zorg en Welzijnsakkoord</a:t>
            </a:r>
          </a:p>
          <a:p>
            <a:pPr marL="342900" indent="-342900" defTabSz="1078992">
              <a:spcAft>
                <a:spcPts val="600"/>
              </a:spcAft>
              <a:buFontTx/>
              <a:buChar char="-"/>
            </a:pPr>
            <a:endParaRPr lang="nl-NL" sz="2000" dirty="0"/>
          </a:p>
          <a:p>
            <a:pPr defTabSz="1078992">
              <a:spcAft>
                <a:spcPts val="600"/>
              </a:spcAft>
            </a:pPr>
            <a:r>
              <a:rPr lang="nl-NL" sz="2000" b="1" dirty="0"/>
              <a:t>Voortbouwend op bereikte resultaten en geleerde lessen</a:t>
            </a:r>
          </a:p>
          <a:p>
            <a:pPr marL="342900" indent="-342900" defTabSz="1078992">
              <a:spcAft>
                <a:spcPts val="600"/>
              </a:spcAft>
              <a:buFontTx/>
              <a:buChar char="-"/>
            </a:pPr>
            <a:r>
              <a:rPr lang="nl-NL" sz="2000" dirty="0"/>
              <a:t>Evaluatie inhoudelijke opbrengst programma – analyse Regioplan</a:t>
            </a:r>
          </a:p>
          <a:p>
            <a:pPr marL="342900" indent="-342900" defTabSz="1078992">
              <a:spcAft>
                <a:spcPts val="600"/>
              </a:spcAft>
              <a:buFontTx/>
              <a:buChar char="-"/>
            </a:pPr>
            <a:r>
              <a:rPr lang="nl-NL" sz="2000" dirty="0"/>
              <a:t>Story Telling – ervaringen van betrokken partijen: ouders, professionals, trekkers, bestuurders</a:t>
            </a:r>
          </a:p>
          <a:p>
            <a:pPr defTabSz="1078992">
              <a:spcAft>
                <a:spcPts val="600"/>
              </a:spcAft>
            </a:pPr>
            <a:endParaRPr lang="nl-NL" sz="2124" b="1" dirty="0"/>
          </a:p>
        </p:txBody>
      </p:sp>
      <p:sp>
        <p:nvSpPr>
          <p:cNvPr id="2" name="Tekstvak 1">
            <a:extLst>
              <a:ext uri="{FF2B5EF4-FFF2-40B4-BE49-F238E27FC236}">
                <a16:creationId xmlns:a16="http://schemas.microsoft.com/office/drawing/2014/main" id="{7C59C0C3-01E5-38E6-36D6-C295193E0977}"/>
              </a:ext>
            </a:extLst>
          </p:cNvPr>
          <p:cNvSpPr txBox="1"/>
          <p:nvPr/>
        </p:nvSpPr>
        <p:spPr>
          <a:xfrm>
            <a:off x="474490" y="288367"/>
            <a:ext cx="11281861" cy="1607876"/>
          </a:xfrm>
          <a:prstGeom prst="rect">
            <a:avLst/>
          </a:prstGeom>
          <a:noFill/>
        </p:spPr>
        <p:txBody>
          <a:bodyPr wrap="square" rtlCol="0">
            <a:spAutoFit/>
          </a:bodyPr>
          <a:lstStyle/>
          <a:p>
            <a:r>
              <a:rPr lang="nl-NL" sz="2800" b="1" dirty="0">
                <a:solidFill>
                  <a:srgbClr val="EE7202"/>
                </a:solidFill>
              </a:rPr>
              <a:t>Deze opdracht</a:t>
            </a:r>
          </a:p>
          <a:p>
            <a:endParaRPr lang="nl-NL" sz="2800" b="1" dirty="0">
              <a:solidFill>
                <a:srgbClr val="EE7202"/>
              </a:solidFill>
            </a:endParaRPr>
          </a:p>
          <a:p>
            <a:pPr defTabSz="1078992"/>
            <a:endParaRPr lang="nl-NL" sz="2124" dirty="0"/>
          </a:p>
          <a:p>
            <a:pPr defTabSz="1078992">
              <a:spcAft>
                <a:spcPts val="600"/>
              </a:spcAft>
            </a:pPr>
            <a:endParaRPr lang="nl-NL" sz="2124" b="1" dirty="0"/>
          </a:p>
        </p:txBody>
      </p:sp>
    </p:spTree>
    <p:extLst>
      <p:ext uri="{BB962C8B-B14F-4D97-AF65-F5344CB8AC3E}">
        <p14:creationId xmlns:p14="http://schemas.microsoft.com/office/powerpoint/2010/main" val="1160805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3B0AB-6E7B-A58B-A6D8-A7E33D6C3E47}"/>
            </a:ext>
          </a:extLst>
        </p:cNvPr>
        <p:cNvGrpSpPr/>
        <p:nvPr/>
      </p:nvGrpSpPr>
      <p:grpSpPr>
        <a:xfrm>
          <a:off x="0" y="0"/>
          <a:ext cx="0" cy="0"/>
          <a:chOff x="0" y="0"/>
          <a:chExt cx="0" cy="0"/>
        </a:xfrm>
      </p:grpSpPr>
      <p:pic>
        <p:nvPicPr>
          <p:cNvPr id="4" name="Afbeelding 3">
            <a:extLst>
              <a:ext uri="{FF2B5EF4-FFF2-40B4-BE49-F238E27FC236}">
                <a16:creationId xmlns:a16="http://schemas.microsoft.com/office/drawing/2014/main" id="{079DFEC1-448A-F6D5-E265-132A97E14E17}"/>
              </a:ext>
            </a:extLst>
          </p:cNvPr>
          <p:cNvPicPr>
            <a:picLocks noChangeAspect="1"/>
          </p:cNvPicPr>
          <p:nvPr/>
        </p:nvPicPr>
        <p:blipFill>
          <a:blip r:embed="rId3"/>
          <a:stretch>
            <a:fillRect/>
          </a:stretch>
        </p:blipFill>
        <p:spPr>
          <a:xfrm>
            <a:off x="9132149" y="288367"/>
            <a:ext cx="2048041" cy="715974"/>
          </a:xfrm>
          <a:prstGeom prst="rect">
            <a:avLst/>
          </a:prstGeom>
        </p:spPr>
      </p:pic>
      <p:sp>
        <p:nvSpPr>
          <p:cNvPr id="5" name="Tekstvak 4">
            <a:extLst>
              <a:ext uri="{FF2B5EF4-FFF2-40B4-BE49-F238E27FC236}">
                <a16:creationId xmlns:a16="http://schemas.microsoft.com/office/drawing/2014/main" id="{EDA84D86-CC46-2F6C-219F-3519FB9D3158}"/>
              </a:ext>
            </a:extLst>
          </p:cNvPr>
          <p:cNvSpPr txBox="1"/>
          <p:nvPr/>
        </p:nvSpPr>
        <p:spPr>
          <a:xfrm>
            <a:off x="590349" y="469518"/>
            <a:ext cx="11281861" cy="6207597"/>
          </a:xfrm>
          <a:prstGeom prst="rect">
            <a:avLst/>
          </a:prstGeom>
          <a:noFill/>
        </p:spPr>
        <p:txBody>
          <a:bodyPr wrap="square" rtlCol="0">
            <a:spAutoFit/>
          </a:bodyPr>
          <a:lstStyle/>
          <a:p>
            <a:r>
              <a:rPr lang="nl-NL" sz="2800" b="1" dirty="0">
                <a:solidFill>
                  <a:srgbClr val="EE7202"/>
                </a:solidFill>
              </a:rPr>
              <a:t>Beoogde resultaten</a:t>
            </a:r>
          </a:p>
          <a:p>
            <a:pPr defTabSz="1078992"/>
            <a:endParaRPr lang="nl-NL" sz="2124" dirty="0"/>
          </a:p>
          <a:p>
            <a:pPr marL="342900" indent="-342900" defTabSz="1078992">
              <a:buFontTx/>
              <a:buChar char="-"/>
            </a:pPr>
            <a:r>
              <a:rPr lang="nl-NL" sz="2124" dirty="0"/>
              <a:t>Zicht op: waar hebben we tot nu toe op ingezet, waar staan we nu, wat wordt onze inzet in 2025</a:t>
            </a:r>
          </a:p>
          <a:p>
            <a:pPr defTabSz="1078992"/>
            <a:endParaRPr lang="nl-NL" sz="2124" dirty="0"/>
          </a:p>
          <a:p>
            <a:pPr marL="342900" indent="-342900" defTabSz="1078992">
              <a:buFontTx/>
              <a:buChar char="-"/>
            </a:pPr>
            <a:r>
              <a:rPr lang="nl-NL" sz="2124" dirty="0"/>
              <a:t>Nadere invulling ‘verankering’ op de verschillende betrokken niveaus</a:t>
            </a:r>
          </a:p>
          <a:p>
            <a:pPr marL="800100" lvl="1" indent="-342900" defTabSz="1078992">
              <a:buFont typeface="Wingdings" pitchFamily="2" charset="2"/>
              <a:buChar char="§"/>
            </a:pPr>
            <a:r>
              <a:rPr lang="nl-NL" sz="2124" dirty="0"/>
              <a:t>Professionals: KS als basis van het verlenen van ‘goede zorg’ </a:t>
            </a:r>
          </a:p>
          <a:p>
            <a:pPr marL="800100" lvl="1" indent="-342900" defTabSz="1078992">
              <a:buFont typeface="Wingdings" pitchFamily="2" charset="2"/>
              <a:buChar char="§"/>
            </a:pPr>
            <a:r>
              <a:rPr lang="nl-NL" sz="2124" dirty="0"/>
              <a:t>Uitvoerende organisaties: betrekken management, KS-ambassadeurs (gelijk NNZ)</a:t>
            </a:r>
          </a:p>
          <a:p>
            <a:pPr marL="800100" lvl="1" indent="-342900" defTabSz="1078992">
              <a:buFont typeface="Wingdings" pitchFamily="2" charset="2"/>
              <a:buChar char="§"/>
            </a:pPr>
            <a:r>
              <a:rPr lang="nl-NL" sz="2124" dirty="0"/>
              <a:t>Gemeenten / regio’s: vitale coalities, sense of community, regio’s als vliegwiel</a:t>
            </a:r>
          </a:p>
          <a:p>
            <a:pPr marL="800100" lvl="1" indent="-342900" defTabSz="1078992">
              <a:buFont typeface="Wingdings" pitchFamily="2" charset="2"/>
              <a:buChar char="§"/>
            </a:pPr>
            <a:r>
              <a:rPr lang="nl-NL" dirty="0">
                <a:latin typeface="Verdana" panose="020B0604030504040204" pitchFamily="34" charset="0"/>
                <a:ea typeface="Times New Roman" panose="02020603050405020304" pitchFamily="18" charset="0"/>
                <a:cs typeface="Times New Roman" panose="02020603050405020304" pitchFamily="18" charset="0"/>
              </a:rPr>
              <a:t>Landelijke samenwerkingspartners: kennisnetwerk KS </a:t>
            </a:r>
          </a:p>
          <a:p>
            <a:pPr marL="800100" lvl="1" indent="-342900" defTabSz="1078992">
              <a:buFont typeface="Wingdings" pitchFamily="2" charset="2"/>
              <a:buChar char="§"/>
            </a:pPr>
            <a:r>
              <a:rPr lang="nl-NL" dirty="0">
                <a:latin typeface="Verdana" panose="020B0604030504040204" pitchFamily="34" charset="0"/>
                <a:ea typeface="Times New Roman" panose="02020603050405020304" pitchFamily="18" charset="0"/>
                <a:cs typeface="Times New Roman" panose="02020603050405020304" pitchFamily="18" charset="0"/>
              </a:rPr>
              <a:t>VWS: structureel onderdeel lopend beleid met bijbehorende financiering, lerende beweging vertalen naar wet- regelgeving, vormgeven samenwerking beleidsdepartmenten.</a:t>
            </a:r>
          </a:p>
          <a:p>
            <a:pPr lvl="1" defTabSz="1078992"/>
            <a:endParaRPr lang="nl-NL" sz="2124" dirty="0">
              <a:latin typeface="Verdana" panose="020B0604030504040204" pitchFamily="34" charset="0"/>
              <a:cs typeface="Times New Roman" panose="02020603050405020304" pitchFamily="18" charset="0"/>
            </a:endParaRPr>
          </a:p>
          <a:p>
            <a:pPr marL="342900" indent="-342900" defTabSz="1078992">
              <a:buFontTx/>
              <a:buChar char="-"/>
            </a:pPr>
            <a:r>
              <a:rPr lang="nl-NL" sz="2124" dirty="0"/>
              <a:t>Focus op actiepunten, waarbij partijen delen dat deze cruciaal zijn voor verankering KS</a:t>
            </a:r>
          </a:p>
          <a:p>
            <a:pPr marL="342900" indent="-342900" defTabSz="1078992">
              <a:buFontTx/>
              <a:buChar char="-"/>
            </a:pPr>
            <a:r>
              <a:rPr lang="nl-NL" sz="2124" dirty="0"/>
              <a:t>Deze actiepunten uitgewerkt naar een plan van aanpak voor 2025 en verder </a:t>
            </a:r>
          </a:p>
          <a:p>
            <a:pPr defTabSz="1078992"/>
            <a:endParaRPr lang="nl-NL" sz="2124" dirty="0"/>
          </a:p>
          <a:p>
            <a:pPr marL="342900" indent="-342900" defTabSz="1078992">
              <a:buFontTx/>
              <a:buChar char="-"/>
            </a:pPr>
            <a:r>
              <a:rPr lang="nl-NL" sz="2124" dirty="0"/>
              <a:t>Opzet vervolgaanpak vanaf 2026 : rol VWS, werkagenda op de gekozen actiepunten en heldere Governance </a:t>
            </a:r>
          </a:p>
          <a:p>
            <a:pPr defTabSz="1078992">
              <a:spcAft>
                <a:spcPts val="600"/>
              </a:spcAft>
            </a:pPr>
            <a:endParaRPr lang="nl-NL" sz="2124" b="1" dirty="0"/>
          </a:p>
        </p:txBody>
      </p:sp>
    </p:spTree>
    <p:extLst>
      <p:ext uri="{BB962C8B-B14F-4D97-AF65-F5344CB8AC3E}">
        <p14:creationId xmlns:p14="http://schemas.microsoft.com/office/powerpoint/2010/main" val="109187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E222568-6C7E-2DE0-C604-40DCE37EF0D9}"/>
              </a:ext>
            </a:extLst>
          </p:cNvPr>
          <p:cNvSpPr>
            <a:spLocks noGrp="1"/>
          </p:cNvSpPr>
          <p:nvPr>
            <p:ph type="title"/>
          </p:nvPr>
        </p:nvSpPr>
        <p:spPr>
          <a:xfrm>
            <a:off x="793662" y="386930"/>
            <a:ext cx="10066122" cy="1298448"/>
          </a:xfrm>
        </p:spPr>
        <p:txBody>
          <a:bodyPr anchor="b">
            <a:normAutofit/>
          </a:bodyPr>
          <a:lstStyle/>
          <a:p>
            <a:r>
              <a:rPr lang="nl-NL" sz="4800" b="1">
                <a:latin typeface="+mn-lt"/>
                <a:ea typeface="+mn-ea"/>
                <a:cs typeface="+mn-cs"/>
              </a:rPr>
              <a:t>DANKJEWEL VOOR JULLIE AANDACHT</a:t>
            </a:r>
          </a:p>
        </p:txBody>
      </p:sp>
      <p:sp>
        <p:nvSpPr>
          <p:cNvPr id="1041" name="Rectangle 103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Rectangle 103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705795C5-4D55-845D-B788-CD044416C40E}"/>
              </a:ext>
            </a:extLst>
          </p:cNvPr>
          <p:cNvSpPr>
            <a:spLocks noGrp="1"/>
          </p:cNvSpPr>
          <p:nvPr>
            <p:ph idx="1"/>
          </p:nvPr>
        </p:nvSpPr>
        <p:spPr>
          <a:xfrm>
            <a:off x="793661" y="2599509"/>
            <a:ext cx="4530898" cy="3639450"/>
          </a:xfrm>
        </p:spPr>
        <p:txBody>
          <a:bodyPr anchor="ctr">
            <a:normAutofit/>
          </a:bodyPr>
          <a:lstStyle/>
          <a:p>
            <a:r>
              <a:rPr lang="nl-NL" sz="2000"/>
              <a:t>Zijn er vragen?</a:t>
            </a:r>
          </a:p>
          <a:p>
            <a:r>
              <a:rPr lang="nl-NL" sz="2000"/>
              <a:t>Heb je interesse om mee te denken in 1 van de werkgroepen laat het mij weten via </a:t>
            </a:r>
            <a:r>
              <a:rPr lang="nl-NL" sz="2000">
                <a:hlinkClick r:id="rId2"/>
              </a:rPr>
              <a:t>k.okma@minvws.nl</a:t>
            </a:r>
            <a:r>
              <a:rPr lang="nl-NL" sz="2000"/>
              <a:t> Op basis van de reacties zal ik een samenstelling maken. </a:t>
            </a:r>
          </a:p>
        </p:txBody>
      </p:sp>
      <p:pic>
        <p:nvPicPr>
          <p:cNvPr id="1026" name="Picture 2" descr="De kunst van het vragen stellen - ManagementSite">
            <a:extLst>
              <a:ext uri="{FF2B5EF4-FFF2-40B4-BE49-F238E27FC236}">
                <a16:creationId xmlns:a16="http://schemas.microsoft.com/office/drawing/2014/main" id="{4B376702-C17D-58DF-5AE3-B16579E551E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11532" y="2899299"/>
            <a:ext cx="5150277" cy="2884155"/>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3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310225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7187F271E6764BA7C3A6A48E0CBADB" ma:contentTypeVersion="35" ma:contentTypeDescription="Een nieuw document maken." ma:contentTypeScope="" ma:versionID="5a45db7a20a3bfd386bbeffbe9684c82">
  <xsd:schema xmlns:xsd="http://www.w3.org/2001/XMLSchema" xmlns:xs="http://www.w3.org/2001/XMLSchema" xmlns:p="http://schemas.microsoft.com/office/2006/metadata/properties" xmlns:ns2="ec9541f1-3b43-482c-a8de-1b403dece07c" xmlns:ns3="bf4a096b-ecb1-4e85-a1e0-80c521e034ab" xmlns:ns4="18bc3f94-dfc0-4b96-9f8a-0e5bbfb16367" targetNamespace="http://schemas.microsoft.com/office/2006/metadata/properties" ma:root="true" ma:fieldsID="197f057da2bd74d37fac2ca51dc33b96" ns2:_="" ns3:_="" ns4:_="">
    <xsd:import namespace="ec9541f1-3b43-482c-a8de-1b403dece07c"/>
    <xsd:import namespace="bf4a096b-ecb1-4e85-a1e0-80c521e034ab"/>
    <xsd:import namespace="18bc3f94-dfc0-4b96-9f8a-0e5bbfb16367"/>
    <xsd:element name="properties">
      <xsd:complexType>
        <xsd:sequence>
          <xsd:element name="documentManagement">
            <xsd:complexType>
              <xsd:all>
                <xsd:element ref="ns2:SharedWithUsers" minOccurs="0"/>
                <xsd:element ref="ns3:SharingHintHash" minOccurs="0"/>
                <xsd:element ref="ns3: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lcf76f155ced4ddcb4097134ff3c332f" minOccurs="0"/>
                <xsd:element ref="ns2:TaxCatchAll"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9541f1-3b43-482c-a8de-1b403dece07c"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26" nillable="true" ma:displayName="Taxonomy Catch All Column" ma:hidden="true" ma:list="{1ba9669f-fda5-44cb-9829-f15bd6b779fc}" ma:internalName="TaxCatchAll" ma:showField="CatchAllData" ma:web="ec9541f1-3b43-482c-a8de-1b403dece07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f4a096b-ecb1-4e85-a1e0-80c521e034ab" elementFormDefault="qualified">
    <xsd:import namespace="http://schemas.microsoft.com/office/2006/documentManagement/types"/>
    <xsd:import namespace="http://schemas.microsoft.com/office/infopath/2007/PartnerControls"/>
    <xsd:element name="SharingHintHash" ma:index="9" nillable="true" ma:displayName="Hint-hash delen" ma:internalName="SharingHintHash" ma:readOnly="true">
      <xsd:simpleType>
        <xsd:restriction base="dms:Text"/>
      </xsd:simpleType>
    </xsd:element>
    <xsd:element name="SharedWithDetails" ma:index="10" nillable="true" ma:displayName="Gedeeld met details" ma:description="" ma:internalName="SharedWithDetails" ma:readOnly="true">
      <xsd:simpleType>
        <xsd:restriction base="dms:Note">
          <xsd:maxLength value="255"/>
        </xsd:restriction>
      </xsd:simpleType>
    </xsd:element>
    <xsd:element name="LastSharedByUser" ma:index="11" nillable="true" ma:displayName="Laatst gedeeld, per gebruiker" ma:description="" ma:internalName="LastSharedByUser" ma:readOnly="true">
      <xsd:simpleType>
        <xsd:restriction base="dms:Note">
          <xsd:maxLength value="255"/>
        </xsd:restriction>
      </xsd:simpleType>
    </xsd:element>
    <xsd:element name="LastSharedByTime" ma:index="12" nillable="true" ma:displayName="Laatst gedeeld, per tijdstip"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8bc3f94-dfc0-4b96-9f8a-0e5bbfb16367"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Afbeeldingtags" ma:readOnly="false" ma:fieldId="{5cf76f15-5ced-4ddc-b409-7134ff3c332f}" ma:taxonomyMulti="true" ma:sspId="92248758-2269-4e27-a668-b0982aadaf3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c9541f1-3b43-482c-a8de-1b403dece07c" xsi:nil="true"/>
    <lcf76f155ced4ddcb4097134ff3c332f xmlns="18bc3f94-dfc0-4b96-9f8a-0e5bbfb1636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4D6393B-C800-467D-8A98-07843EC457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9541f1-3b43-482c-a8de-1b403dece07c"/>
    <ds:schemaRef ds:uri="bf4a096b-ecb1-4e85-a1e0-80c521e034ab"/>
    <ds:schemaRef ds:uri="18bc3f94-dfc0-4b96-9f8a-0e5bbfb163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C19506-C0C2-41FC-A80A-C21C4D69CE4C}">
  <ds:schemaRefs>
    <ds:schemaRef ds:uri="http://schemas.microsoft.com/sharepoint/v3/contenttype/forms"/>
  </ds:schemaRefs>
</ds:datastoreItem>
</file>

<file path=customXml/itemProps3.xml><?xml version="1.0" encoding="utf-8"?>
<ds:datastoreItem xmlns:ds="http://schemas.openxmlformats.org/officeDocument/2006/customXml" ds:itemID="{01B90273-6C5E-4B2C-B066-484FEAD1047F}">
  <ds:schemaRefs>
    <ds:schemaRef ds:uri="http://www.w3.org/XML/1998/namespace"/>
    <ds:schemaRef ds:uri="http://purl.org/dc/elements/1.1/"/>
    <ds:schemaRef ds:uri="ec9541f1-3b43-482c-a8de-1b403dece07c"/>
    <ds:schemaRef ds:uri="http://purl.org/dc/dcmitype/"/>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18bc3f94-dfc0-4b96-9f8a-0e5bbfb16367"/>
    <ds:schemaRef ds:uri="bf4a096b-ecb1-4e85-a1e0-80c521e034ab"/>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0</TotalTime>
  <Words>797</Words>
  <Application>Microsoft Office PowerPoint</Application>
  <PresentationFormat>Breedbeeld</PresentationFormat>
  <Paragraphs>77</Paragraphs>
  <Slides>9</Slides>
  <Notes>5</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9</vt:i4>
      </vt:variant>
    </vt:vector>
  </HeadingPairs>
  <TitlesOfParts>
    <vt:vector size="16" baseType="lpstr">
      <vt:lpstr>Arial</vt:lpstr>
      <vt:lpstr>Calibri</vt:lpstr>
      <vt:lpstr>Calibri Light</vt:lpstr>
      <vt:lpstr>Courier New</vt:lpstr>
      <vt:lpstr>Verdana</vt:lpstr>
      <vt:lpstr>Wingdings</vt:lpstr>
      <vt:lpstr>Kantoorthema</vt:lpstr>
      <vt:lpstr>PowerPoint-presentatie</vt:lpstr>
      <vt:lpstr>PowerPoint-presentatie</vt:lpstr>
      <vt:lpstr>Landelijke &amp; politieke ontwikkelingen</vt:lpstr>
      <vt:lpstr>Ambitie en acties Kansrijke Start 2022-2025 </vt:lpstr>
      <vt:lpstr>PowerPoint-presentatie</vt:lpstr>
      <vt:lpstr>PowerPoint-presentatie</vt:lpstr>
      <vt:lpstr>PowerPoint-presentatie</vt:lpstr>
      <vt:lpstr>PowerPoint-presentatie</vt:lpstr>
      <vt:lpstr>DANKJEWEL VOOR JULLIE AANDACHT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Wolk-Zwart, M.J. van der (Marjolein)</dc:creator>
  <cp:lastModifiedBy>Corinne Juch</cp:lastModifiedBy>
  <cp:revision>135</cp:revision>
  <cp:lastPrinted>2024-03-26T07:15:24Z</cp:lastPrinted>
  <dcterms:created xsi:type="dcterms:W3CDTF">2024-01-03T10:27:28Z</dcterms:created>
  <dcterms:modified xsi:type="dcterms:W3CDTF">2024-12-10T07:51:14Z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0x010100DB7187F271E6764BA7C3A6A48E0CBADB</vt:lpwstr>
  </property>
  <property fmtid="{D5CDD505-2E9C-101B-9397-08002B2CF9AE}" pid="3" name="MediaServiceImageTags">
    <vt:lpwstr/>
  </property>
</Properties>
</file>