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9" r:id="rId2"/>
    <p:sldId id="261" r:id="rId3"/>
    <p:sldId id="262" r:id="rId4"/>
    <p:sldId id="263" r:id="rId5"/>
    <p:sldId id="264"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67" autoAdjust="0"/>
  </p:normalViewPr>
  <p:slideViewPr>
    <p:cSldViewPr snapToGrid="0" snapToObjects="1">
      <p:cViewPr varScale="1">
        <p:scale>
          <a:sx n="77" d="100"/>
          <a:sy n="77" d="100"/>
        </p:scale>
        <p:origin x="1392"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accent4"/>
                </a:solidFill>
                <a:latin typeface="Cambria" panose="02040503050406030204" pitchFamily="18" charset="0"/>
                <a:ea typeface="Cambria" panose="02040503050406030204" pitchFamily="18" charset="0"/>
                <a:cs typeface="+mn-cs"/>
              </a:defRPr>
            </a:pPr>
            <a:r>
              <a:rPr lang="nl-NL" dirty="0"/>
              <a:t>Praktijken die </a:t>
            </a:r>
          </a:p>
          <a:p>
            <a:pPr>
              <a:defRPr sz="1200">
                <a:solidFill>
                  <a:schemeClr val="accent4"/>
                </a:solidFill>
                <a:latin typeface="Cambria" panose="02040503050406030204" pitchFamily="18" charset="0"/>
                <a:ea typeface="Cambria" panose="02040503050406030204" pitchFamily="18" charset="0"/>
              </a:defRPr>
            </a:pPr>
            <a:r>
              <a:rPr lang="nl-NL" dirty="0"/>
              <a:t>vragenlijsten uitsturen</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accent4"/>
              </a:solidFill>
              <a:latin typeface="Cambria" panose="02040503050406030204" pitchFamily="18" charset="0"/>
              <a:ea typeface="Cambria" panose="02040503050406030204" pitchFamily="18" charset="0"/>
              <a:cs typeface="+mn-cs"/>
            </a:defRPr>
          </a:pPr>
          <a:endParaRPr lang="nl-NL"/>
        </a:p>
      </c:txPr>
    </c:title>
    <c:autoTitleDeleted val="0"/>
    <c:plotArea>
      <c:layout/>
      <c:pieChart>
        <c:varyColors val="1"/>
        <c:ser>
          <c:idx val="0"/>
          <c:order val="0"/>
          <c:tx>
            <c:strRef>
              <c:f>Blad1!$B$1</c:f>
              <c:strCache>
                <c:ptCount val="1"/>
                <c:pt idx="0">
                  <c:v>Praktijken die vragenlijsten uitsturen</c:v>
                </c:pt>
              </c:strCache>
            </c:strRef>
          </c:tx>
          <c:dPt>
            <c:idx val="0"/>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1-F422-4134-824C-AE7FAB94607E}"/>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F422-4134-824C-AE7FAB94607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mbria" panose="02040503050406030204" pitchFamily="18" charset="0"/>
                    <a:ea typeface="Cambria" panose="02040503050406030204" pitchFamily="18" charset="0"/>
                    <a:cs typeface="+mn-cs"/>
                  </a:defRPr>
                </a:pPr>
                <a:endParaRPr lang="nl-NL"/>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Blad1!$A$2:$A$3</c:f>
              <c:strCache>
                <c:ptCount val="2"/>
                <c:pt idx="0">
                  <c:v>Ja</c:v>
                </c:pt>
                <c:pt idx="1">
                  <c:v>Nee</c:v>
                </c:pt>
              </c:strCache>
            </c:strRef>
          </c:cat>
          <c:val>
            <c:numRef>
              <c:f>Blad1!$B$2:$B$3</c:f>
              <c:numCache>
                <c:formatCode>General</c:formatCode>
                <c:ptCount val="2"/>
                <c:pt idx="0">
                  <c:v>69</c:v>
                </c:pt>
                <c:pt idx="1">
                  <c:v>31</c:v>
                </c:pt>
              </c:numCache>
            </c:numRef>
          </c:val>
          <c:extLst>
            <c:ext xmlns:c16="http://schemas.microsoft.com/office/drawing/2014/chart" uri="{C3380CC4-5D6E-409C-BE32-E72D297353CC}">
              <c16:uniqueId val="{00000004-F422-4134-824C-AE7FAB94607E}"/>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Blad1!$B$1</c:f>
              <c:strCache>
                <c:ptCount val="1"/>
                <c:pt idx="0">
                  <c:v>Reeks 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Blad1!$A$2:$A$7</c:f>
              <c:strCache>
                <c:ptCount val="6"/>
                <c:pt idx="0">
                  <c:v>Luisteren</c:v>
                </c:pt>
                <c:pt idx="1">
                  <c:v>Aandacht</c:v>
                </c:pt>
                <c:pt idx="2">
                  <c:v>Toestemming</c:v>
                </c:pt>
                <c:pt idx="3">
                  <c:v>Samen beslissen</c:v>
                </c:pt>
                <c:pt idx="4">
                  <c:v>Partner meepraten</c:v>
                </c:pt>
                <c:pt idx="5">
                  <c:v>Zorgen en angsten bespreken</c:v>
                </c:pt>
              </c:strCache>
            </c:strRef>
          </c:cat>
          <c:val>
            <c:numRef>
              <c:f>Blad1!$B$2:$B$7</c:f>
              <c:numCache>
                <c:formatCode>General</c:formatCode>
                <c:ptCount val="6"/>
                <c:pt idx="0">
                  <c:v>9.0679999999999996</c:v>
                </c:pt>
                <c:pt idx="1">
                  <c:v>9.0760000000000005</c:v>
                </c:pt>
                <c:pt idx="2">
                  <c:v>9.4420000000000002</c:v>
                </c:pt>
                <c:pt idx="3">
                  <c:v>9.1880000000000006</c:v>
                </c:pt>
                <c:pt idx="4">
                  <c:v>9.2219999999999995</c:v>
                </c:pt>
                <c:pt idx="5">
                  <c:v>9.1780000000000008</c:v>
                </c:pt>
              </c:numCache>
            </c:numRef>
          </c:val>
          <c:extLst>
            <c:ext xmlns:c16="http://schemas.microsoft.com/office/drawing/2014/chart" uri="{C3380CC4-5D6E-409C-BE32-E72D297353CC}">
              <c16:uniqueId val="{00000000-9E8E-4E17-BDFC-744242F8BEC4}"/>
            </c:ext>
          </c:extLst>
        </c:ser>
        <c:dLbls>
          <c:showLegendKey val="0"/>
          <c:showVal val="0"/>
          <c:showCatName val="0"/>
          <c:showSerName val="0"/>
          <c:showPercent val="0"/>
          <c:showBubbleSize val="0"/>
        </c:dLbls>
        <c:axId val="1741208447"/>
        <c:axId val="424307647"/>
      </c:radarChart>
      <c:catAx>
        <c:axId val="174120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5"/>
                </a:solidFill>
                <a:latin typeface="+mn-lt"/>
                <a:ea typeface="+mn-ea"/>
                <a:cs typeface="+mn-cs"/>
              </a:defRPr>
            </a:pPr>
            <a:endParaRPr lang="nl-NL"/>
          </a:p>
        </c:txPr>
        <c:crossAx val="424307647"/>
        <c:crosses val="autoZero"/>
        <c:auto val="1"/>
        <c:lblAlgn val="ctr"/>
        <c:lblOffset val="100"/>
        <c:noMultiLvlLbl val="0"/>
      </c:catAx>
      <c:valAx>
        <c:axId val="424307647"/>
        <c:scaling>
          <c:orientation val="minMax"/>
        </c:scaling>
        <c:delete val="0"/>
        <c:axPos val="l"/>
        <c:majorGridlines>
          <c:spPr>
            <a:ln w="9525" cap="flat" cmpd="sng" algn="ctr">
              <a:solidFill>
                <a:schemeClr val="tx2">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nl-NL"/>
          </a:p>
        </c:txPr>
        <c:crossAx val="1741208447"/>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F975D7-0D71-1A44-AB55-BCA4AEE1CA1D}" type="datetimeFigureOut">
              <a:rPr lang="en-US" smtClean="0"/>
              <a:t>10/9/2023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38E8BC-7AF6-BB43-8E5D-DBA1D914B83A}" type="slidenum">
              <a:rPr lang="en-US" smtClean="0"/>
              <a:t>‹nr.›</a:t>
            </a:fld>
            <a:endParaRPr lang="en-US"/>
          </a:p>
        </p:txBody>
      </p:sp>
    </p:spTree>
    <p:extLst>
      <p:ext uri="{BB962C8B-B14F-4D97-AF65-F5344CB8AC3E}">
        <p14:creationId xmlns:p14="http://schemas.microsoft.com/office/powerpoint/2010/main" val="836682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19E23-D340-B44E-8D08-F35662527FED}" type="datetimeFigureOut">
              <a:rPr lang="en-US" smtClean="0"/>
              <a:t>10/9/2023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B1F31-B385-814A-B7B3-613ADCB0DBDF}" type="slidenum">
              <a:rPr lang="en-US" smtClean="0"/>
              <a:t>‹nr.›</a:t>
            </a:fld>
            <a:endParaRPr lang="en-US"/>
          </a:p>
        </p:txBody>
      </p:sp>
    </p:spTree>
    <p:extLst>
      <p:ext uri="{BB962C8B-B14F-4D97-AF65-F5344CB8AC3E}">
        <p14:creationId xmlns:p14="http://schemas.microsoft.com/office/powerpoint/2010/main" val="23746379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client is eigenlijk heel tevreden. Gemiddelden zijn allemaal heel hoog! Minimaal 9,1. Over toestemming vragen zijn ze het meest positief met een gemiddelde van 9,4. Samen beslissen krijgt een 9,2 van de cliënten. </a:t>
            </a:r>
          </a:p>
        </p:txBody>
      </p:sp>
      <p:sp>
        <p:nvSpPr>
          <p:cNvPr id="4" name="Tijdelijke aanduiding voor dianummer 3"/>
          <p:cNvSpPr>
            <a:spLocks noGrp="1"/>
          </p:cNvSpPr>
          <p:nvPr>
            <p:ph type="sldNum" sz="quarter" idx="5"/>
          </p:nvPr>
        </p:nvSpPr>
        <p:spPr/>
        <p:txBody>
          <a:bodyPr/>
          <a:lstStyle/>
          <a:p>
            <a:fld id="{69EB1F31-B385-814A-B7B3-613ADCB0DBDF}" type="slidenum">
              <a:rPr lang="en-US" smtClean="0"/>
              <a:t>4</a:t>
            </a:fld>
            <a:endParaRPr lang="en-US"/>
          </a:p>
        </p:txBody>
      </p:sp>
    </p:spTree>
    <p:extLst>
      <p:ext uri="{BB962C8B-B14F-4D97-AF65-F5344CB8AC3E}">
        <p14:creationId xmlns:p14="http://schemas.microsoft.com/office/powerpoint/2010/main" val="3879209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ffectLst/>
            </a:endParaRPr>
          </a:p>
        </p:txBody>
      </p:sp>
      <p:sp>
        <p:nvSpPr>
          <p:cNvPr id="2" name="Title 1"/>
          <p:cNvSpPr>
            <a:spLocks noGrp="1"/>
          </p:cNvSpPr>
          <p:nvPr>
            <p:ph type="ctrTitle"/>
          </p:nvPr>
        </p:nvSpPr>
        <p:spPr>
          <a:xfrm>
            <a:off x="457200" y="1539180"/>
            <a:ext cx="7214107" cy="1470024"/>
          </a:xfrm>
        </p:spPr>
        <p:txBody>
          <a:bodyPr anchor="b"/>
          <a:lstStyle>
            <a:lvl1pPr algn="l">
              <a:defRPr>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457200" y="3009204"/>
            <a:ext cx="5763938"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5ABB5F-7873-5C46-94D4-D92ACBDF2D60}" type="datetime3">
              <a:rPr lang="nl-NL" smtClean="0"/>
              <a:t>9/10/23</a:t>
            </a:fld>
            <a:endParaRPr lang="en-US"/>
          </a:p>
        </p:txBody>
      </p:sp>
      <p:sp>
        <p:nvSpPr>
          <p:cNvPr id="5" name="Footer Placeholder 4"/>
          <p:cNvSpPr>
            <a:spLocks noGrp="1"/>
          </p:cNvSpPr>
          <p:nvPr>
            <p:ph type="ftr" sz="quarter" idx="11"/>
          </p:nvPr>
        </p:nvSpPr>
        <p:spPr/>
        <p:txBody>
          <a:bodyPr/>
          <a:lstStyle/>
          <a:p>
            <a:r>
              <a:rPr lang="en-US"/>
              <a:t>Footer titel</a:t>
            </a:r>
            <a:endParaRPr lang="en-US" dirty="0"/>
          </a:p>
        </p:txBody>
      </p:sp>
      <p:sp>
        <p:nvSpPr>
          <p:cNvPr id="6" name="Slide Number Placeholder 5"/>
          <p:cNvSpPr>
            <a:spLocks noGrp="1"/>
          </p:cNvSpPr>
          <p:nvPr>
            <p:ph type="sldNum" sz="quarter" idx="12"/>
          </p:nvPr>
        </p:nvSpPr>
        <p:spPr/>
        <p:txBody>
          <a:bodyPr/>
          <a:lstStyle/>
          <a:p>
            <a:fld id="{D63BCA75-E400-5E4B-804B-1C5F13D9C24D}" type="slidenum">
              <a:rPr lang="en-US" smtClean="0"/>
              <a:t>‹nr.›</a:t>
            </a:fld>
            <a:endParaRPr lang="en-US"/>
          </a:p>
        </p:txBody>
      </p:sp>
      <p:pic>
        <p:nvPicPr>
          <p:cNvPr id="7" name="Picture 6" descr="Placenta-03.jpg"/>
          <p:cNvPicPr>
            <a:picLocks noChangeAspect="1"/>
          </p:cNvPicPr>
          <p:nvPr userDrawn="1"/>
        </p:nvPicPr>
        <p:blipFill rotWithShape="1">
          <a:blip r:embed="rId2">
            <a:extLst>
              <a:ext uri="{28A0092B-C50C-407E-A947-70E740481C1C}">
                <a14:useLocalDpi xmlns:a14="http://schemas.microsoft.com/office/drawing/2010/main" val="0"/>
              </a:ext>
            </a:extLst>
          </a:blip>
          <a:srcRect l="25000" t="49085" b="45906"/>
          <a:stretch/>
        </p:blipFill>
        <p:spPr>
          <a:xfrm rot="16200000">
            <a:off x="5617232" y="3331232"/>
            <a:ext cx="6858000" cy="195536"/>
          </a:xfrm>
          <a:prstGeom prst="rect">
            <a:avLst/>
          </a:prstGeom>
        </p:spPr>
      </p:pic>
      <p:pic>
        <p:nvPicPr>
          <p:cNvPr id="13" name="Afbeelding 12">
            <a:extLst>
              <a:ext uri="{FF2B5EF4-FFF2-40B4-BE49-F238E27FC236}">
                <a16:creationId xmlns:a16="http://schemas.microsoft.com/office/drawing/2014/main" id="{432DCBA0-FA2E-4144-9C29-141E194C174B}"/>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57200" y="161592"/>
            <a:ext cx="3398729" cy="835521"/>
          </a:xfrm>
          <a:prstGeom prst="rect">
            <a:avLst/>
          </a:prstGeom>
        </p:spPr>
      </p:pic>
    </p:spTree>
    <p:extLst>
      <p:ext uri="{BB962C8B-B14F-4D97-AF65-F5344CB8AC3E}">
        <p14:creationId xmlns:p14="http://schemas.microsoft.com/office/powerpoint/2010/main" val="358043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1B152A8B-79F0-0B4E-9A12-C8005C84A5EE}" type="datetime3">
              <a:rPr lang="nl-NL" smtClean="0"/>
              <a:t>9/10/23</a:t>
            </a:fld>
            <a:endParaRPr lang="en-US"/>
          </a:p>
        </p:txBody>
      </p:sp>
      <p:sp>
        <p:nvSpPr>
          <p:cNvPr id="5" name="Footer Placeholder 4"/>
          <p:cNvSpPr>
            <a:spLocks noGrp="1"/>
          </p:cNvSpPr>
          <p:nvPr>
            <p:ph type="ftr" sz="quarter" idx="11"/>
          </p:nvPr>
        </p:nvSpPr>
        <p:spPr/>
        <p:txBody>
          <a:bodyPr/>
          <a:lstStyle/>
          <a:p>
            <a:r>
              <a:rPr lang="en-US"/>
              <a:t>Footer titel</a:t>
            </a:r>
          </a:p>
        </p:txBody>
      </p:sp>
      <p:sp>
        <p:nvSpPr>
          <p:cNvPr id="6" name="Slide Number Placeholder 5"/>
          <p:cNvSpPr>
            <a:spLocks noGrp="1"/>
          </p:cNvSpPr>
          <p:nvPr>
            <p:ph type="sldNum" sz="quarter" idx="12"/>
          </p:nvPr>
        </p:nvSpPr>
        <p:spPr/>
        <p:txBody>
          <a:bodyPr/>
          <a:lstStyle/>
          <a:p>
            <a:fld id="{D63BCA75-E400-5E4B-804B-1C5F13D9C24D}" type="slidenum">
              <a:rPr lang="en-US" smtClean="0"/>
              <a:t>‹nr.›</a:t>
            </a:fld>
            <a:endParaRPr lang="en-US"/>
          </a:p>
        </p:txBody>
      </p:sp>
    </p:spTree>
    <p:extLst>
      <p:ext uri="{BB962C8B-B14F-4D97-AF65-F5344CB8AC3E}">
        <p14:creationId xmlns:p14="http://schemas.microsoft.com/office/powerpoint/2010/main" val="3660472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395310"/>
            <a:ext cx="8229600" cy="10223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009BB-8FD5-0B45-8DA8-F62CE868A79E}" type="datetime3">
              <a:rPr lang="nl-NL" smtClean="0"/>
              <a:t>9/10/23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titel</a:t>
            </a:r>
          </a:p>
        </p:txBody>
      </p:sp>
      <p:sp>
        <p:nvSpPr>
          <p:cNvPr id="6" name="Slide Number Placeholder 5"/>
          <p:cNvSpPr>
            <a:spLocks noGrp="1"/>
          </p:cNvSpPr>
          <p:nvPr>
            <p:ph type="sldNum" sz="quarter" idx="4"/>
          </p:nvPr>
        </p:nvSpPr>
        <p:spPr>
          <a:xfrm>
            <a:off x="6553200" y="6356350"/>
            <a:ext cx="14028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BCA75-E400-5E4B-804B-1C5F13D9C24D}" type="slidenum">
              <a:rPr lang="en-US" smtClean="0"/>
              <a:t>‹nr.›</a:t>
            </a:fld>
            <a:endParaRPr lang="en-US"/>
          </a:p>
        </p:txBody>
      </p:sp>
      <p:pic>
        <p:nvPicPr>
          <p:cNvPr id="9" name="Picture 8" descr="Stats FC.eps"/>
          <p:cNvPicPr>
            <a:picLocks noChangeAspect="1"/>
          </p:cNvPicPr>
          <p:nvPr userDrawn="1"/>
        </p:nvPicPr>
        <p:blipFill rotWithShape="1">
          <a:blip r:embed="rId4">
            <a:extLst>
              <a:ext uri="{28A0092B-C50C-407E-A947-70E740481C1C}">
                <a14:useLocalDpi xmlns:a14="http://schemas.microsoft.com/office/drawing/2010/main" val="0"/>
              </a:ext>
            </a:extLst>
          </a:blip>
          <a:srcRect l="11597" r="8912"/>
          <a:stretch/>
        </p:blipFill>
        <p:spPr>
          <a:xfrm>
            <a:off x="-1" y="5772271"/>
            <a:ext cx="9144001" cy="486577"/>
          </a:xfrm>
          <a:prstGeom prst="rect">
            <a:avLst/>
          </a:prstGeom>
        </p:spPr>
      </p:pic>
      <p:pic>
        <p:nvPicPr>
          <p:cNvPr id="11" name="Afbeelding 10">
            <a:extLst>
              <a:ext uri="{FF2B5EF4-FFF2-40B4-BE49-F238E27FC236}">
                <a16:creationId xmlns:a16="http://schemas.microsoft.com/office/drawing/2014/main" id="{D8AB8209-26DB-407A-A96B-96FC06C37562}"/>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8296899" y="6258848"/>
            <a:ext cx="453996" cy="453996"/>
          </a:xfrm>
          <a:prstGeom prst="rect">
            <a:avLst/>
          </a:prstGeom>
        </p:spPr>
      </p:pic>
    </p:spTree>
    <p:extLst>
      <p:ext uri="{BB962C8B-B14F-4D97-AF65-F5344CB8AC3E}">
        <p14:creationId xmlns:p14="http://schemas.microsoft.com/office/powerpoint/2010/main" val="282008206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45536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5536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5536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5536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5536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990F2-6C00-1041-06B3-7859054E37DD}"/>
              </a:ext>
            </a:extLst>
          </p:cNvPr>
          <p:cNvSpPr>
            <a:spLocks noGrp="1"/>
          </p:cNvSpPr>
          <p:nvPr>
            <p:ph type="title"/>
          </p:nvPr>
        </p:nvSpPr>
        <p:spPr/>
        <p:txBody>
          <a:bodyPr/>
          <a:lstStyle/>
          <a:p>
            <a:r>
              <a:rPr lang="nl-NL" dirty="0"/>
              <a:t>Aantallen per 1 oktober</a:t>
            </a:r>
          </a:p>
        </p:txBody>
      </p:sp>
      <p:sp>
        <p:nvSpPr>
          <p:cNvPr id="4" name="Tijdelijke aanduiding voor datum 3">
            <a:extLst>
              <a:ext uri="{FF2B5EF4-FFF2-40B4-BE49-F238E27FC236}">
                <a16:creationId xmlns:a16="http://schemas.microsoft.com/office/drawing/2014/main" id="{CA4049EB-FF16-CA39-9273-8EF2955BF5C6}"/>
              </a:ext>
            </a:extLst>
          </p:cNvPr>
          <p:cNvSpPr>
            <a:spLocks noGrp="1"/>
          </p:cNvSpPr>
          <p:nvPr>
            <p:ph type="dt" sz="half" idx="10"/>
          </p:nvPr>
        </p:nvSpPr>
        <p:spPr/>
        <p:txBody>
          <a:bodyPr/>
          <a:lstStyle/>
          <a:p>
            <a:fld id="{1B152A8B-79F0-0B4E-9A12-C8005C84A5EE}" type="datetime3">
              <a:rPr lang="nl-NL" smtClean="0"/>
              <a:t>9/10/23</a:t>
            </a:fld>
            <a:endParaRPr lang="en-US"/>
          </a:p>
        </p:txBody>
      </p:sp>
      <p:sp>
        <p:nvSpPr>
          <p:cNvPr id="6" name="Tijdelijke aanduiding voor dianummer 5">
            <a:extLst>
              <a:ext uri="{FF2B5EF4-FFF2-40B4-BE49-F238E27FC236}">
                <a16:creationId xmlns:a16="http://schemas.microsoft.com/office/drawing/2014/main" id="{8B62698C-1F8F-0C16-B179-56E883256194}"/>
              </a:ext>
            </a:extLst>
          </p:cNvPr>
          <p:cNvSpPr>
            <a:spLocks noGrp="1"/>
          </p:cNvSpPr>
          <p:nvPr>
            <p:ph type="sldNum" sz="quarter" idx="12"/>
          </p:nvPr>
        </p:nvSpPr>
        <p:spPr/>
        <p:txBody>
          <a:bodyPr/>
          <a:lstStyle/>
          <a:p>
            <a:fld id="{D63BCA75-E400-5E4B-804B-1C5F13D9C24D}" type="slidenum">
              <a:rPr lang="en-US" smtClean="0"/>
              <a:t>1</a:t>
            </a:fld>
            <a:endParaRPr lang="en-US"/>
          </a:p>
        </p:txBody>
      </p:sp>
      <p:sp>
        <p:nvSpPr>
          <p:cNvPr id="7" name="Rechthoek: afgeronde hoeken 6">
            <a:extLst>
              <a:ext uri="{FF2B5EF4-FFF2-40B4-BE49-F238E27FC236}">
                <a16:creationId xmlns:a16="http://schemas.microsoft.com/office/drawing/2014/main" id="{DA89C6EF-8494-29B6-7733-4C021029818F}"/>
              </a:ext>
            </a:extLst>
          </p:cNvPr>
          <p:cNvSpPr/>
          <p:nvPr/>
        </p:nvSpPr>
        <p:spPr>
          <a:xfrm>
            <a:off x="3630294" y="1330481"/>
            <a:ext cx="1977800" cy="1080000"/>
          </a:xfrm>
          <a:prstGeom prst="roundRect">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2000" b="1" kern="0" dirty="0">
                <a:solidFill>
                  <a:srgbClr val="45536F"/>
                </a:solidFill>
                <a:latin typeface="Cambria" panose="02040503050406030204" pitchFamily="18" charset="0"/>
                <a:ea typeface="Cambria" panose="02040503050406030204" pitchFamily="18" charset="0"/>
              </a:rPr>
              <a:t>97</a:t>
            </a:r>
            <a:r>
              <a:rPr kumimoji="0" lang="nl-NL" sz="2000" b="1"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.000</a:t>
            </a:r>
            <a:endParaRPr kumimoji="0" lang="nl-NL" sz="1801" b="0"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a:solidFill>
                  <a:srgbClr val="45536F"/>
                </a:solidFill>
                <a:latin typeface="Cambria" panose="02040503050406030204" pitchFamily="18" charset="0"/>
                <a:ea typeface="Cambria" panose="02040503050406030204" pitchFamily="18" charset="0"/>
              </a:rPr>
              <a:t>v</a:t>
            </a:r>
            <a:r>
              <a:rPr kumimoji="0" lang="nl-NL" sz="1600" b="0" i="0" u="none" strike="noStrike" kern="0" cap="none" spc="0" normalizeH="0" baseline="0" noProof="0" dirty="0" err="1">
                <a:ln>
                  <a:noFill/>
                </a:ln>
                <a:solidFill>
                  <a:srgbClr val="45536F"/>
                </a:solidFill>
                <a:effectLst/>
                <a:uLnTx/>
                <a:uFillTx/>
                <a:latin typeface="Cambria" panose="02040503050406030204" pitchFamily="18" charset="0"/>
                <a:ea typeface="Cambria" panose="02040503050406030204" pitchFamily="18" charset="0"/>
                <a:cs typeface="+mn-cs"/>
              </a:rPr>
              <a:t>erwacht</a:t>
            </a:r>
            <a:r>
              <a:rPr kumimoji="0" lang="nl-NL" sz="1600" b="0"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 aantal bevallingen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jan-sept 2023</a:t>
            </a:r>
          </a:p>
        </p:txBody>
      </p:sp>
      <p:sp>
        <p:nvSpPr>
          <p:cNvPr id="10" name="Pijl: omlaag 9">
            <a:extLst>
              <a:ext uri="{FF2B5EF4-FFF2-40B4-BE49-F238E27FC236}">
                <a16:creationId xmlns:a16="http://schemas.microsoft.com/office/drawing/2014/main" id="{F32D03DD-A441-D441-1EB5-0B612265335F}"/>
              </a:ext>
            </a:extLst>
          </p:cNvPr>
          <p:cNvSpPr/>
          <p:nvPr/>
        </p:nvSpPr>
        <p:spPr>
          <a:xfrm>
            <a:off x="4269862" y="2386593"/>
            <a:ext cx="698664" cy="683082"/>
          </a:xfrm>
          <a:prstGeom prst="downArrow">
            <a:avLst>
              <a:gd name="adj1" fmla="val 38600"/>
              <a:gd name="adj2" fmla="val 40481"/>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afgeronde hoeken 10">
            <a:extLst>
              <a:ext uri="{FF2B5EF4-FFF2-40B4-BE49-F238E27FC236}">
                <a16:creationId xmlns:a16="http://schemas.microsoft.com/office/drawing/2014/main" id="{0B69354B-314F-8744-EF2F-2E8CADEC206C}"/>
              </a:ext>
            </a:extLst>
          </p:cNvPr>
          <p:cNvSpPr/>
          <p:nvPr/>
        </p:nvSpPr>
        <p:spPr>
          <a:xfrm>
            <a:off x="3630294" y="3057730"/>
            <a:ext cx="1977800" cy="980899"/>
          </a:xfrm>
          <a:prstGeom prst="roundRect">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49.556: 51%</a:t>
            </a:r>
            <a:endParaRPr kumimoji="0" lang="nl-NL" sz="1801" b="1"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a:solidFill>
                  <a:srgbClr val="45536F"/>
                </a:solidFill>
                <a:latin typeface="Cambria" panose="02040503050406030204" pitchFamily="18" charset="0"/>
                <a:ea typeface="Cambria" panose="02040503050406030204" pitchFamily="18" charset="0"/>
              </a:rPr>
              <a:t>vragenlijsten uitgestuurd</a:t>
            </a:r>
          </a:p>
        </p:txBody>
      </p:sp>
      <p:sp>
        <p:nvSpPr>
          <p:cNvPr id="12" name="Rechthoek: afgeronde hoeken 11">
            <a:extLst>
              <a:ext uri="{FF2B5EF4-FFF2-40B4-BE49-F238E27FC236}">
                <a16:creationId xmlns:a16="http://schemas.microsoft.com/office/drawing/2014/main" id="{D6CB0099-3726-AEA5-5EA4-0105F7608537}"/>
              </a:ext>
            </a:extLst>
          </p:cNvPr>
          <p:cNvSpPr/>
          <p:nvPr/>
        </p:nvSpPr>
        <p:spPr>
          <a:xfrm>
            <a:off x="3630294" y="4640813"/>
            <a:ext cx="1977800" cy="864000"/>
          </a:xfrm>
          <a:prstGeom prst="roundRect">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16.200: 33%</a:t>
            </a:r>
            <a:endParaRPr kumimoji="0" lang="nl-NL" sz="1801" b="1"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nl-NL" sz="1600" kern="0" dirty="0">
                <a:solidFill>
                  <a:srgbClr val="45536F"/>
                </a:solidFill>
                <a:latin typeface="Cambria" panose="02040503050406030204" pitchFamily="18" charset="0"/>
                <a:ea typeface="Cambria" panose="02040503050406030204" pitchFamily="18" charset="0"/>
              </a:rPr>
              <a:t>responspercentage</a:t>
            </a:r>
            <a:endParaRPr kumimoji="0" lang="nl-NL" sz="1801" b="0"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endParaRPr>
          </a:p>
        </p:txBody>
      </p:sp>
      <p:sp>
        <p:nvSpPr>
          <p:cNvPr id="13" name="Pijl: omlaag 12">
            <a:extLst>
              <a:ext uri="{FF2B5EF4-FFF2-40B4-BE49-F238E27FC236}">
                <a16:creationId xmlns:a16="http://schemas.microsoft.com/office/drawing/2014/main" id="{0EABE93F-2F4E-2E6D-6F1E-75C82747A5CD}"/>
              </a:ext>
            </a:extLst>
          </p:cNvPr>
          <p:cNvSpPr/>
          <p:nvPr/>
        </p:nvSpPr>
        <p:spPr>
          <a:xfrm>
            <a:off x="4269862" y="3957731"/>
            <a:ext cx="698664" cy="683082"/>
          </a:xfrm>
          <a:prstGeom prst="downArrow">
            <a:avLst>
              <a:gd name="adj1" fmla="val 38600"/>
              <a:gd name="adj2" fmla="val 40481"/>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67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57A3C25-EA81-45B3-E413-D8C48CB710A3}"/>
              </a:ext>
            </a:extLst>
          </p:cNvPr>
          <p:cNvSpPr>
            <a:spLocks noGrp="1"/>
          </p:cNvSpPr>
          <p:nvPr>
            <p:ph type="dt" sz="half" idx="10"/>
          </p:nvPr>
        </p:nvSpPr>
        <p:spPr/>
        <p:txBody>
          <a:bodyPr/>
          <a:lstStyle/>
          <a:p>
            <a:fld id="{1B152A8B-79F0-0B4E-9A12-C8005C84A5EE}" type="datetime3">
              <a:rPr lang="nl-NL" smtClean="0"/>
              <a:t>9/10/23</a:t>
            </a:fld>
            <a:endParaRPr lang="en-US"/>
          </a:p>
        </p:txBody>
      </p:sp>
      <p:sp>
        <p:nvSpPr>
          <p:cNvPr id="6" name="Tijdelijke aanduiding voor dianummer 5">
            <a:extLst>
              <a:ext uri="{FF2B5EF4-FFF2-40B4-BE49-F238E27FC236}">
                <a16:creationId xmlns:a16="http://schemas.microsoft.com/office/drawing/2014/main" id="{A10B30A5-CAB4-7FAF-5E67-7393C26E6753}"/>
              </a:ext>
            </a:extLst>
          </p:cNvPr>
          <p:cNvSpPr>
            <a:spLocks noGrp="1"/>
          </p:cNvSpPr>
          <p:nvPr>
            <p:ph type="sldNum" sz="quarter" idx="12"/>
          </p:nvPr>
        </p:nvSpPr>
        <p:spPr/>
        <p:txBody>
          <a:bodyPr/>
          <a:lstStyle/>
          <a:p>
            <a:fld id="{D63BCA75-E400-5E4B-804B-1C5F13D9C24D}" type="slidenum">
              <a:rPr lang="en-US" smtClean="0"/>
              <a:t>2</a:t>
            </a:fld>
            <a:endParaRPr lang="en-US"/>
          </a:p>
        </p:txBody>
      </p:sp>
      <p:sp>
        <p:nvSpPr>
          <p:cNvPr id="9" name="Rechthoek 8">
            <a:extLst>
              <a:ext uri="{FF2B5EF4-FFF2-40B4-BE49-F238E27FC236}">
                <a16:creationId xmlns:a16="http://schemas.microsoft.com/office/drawing/2014/main" id="{858852D4-842A-EB83-1F38-96B22A666E72}"/>
              </a:ext>
            </a:extLst>
          </p:cNvPr>
          <p:cNvSpPr/>
          <p:nvPr/>
        </p:nvSpPr>
        <p:spPr>
          <a:xfrm>
            <a:off x="457200" y="496650"/>
            <a:ext cx="5653186" cy="2306083"/>
          </a:xfrm>
          <a:prstGeom prst="rect">
            <a:avLst/>
          </a:prstGeom>
          <a:solidFill>
            <a:sysClr val="window" lastClr="FFFFFF"/>
          </a:solidFill>
          <a:ln w="12700" cap="flat" cmpd="sng" algn="ctr">
            <a:solidFill>
              <a:srgbClr val="009EAA"/>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1"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Populatie -&gt; representativiteit</a:t>
            </a:r>
          </a:p>
          <a:p>
            <a:pPr marL="285750" marR="0" lvl="0" indent="-1905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400" b="0"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Bij de respondenten bevalt men even vaak van een 1</a:t>
            </a:r>
            <a:r>
              <a:rPr kumimoji="0" lang="nl-NL" sz="1400" b="0" i="0" u="none" strike="noStrike" kern="0" cap="none" spc="0" normalizeH="0" baseline="30000" noProof="0" dirty="0">
                <a:ln>
                  <a:noFill/>
                </a:ln>
                <a:solidFill>
                  <a:srgbClr val="45536F"/>
                </a:solidFill>
                <a:effectLst/>
                <a:uLnTx/>
                <a:uFillTx/>
                <a:latin typeface="Cambria" panose="02040503050406030204" pitchFamily="18" charset="0"/>
                <a:ea typeface="Cambria" panose="02040503050406030204" pitchFamily="18" charset="0"/>
                <a:cs typeface="+mn-cs"/>
              </a:rPr>
              <a:t>e</a:t>
            </a:r>
            <a:r>
              <a:rPr kumimoji="0" lang="nl-NL" sz="1400" b="0"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 kind als landelijk (44%)</a:t>
            </a:r>
          </a:p>
          <a:p>
            <a:pPr marL="285750" marR="0" lvl="0" indent="-1905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400" b="0"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De leeftijdsverdeling bij de respondenten is gelijk aan landelijk</a:t>
            </a:r>
          </a:p>
          <a:p>
            <a:pPr marL="285750" marR="0" lvl="0" indent="-1905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400" b="0"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rPr>
              <a:t>Klinische baringen zijn ondervertegenwoordigd: bevallingen zonder medische indicatie (thuis en ziekenhuis) komen vaker voor bij de respondenten (44% vs. 25% in NL)</a:t>
            </a:r>
          </a:p>
        </p:txBody>
      </p:sp>
      <p:sp>
        <p:nvSpPr>
          <p:cNvPr id="15" name="Rechthoek 14">
            <a:extLst>
              <a:ext uri="{FF2B5EF4-FFF2-40B4-BE49-F238E27FC236}">
                <a16:creationId xmlns:a16="http://schemas.microsoft.com/office/drawing/2014/main" id="{DC2F4FB7-E2EE-CFDE-7C2A-C9A0102E0195}"/>
              </a:ext>
            </a:extLst>
          </p:cNvPr>
          <p:cNvSpPr/>
          <p:nvPr/>
        </p:nvSpPr>
        <p:spPr>
          <a:xfrm>
            <a:off x="3083159" y="3040939"/>
            <a:ext cx="5653186" cy="2162224"/>
          </a:xfrm>
          <a:prstGeom prst="rect">
            <a:avLst/>
          </a:prstGeom>
          <a:solidFill>
            <a:sysClr val="window" lastClr="FFFFFF"/>
          </a:solidFill>
          <a:ln w="12700" cap="flat" cmpd="sng" algn="ctr">
            <a:solidFill>
              <a:srgbClr val="009EAA"/>
            </a:solidFill>
            <a:prstDash val="solid"/>
            <a:miter lim="800000"/>
          </a:ln>
          <a:effectLst/>
        </p:spPr>
        <p:txBody>
          <a:bodyPr numCol="2"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a:ln>
                <a:noFill/>
              </a:ln>
              <a:solidFill>
                <a:srgbClr val="45536F"/>
              </a:solidFill>
              <a:effectLst/>
              <a:uLnTx/>
              <a:uFillTx/>
              <a:latin typeface="Cambria" panose="02040503050406030204" pitchFamily="18" charset="0"/>
              <a:ea typeface="Cambria" panose="02040503050406030204" pitchFamily="18" charset="0"/>
              <a:cs typeface="+mn-cs"/>
            </a:endParaRPr>
          </a:p>
        </p:txBody>
      </p:sp>
      <p:graphicFrame>
        <p:nvGraphicFramePr>
          <p:cNvPr id="16" name="Grafiek 15">
            <a:extLst>
              <a:ext uri="{FF2B5EF4-FFF2-40B4-BE49-F238E27FC236}">
                <a16:creationId xmlns:a16="http://schemas.microsoft.com/office/drawing/2014/main" id="{7D792C0B-A005-428D-67F9-4ED4AD354148}"/>
              </a:ext>
            </a:extLst>
          </p:cNvPr>
          <p:cNvGraphicFramePr/>
          <p:nvPr>
            <p:extLst>
              <p:ext uri="{D42A27DB-BD31-4B8C-83A1-F6EECF244321}">
                <p14:modId xmlns:p14="http://schemas.microsoft.com/office/powerpoint/2010/main" val="2845734826"/>
              </p:ext>
            </p:extLst>
          </p:nvPr>
        </p:nvGraphicFramePr>
        <p:xfrm>
          <a:off x="6007210" y="3053639"/>
          <a:ext cx="3438829" cy="2145592"/>
        </p:xfrm>
        <a:graphic>
          <a:graphicData uri="http://schemas.openxmlformats.org/drawingml/2006/chart">
            <c:chart xmlns:c="http://schemas.openxmlformats.org/drawingml/2006/chart" xmlns:r="http://schemas.openxmlformats.org/officeDocument/2006/relationships" r:id="rId2"/>
          </a:graphicData>
        </a:graphic>
      </p:graphicFrame>
      <p:sp>
        <p:nvSpPr>
          <p:cNvPr id="17" name="Tekstvak 16">
            <a:extLst>
              <a:ext uri="{FF2B5EF4-FFF2-40B4-BE49-F238E27FC236}">
                <a16:creationId xmlns:a16="http://schemas.microsoft.com/office/drawing/2014/main" id="{13F0CD89-E558-795E-A8EF-F89A91062EE4}"/>
              </a:ext>
            </a:extLst>
          </p:cNvPr>
          <p:cNvSpPr txBox="1"/>
          <p:nvPr/>
        </p:nvSpPr>
        <p:spPr>
          <a:xfrm>
            <a:off x="3083158" y="3033416"/>
            <a:ext cx="3585559" cy="1945213"/>
          </a:xfrm>
          <a:prstGeom prst="rect">
            <a:avLst/>
          </a:prstGeom>
          <a:noFill/>
        </p:spPr>
        <p:txBody>
          <a:bodyPr wrap="square">
            <a:spAutoFit/>
          </a:bodyPr>
          <a:lstStyle/>
          <a:p>
            <a:pPr defTabSz="914400"/>
            <a:r>
              <a:rPr lang="nl-NL" b="1" dirty="0">
                <a:solidFill>
                  <a:srgbClr val="45536F"/>
                </a:solidFill>
                <a:latin typeface="Cambria" panose="02040503050406030204" pitchFamily="18" charset="0"/>
                <a:ea typeface="Cambria" panose="02040503050406030204" pitchFamily="18" charset="0"/>
              </a:rPr>
              <a:t>Deelname</a:t>
            </a:r>
            <a:endParaRPr lang="nl-NL" sz="1400" dirty="0">
              <a:solidFill>
                <a:srgbClr val="45536F"/>
              </a:solidFill>
              <a:latin typeface="Cambria" panose="02040503050406030204" pitchFamily="18" charset="0"/>
              <a:ea typeface="Cambria" panose="02040503050406030204" pitchFamily="18" charset="0"/>
            </a:endParaRPr>
          </a:p>
          <a:p>
            <a:pPr marL="285750" indent="-190500" defTabSz="646113">
              <a:lnSpc>
                <a:spcPct val="150000"/>
              </a:lnSpc>
              <a:buFont typeface="Arial" panose="020B0604020202020204" pitchFamily="34" charset="0"/>
              <a:buChar char="•"/>
              <a:tabLst>
                <a:tab pos="2959100" algn="l"/>
                <a:tab pos="5473700" algn="l"/>
              </a:tabLst>
            </a:pPr>
            <a:r>
              <a:rPr lang="nl-NL" sz="1400" dirty="0">
                <a:solidFill>
                  <a:srgbClr val="45536F"/>
                </a:solidFill>
                <a:latin typeface="Cambria" panose="02040503050406030204" pitchFamily="18" charset="0"/>
                <a:ea typeface="Cambria" panose="02040503050406030204" pitchFamily="18" charset="0"/>
              </a:rPr>
              <a:t>In principe sturen verloskundigenpraktijken in het VSV de vragenlijsten uit</a:t>
            </a:r>
          </a:p>
          <a:p>
            <a:pPr marL="285750" indent="-190500" defTabSz="646113">
              <a:lnSpc>
                <a:spcPct val="150000"/>
              </a:lnSpc>
              <a:buFont typeface="Arial" panose="020B0604020202020204" pitchFamily="34" charset="0"/>
              <a:buChar char="•"/>
              <a:tabLst>
                <a:tab pos="2959100" algn="l"/>
                <a:tab pos="5473700" algn="l"/>
              </a:tabLst>
            </a:pPr>
            <a:r>
              <a:rPr lang="nl-NL" sz="1400" dirty="0">
                <a:solidFill>
                  <a:srgbClr val="45536F"/>
                </a:solidFill>
                <a:latin typeface="Cambria" panose="02040503050406030204" pitchFamily="18" charset="0"/>
                <a:ea typeface="Cambria" panose="02040503050406030204" pitchFamily="18" charset="0"/>
              </a:rPr>
              <a:t>Het aantal deelnemende praktijken neemt op dit moment mondjesmaat toe</a:t>
            </a:r>
          </a:p>
        </p:txBody>
      </p:sp>
    </p:spTree>
    <p:extLst>
      <p:ext uri="{BB962C8B-B14F-4D97-AF65-F5344CB8AC3E}">
        <p14:creationId xmlns:p14="http://schemas.microsoft.com/office/powerpoint/2010/main" val="408100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1F8F4A-1E69-391B-9C85-F06FB51B561F}"/>
              </a:ext>
            </a:extLst>
          </p:cNvPr>
          <p:cNvSpPr>
            <a:spLocks noGrp="1"/>
          </p:cNvSpPr>
          <p:nvPr>
            <p:ph type="title"/>
          </p:nvPr>
        </p:nvSpPr>
        <p:spPr/>
        <p:txBody>
          <a:bodyPr>
            <a:normAutofit fontScale="90000"/>
          </a:bodyPr>
          <a:lstStyle/>
          <a:p>
            <a:r>
              <a:rPr lang="nl-NL" dirty="0"/>
              <a:t>PREM-vragen over Samen Beslissen</a:t>
            </a:r>
          </a:p>
        </p:txBody>
      </p:sp>
      <p:sp>
        <p:nvSpPr>
          <p:cNvPr id="3" name="Tijdelijke aanduiding voor inhoud 2">
            <a:extLst>
              <a:ext uri="{FF2B5EF4-FFF2-40B4-BE49-F238E27FC236}">
                <a16:creationId xmlns:a16="http://schemas.microsoft.com/office/drawing/2014/main" id="{7D0A4B18-4765-199A-2505-E3563DF845E9}"/>
              </a:ext>
            </a:extLst>
          </p:cNvPr>
          <p:cNvSpPr>
            <a:spLocks noGrp="1"/>
          </p:cNvSpPr>
          <p:nvPr>
            <p:ph idx="1"/>
          </p:nvPr>
        </p:nvSpPr>
        <p:spPr/>
        <p:txBody>
          <a:bodyPr>
            <a:normAutofit/>
          </a:bodyPr>
          <a:lstStyle/>
          <a:p>
            <a:pPr marL="514350" indent="-514350">
              <a:buFont typeface="+mj-lt"/>
              <a:buAutoNum type="arabicPeriod"/>
            </a:pPr>
            <a:r>
              <a:rPr lang="nl-NL" sz="2800" dirty="0"/>
              <a:t>L</a:t>
            </a:r>
            <a:r>
              <a:rPr lang="nl-NL" sz="2800" b="1" dirty="0"/>
              <a:t>uisterden</a:t>
            </a:r>
            <a:r>
              <a:rPr lang="nl-NL" sz="2800" dirty="0"/>
              <a:t> de zorgverleners goed naar je?</a:t>
            </a:r>
          </a:p>
          <a:p>
            <a:pPr marL="514350" indent="-514350">
              <a:buFont typeface="+mj-lt"/>
              <a:buAutoNum type="arabicPeriod"/>
            </a:pPr>
            <a:r>
              <a:rPr lang="nl-NL" sz="2800" dirty="0"/>
              <a:t>Hadden de zorgverleners genoeg </a:t>
            </a:r>
            <a:r>
              <a:rPr lang="nl-NL" sz="2800" b="1" dirty="0"/>
              <a:t>aandacht</a:t>
            </a:r>
            <a:r>
              <a:rPr lang="nl-NL" sz="2800" dirty="0"/>
              <a:t> voor jou?</a:t>
            </a:r>
          </a:p>
          <a:p>
            <a:pPr marL="514350" indent="-514350">
              <a:buFont typeface="+mj-lt"/>
              <a:buAutoNum type="arabicPeriod"/>
            </a:pPr>
            <a:r>
              <a:rPr lang="nl-NL" sz="2800" dirty="0"/>
              <a:t>Vroegen de zorgverleners </a:t>
            </a:r>
            <a:r>
              <a:rPr lang="nl-NL" sz="2800" b="1" dirty="0"/>
              <a:t>toestemming</a:t>
            </a:r>
            <a:r>
              <a:rPr lang="nl-NL" sz="2800" dirty="0"/>
              <a:t>?</a:t>
            </a:r>
          </a:p>
          <a:p>
            <a:pPr marL="514350" indent="-514350">
              <a:buFont typeface="+mj-lt"/>
              <a:buAutoNum type="arabicPeriod"/>
            </a:pPr>
            <a:r>
              <a:rPr lang="nl-NL" sz="2800" b="1" dirty="0">
                <a:highlight>
                  <a:srgbClr val="FFFF00"/>
                </a:highlight>
              </a:rPr>
              <a:t>Bepaalde je samen </a:t>
            </a:r>
            <a:r>
              <a:rPr lang="nl-NL" sz="2800" dirty="0">
                <a:highlight>
                  <a:srgbClr val="FFFF00"/>
                </a:highlight>
              </a:rPr>
              <a:t>met de zorgverleners welke zorg en behandeling je kreeg?</a:t>
            </a:r>
          </a:p>
          <a:p>
            <a:pPr marL="514350" indent="-514350">
              <a:buFont typeface="+mj-lt"/>
              <a:buAutoNum type="arabicPeriod"/>
            </a:pPr>
            <a:r>
              <a:rPr lang="nl-NL" sz="2800" dirty="0"/>
              <a:t>Kon je </a:t>
            </a:r>
            <a:r>
              <a:rPr lang="nl-NL" sz="2800" b="1" dirty="0"/>
              <a:t>partner</a:t>
            </a:r>
            <a:r>
              <a:rPr lang="nl-NL" sz="2800" dirty="0"/>
              <a:t> meedenken en meepraten?</a:t>
            </a:r>
          </a:p>
          <a:p>
            <a:pPr marL="514350" indent="-514350">
              <a:buFont typeface="+mj-lt"/>
              <a:buAutoNum type="arabicPeriod"/>
            </a:pPr>
            <a:r>
              <a:rPr lang="nl-NL" sz="2800" dirty="0"/>
              <a:t>Kon je je </a:t>
            </a:r>
            <a:r>
              <a:rPr lang="nl-NL" sz="2800" b="1" dirty="0"/>
              <a:t>zorgen of angsten bespreken</a:t>
            </a:r>
            <a:r>
              <a:rPr lang="nl-NL" sz="2800" dirty="0"/>
              <a:t>?</a:t>
            </a:r>
          </a:p>
        </p:txBody>
      </p:sp>
      <p:sp>
        <p:nvSpPr>
          <p:cNvPr id="4" name="Tijdelijke aanduiding voor datum 3">
            <a:extLst>
              <a:ext uri="{FF2B5EF4-FFF2-40B4-BE49-F238E27FC236}">
                <a16:creationId xmlns:a16="http://schemas.microsoft.com/office/drawing/2014/main" id="{D97189CE-754F-8DB5-11A6-8FE4BA81B67B}"/>
              </a:ext>
            </a:extLst>
          </p:cNvPr>
          <p:cNvSpPr>
            <a:spLocks noGrp="1"/>
          </p:cNvSpPr>
          <p:nvPr>
            <p:ph type="dt" sz="half" idx="10"/>
          </p:nvPr>
        </p:nvSpPr>
        <p:spPr/>
        <p:txBody>
          <a:bodyPr/>
          <a:lstStyle/>
          <a:p>
            <a:fld id="{1B152A8B-79F0-0B4E-9A12-C8005C84A5EE}" type="datetime3">
              <a:rPr lang="nl-NL" smtClean="0"/>
              <a:t>9/10/23</a:t>
            </a:fld>
            <a:endParaRPr lang="en-US"/>
          </a:p>
        </p:txBody>
      </p:sp>
      <p:sp>
        <p:nvSpPr>
          <p:cNvPr id="5" name="Tijdelijke aanduiding voor voettekst 4">
            <a:extLst>
              <a:ext uri="{FF2B5EF4-FFF2-40B4-BE49-F238E27FC236}">
                <a16:creationId xmlns:a16="http://schemas.microsoft.com/office/drawing/2014/main" id="{6581A1DD-3290-D63B-0E6F-9D2F707F6866}"/>
              </a:ext>
            </a:extLst>
          </p:cNvPr>
          <p:cNvSpPr>
            <a:spLocks noGrp="1"/>
          </p:cNvSpPr>
          <p:nvPr>
            <p:ph type="ftr" sz="quarter" idx="11"/>
          </p:nvPr>
        </p:nvSpPr>
        <p:spPr/>
        <p:txBody>
          <a:bodyPr/>
          <a:lstStyle/>
          <a:p>
            <a:r>
              <a:rPr lang="en-US"/>
              <a:t>Footer titel</a:t>
            </a:r>
          </a:p>
        </p:txBody>
      </p:sp>
      <p:sp>
        <p:nvSpPr>
          <p:cNvPr id="6" name="Tijdelijke aanduiding voor dianummer 5">
            <a:extLst>
              <a:ext uri="{FF2B5EF4-FFF2-40B4-BE49-F238E27FC236}">
                <a16:creationId xmlns:a16="http://schemas.microsoft.com/office/drawing/2014/main" id="{DD06A289-BEB9-09B1-8835-F05A88AF4166}"/>
              </a:ext>
            </a:extLst>
          </p:cNvPr>
          <p:cNvSpPr>
            <a:spLocks noGrp="1"/>
          </p:cNvSpPr>
          <p:nvPr>
            <p:ph type="sldNum" sz="quarter" idx="12"/>
          </p:nvPr>
        </p:nvSpPr>
        <p:spPr/>
        <p:txBody>
          <a:bodyPr/>
          <a:lstStyle/>
          <a:p>
            <a:fld id="{D63BCA75-E400-5E4B-804B-1C5F13D9C24D}" type="slidenum">
              <a:rPr lang="en-US" smtClean="0"/>
              <a:t>3</a:t>
            </a:fld>
            <a:endParaRPr lang="en-US"/>
          </a:p>
        </p:txBody>
      </p:sp>
    </p:spTree>
    <p:extLst>
      <p:ext uri="{BB962C8B-B14F-4D97-AF65-F5344CB8AC3E}">
        <p14:creationId xmlns:p14="http://schemas.microsoft.com/office/powerpoint/2010/main" val="259642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ijdelijke aanduiding voor inhoud 8">
            <a:extLst>
              <a:ext uri="{FF2B5EF4-FFF2-40B4-BE49-F238E27FC236}">
                <a16:creationId xmlns:a16="http://schemas.microsoft.com/office/drawing/2014/main" id="{7B1946CD-848E-E176-16FD-B7BD90C0CC4E}"/>
              </a:ext>
            </a:extLst>
          </p:cNvPr>
          <p:cNvGraphicFramePr>
            <a:graphicFrameLocks noGrp="1"/>
          </p:cNvGraphicFramePr>
          <p:nvPr>
            <p:ph idx="1"/>
            <p:extLst>
              <p:ext uri="{D42A27DB-BD31-4B8C-83A1-F6EECF244321}">
                <p14:modId xmlns:p14="http://schemas.microsoft.com/office/powerpoint/2010/main" val="4219179508"/>
              </p:ext>
            </p:extLst>
          </p:nvPr>
        </p:nvGraphicFramePr>
        <p:xfrm>
          <a:off x="1137976" y="896816"/>
          <a:ext cx="6868048" cy="41374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jdelijke aanduiding voor datum 3">
            <a:extLst>
              <a:ext uri="{FF2B5EF4-FFF2-40B4-BE49-F238E27FC236}">
                <a16:creationId xmlns:a16="http://schemas.microsoft.com/office/drawing/2014/main" id="{31C59CEA-A185-9A54-81DE-24016EBBB593}"/>
              </a:ext>
            </a:extLst>
          </p:cNvPr>
          <p:cNvSpPr>
            <a:spLocks noGrp="1"/>
          </p:cNvSpPr>
          <p:nvPr>
            <p:ph type="dt" sz="half" idx="10"/>
          </p:nvPr>
        </p:nvSpPr>
        <p:spPr/>
        <p:txBody>
          <a:bodyPr/>
          <a:lstStyle/>
          <a:p>
            <a:fld id="{1B152A8B-79F0-0B4E-9A12-C8005C84A5EE}" type="datetime3">
              <a:rPr lang="nl-NL" smtClean="0"/>
              <a:t>9/10/23</a:t>
            </a:fld>
            <a:endParaRPr lang="en-US"/>
          </a:p>
        </p:txBody>
      </p:sp>
      <p:sp>
        <p:nvSpPr>
          <p:cNvPr id="5" name="Tijdelijke aanduiding voor voettekst 4">
            <a:extLst>
              <a:ext uri="{FF2B5EF4-FFF2-40B4-BE49-F238E27FC236}">
                <a16:creationId xmlns:a16="http://schemas.microsoft.com/office/drawing/2014/main" id="{ED6364DE-C59D-26F2-4628-2850392AD9A2}"/>
              </a:ext>
            </a:extLst>
          </p:cNvPr>
          <p:cNvSpPr>
            <a:spLocks noGrp="1"/>
          </p:cNvSpPr>
          <p:nvPr>
            <p:ph type="ftr" sz="quarter" idx="11"/>
          </p:nvPr>
        </p:nvSpPr>
        <p:spPr/>
        <p:txBody>
          <a:bodyPr/>
          <a:lstStyle/>
          <a:p>
            <a:r>
              <a:rPr lang="en-US"/>
              <a:t>Footer titel</a:t>
            </a:r>
          </a:p>
        </p:txBody>
      </p:sp>
      <p:sp>
        <p:nvSpPr>
          <p:cNvPr id="6" name="Tijdelijke aanduiding voor dianummer 5">
            <a:extLst>
              <a:ext uri="{FF2B5EF4-FFF2-40B4-BE49-F238E27FC236}">
                <a16:creationId xmlns:a16="http://schemas.microsoft.com/office/drawing/2014/main" id="{0DBFDC14-E5D3-607B-24A6-5C8FFFC379AB}"/>
              </a:ext>
            </a:extLst>
          </p:cNvPr>
          <p:cNvSpPr>
            <a:spLocks noGrp="1"/>
          </p:cNvSpPr>
          <p:nvPr>
            <p:ph type="sldNum" sz="quarter" idx="12"/>
          </p:nvPr>
        </p:nvSpPr>
        <p:spPr/>
        <p:txBody>
          <a:bodyPr/>
          <a:lstStyle/>
          <a:p>
            <a:fld id="{D63BCA75-E400-5E4B-804B-1C5F13D9C24D}" type="slidenum">
              <a:rPr lang="en-US" smtClean="0"/>
              <a:t>4</a:t>
            </a:fld>
            <a:endParaRPr lang="en-US"/>
          </a:p>
        </p:txBody>
      </p:sp>
    </p:spTree>
    <p:extLst>
      <p:ext uri="{BB962C8B-B14F-4D97-AF65-F5344CB8AC3E}">
        <p14:creationId xmlns:p14="http://schemas.microsoft.com/office/powerpoint/2010/main" val="423859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15C1F-27AD-CD92-F4CD-1E94A7622E62}"/>
              </a:ext>
            </a:extLst>
          </p:cNvPr>
          <p:cNvSpPr>
            <a:spLocks noGrp="1"/>
          </p:cNvSpPr>
          <p:nvPr>
            <p:ph type="title"/>
          </p:nvPr>
        </p:nvSpPr>
        <p:spPr/>
        <p:txBody>
          <a:bodyPr/>
          <a:lstStyle/>
          <a:p>
            <a:r>
              <a:rPr lang="nl-NL" dirty="0"/>
              <a:t>Wat kun je hiermee?</a:t>
            </a:r>
          </a:p>
        </p:txBody>
      </p:sp>
      <p:sp>
        <p:nvSpPr>
          <p:cNvPr id="3" name="Tijdelijke aanduiding voor inhoud 2">
            <a:extLst>
              <a:ext uri="{FF2B5EF4-FFF2-40B4-BE49-F238E27FC236}">
                <a16:creationId xmlns:a16="http://schemas.microsoft.com/office/drawing/2014/main" id="{024D897D-BB77-B526-91ED-CD203FFC559C}"/>
              </a:ext>
            </a:extLst>
          </p:cNvPr>
          <p:cNvSpPr>
            <a:spLocks noGrp="1"/>
          </p:cNvSpPr>
          <p:nvPr>
            <p:ph idx="1"/>
          </p:nvPr>
        </p:nvSpPr>
        <p:spPr/>
        <p:txBody>
          <a:bodyPr>
            <a:normAutofit/>
          </a:bodyPr>
          <a:lstStyle/>
          <a:p>
            <a:r>
              <a:rPr lang="nl-NL" sz="2800" dirty="0"/>
              <a:t>Toekomst:</a:t>
            </a:r>
          </a:p>
          <a:p>
            <a:pPr lvl="1"/>
            <a:r>
              <a:rPr lang="nl-NL" sz="2400" dirty="0"/>
              <a:t>Hoe meer klinische baringen includeren?!</a:t>
            </a:r>
          </a:p>
          <a:p>
            <a:pPr lvl="1"/>
            <a:r>
              <a:rPr lang="nl-NL" sz="2400" dirty="0"/>
              <a:t>Vertalingen</a:t>
            </a:r>
          </a:p>
          <a:p>
            <a:pPr lvl="1"/>
            <a:r>
              <a:rPr lang="nl-NL" sz="2400" dirty="0"/>
              <a:t>Centraal gemaakte diepteanalyses</a:t>
            </a:r>
          </a:p>
          <a:p>
            <a:endParaRPr lang="nl-NL" sz="2800" dirty="0"/>
          </a:p>
          <a:p>
            <a:r>
              <a:rPr lang="nl-NL" sz="2800" dirty="0"/>
              <a:t>Nu: in mijnPerined kijken hoe jij het doet</a:t>
            </a:r>
          </a:p>
          <a:p>
            <a:pPr lvl="1"/>
            <a:r>
              <a:rPr lang="nl-NL" sz="2400" dirty="0"/>
              <a:t>In jouw zorginstelling en in het VSV</a:t>
            </a:r>
          </a:p>
          <a:p>
            <a:pPr lvl="1"/>
            <a:r>
              <a:rPr lang="nl-NL" sz="2400" dirty="0"/>
              <a:t>In subgroepen (diepteanalyses)</a:t>
            </a:r>
          </a:p>
          <a:p>
            <a:pPr lvl="1"/>
            <a:r>
              <a:rPr lang="nl-NL" sz="2400" dirty="0"/>
              <a:t>Open vragen (alleen zorginstelling)</a:t>
            </a:r>
          </a:p>
          <a:p>
            <a:endParaRPr lang="nl-NL" sz="2400" dirty="0"/>
          </a:p>
          <a:p>
            <a:endParaRPr lang="nl-NL" dirty="0"/>
          </a:p>
        </p:txBody>
      </p:sp>
      <p:sp>
        <p:nvSpPr>
          <p:cNvPr id="4" name="Tijdelijke aanduiding voor datum 3">
            <a:extLst>
              <a:ext uri="{FF2B5EF4-FFF2-40B4-BE49-F238E27FC236}">
                <a16:creationId xmlns:a16="http://schemas.microsoft.com/office/drawing/2014/main" id="{3F2FCBA5-5302-459F-8283-CF10ADBE75D4}"/>
              </a:ext>
            </a:extLst>
          </p:cNvPr>
          <p:cNvSpPr>
            <a:spLocks noGrp="1"/>
          </p:cNvSpPr>
          <p:nvPr>
            <p:ph type="dt" sz="half" idx="10"/>
          </p:nvPr>
        </p:nvSpPr>
        <p:spPr/>
        <p:txBody>
          <a:bodyPr/>
          <a:lstStyle/>
          <a:p>
            <a:fld id="{1B152A8B-79F0-0B4E-9A12-C8005C84A5EE}" type="datetime3">
              <a:rPr lang="nl-NL" smtClean="0"/>
              <a:t>9/10/23</a:t>
            </a:fld>
            <a:endParaRPr lang="en-US"/>
          </a:p>
        </p:txBody>
      </p:sp>
      <p:sp>
        <p:nvSpPr>
          <p:cNvPr id="5" name="Tijdelijke aanduiding voor voettekst 4">
            <a:extLst>
              <a:ext uri="{FF2B5EF4-FFF2-40B4-BE49-F238E27FC236}">
                <a16:creationId xmlns:a16="http://schemas.microsoft.com/office/drawing/2014/main" id="{B094F85F-9216-BA07-D608-21BD6B53D24E}"/>
              </a:ext>
            </a:extLst>
          </p:cNvPr>
          <p:cNvSpPr>
            <a:spLocks noGrp="1"/>
          </p:cNvSpPr>
          <p:nvPr>
            <p:ph type="ftr" sz="quarter" idx="11"/>
          </p:nvPr>
        </p:nvSpPr>
        <p:spPr/>
        <p:txBody>
          <a:bodyPr/>
          <a:lstStyle/>
          <a:p>
            <a:r>
              <a:rPr lang="en-US"/>
              <a:t>Footer titel</a:t>
            </a:r>
          </a:p>
        </p:txBody>
      </p:sp>
      <p:sp>
        <p:nvSpPr>
          <p:cNvPr id="6" name="Tijdelijke aanduiding voor dianummer 5">
            <a:extLst>
              <a:ext uri="{FF2B5EF4-FFF2-40B4-BE49-F238E27FC236}">
                <a16:creationId xmlns:a16="http://schemas.microsoft.com/office/drawing/2014/main" id="{B22CB828-8505-2748-AE4A-8DB8B15882ED}"/>
              </a:ext>
            </a:extLst>
          </p:cNvPr>
          <p:cNvSpPr>
            <a:spLocks noGrp="1"/>
          </p:cNvSpPr>
          <p:nvPr>
            <p:ph type="sldNum" sz="quarter" idx="12"/>
          </p:nvPr>
        </p:nvSpPr>
        <p:spPr/>
        <p:txBody>
          <a:bodyPr/>
          <a:lstStyle/>
          <a:p>
            <a:fld id="{D63BCA75-E400-5E4B-804B-1C5F13D9C24D}" type="slidenum">
              <a:rPr lang="en-US" smtClean="0"/>
              <a:t>5</a:t>
            </a:fld>
            <a:endParaRPr lang="en-US"/>
          </a:p>
        </p:txBody>
      </p:sp>
    </p:spTree>
    <p:extLst>
      <p:ext uri="{BB962C8B-B14F-4D97-AF65-F5344CB8AC3E}">
        <p14:creationId xmlns:p14="http://schemas.microsoft.com/office/powerpoint/2010/main" val="205279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erined">
      <a:dk1>
        <a:srgbClr val="45536F"/>
      </a:dk1>
      <a:lt1>
        <a:sysClr val="window" lastClr="FFFFFF"/>
      </a:lt1>
      <a:dk2>
        <a:srgbClr val="45536F"/>
      </a:dk2>
      <a:lt2>
        <a:srgbClr val="EEECE1"/>
      </a:lt2>
      <a:accent1>
        <a:srgbClr val="7FCFD8"/>
      </a:accent1>
      <a:accent2>
        <a:srgbClr val="009EAA"/>
      </a:accent2>
      <a:accent3>
        <a:srgbClr val="940070"/>
      </a:accent3>
      <a:accent4>
        <a:srgbClr val="FFB53F"/>
      </a:accent4>
      <a:accent5>
        <a:srgbClr val="45536F"/>
      </a:accent5>
      <a:accent6>
        <a:srgbClr val="000000"/>
      </a:accent6>
      <a:hlink>
        <a:srgbClr val="940070"/>
      </a:hlink>
      <a:folHlink>
        <a:srgbClr val="FFB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ined">
    <a:dk1>
      <a:srgbClr val="45536F"/>
    </a:dk1>
    <a:lt1>
      <a:sysClr val="window" lastClr="FFFFFF"/>
    </a:lt1>
    <a:dk2>
      <a:srgbClr val="45536F"/>
    </a:dk2>
    <a:lt2>
      <a:srgbClr val="7FCFD8"/>
    </a:lt2>
    <a:accent1>
      <a:srgbClr val="940070"/>
    </a:accent1>
    <a:accent2>
      <a:srgbClr val="FFB53F"/>
    </a:accent2>
    <a:accent3>
      <a:srgbClr val="DC00A7"/>
    </a:accent3>
    <a:accent4>
      <a:srgbClr val="009EAA"/>
    </a:accent4>
    <a:accent5>
      <a:srgbClr val="940070"/>
    </a:accent5>
    <a:accent6>
      <a:srgbClr val="7FCFD8"/>
    </a:accent6>
    <a:hlink>
      <a:srgbClr val="940070"/>
    </a:hlink>
    <a:folHlink>
      <a:srgbClr val="009E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4" ma:contentTypeDescription="Een nieuw document maken." ma:contentTypeScope="" ma:versionID="6db99ccff51a24c5bd8c0b58f2c9ab7b">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52601c176bbb0cadae5743260e4dad98"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6" nillable="true" ma:displayName="Taxonomy Catch All Column" ma:hidden="true" ma:list="{1ba9669f-fda5-44cb-9829-f15bd6b779fc}" ma:internalName="TaxCatchAll" ma:showField="CatchAllData" ma:web="ec9541f1-3b43-482c-a8de-1b403dece0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92248758-2269-4e27-a668-b0982aadaf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9541f1-3b43-482c-a8de-1b403dece07c" xsi:nil="true"/>
    <lcf76f155ced4ddcb4097134ff3c332f xmlns="18bc3f94-dfc0-4b96-9f8a-0e5bbfb163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D1430D-1EE4-4AFE-B3DA-7A5915885ECD}"/>
</file>

<file path=customXml/itemProps2.xml><?xml version="1.0" encoding="utf-8"?>
<ds:datastoreItem xmlns:ds="http://schemas.openxmlformats.org/officeDocument/2006/customXml" ds:itemID="{6EE4CFE1-1D60-4D8C-9CEF-7D33D1AEF4FC}"/>
</file>

<file path=customXml/itemProps3.xml><?xml version="1.0" encoding="utf-8"?>
<ds:datastoreItem xmlns:ds="http://schemas.openxmlformats.org/officeDocument/2006/customXml" ds:itemID="{1A496E5D-571A-4E69-ADF3-08E6B8667E6E}"/>
</file>

<file path=docProps/app.xml><?xml version="1.0" encoding="utf-8"?>
<Properties xmlns="http://schemas.openxmlformats.org/officeDocument/2006/extended-properties" xmlns:vt="http://schemas.openxmlformats.org/officeDocument/2006/docPropsVTypes">
  <TotalTime>711</TotalTime>
  <Words>256</Words>
  <Application>Microsoft Office PowerPoint</Application>
  <PresentationFormat>Diavoorstelling (4:3)</PresentationFormat>
  <Paragraphs>49</Paragraphs>
  <Slides>5</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Cambria</vt:lpstr>
      <vt:lpstr>Office Theme</vt:lpstr>
      <vt:lpstr>Aantallen per 1 oktober</vt:lpstr>
      <vt:lpstr>PowerPoint-presentatie</vt:lpstr>
      <vt:lpstr>PREM-vragen over Samen Beslissen</vt:lpstr>
      <vt:lpstr>PowerPoint-presentatie</vt:lpstr>
      <vt:lpstr>Wat kun je hiermee?</vt:lpstr>
    </vt:vector>
  </TitlesOfParts>
  <Company>Dexels!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Dexel</dc:creator>
  <cp:lastModifiedBy>Mieke Stam</cp:lastModifiedBy>
  <cp:revision>43</cp:revision>
  <dcterms:created xsi:type="dcterms:W3CDTF">2015-09-10T15:00:35Z</dcterms:created>
  <dcterms:modified xsi:type="dcterms:W3CDTF">2023-10-09T09:17:44Z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ies>
</file>