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277" r:id="rId5"/>
    <p:sldId id="383" r:id="rId6"/>
    <p:sldId id="397" r:id="rId7"/>
    <p:sldId id="340" r:id="rId8"/>
    <p:sldId id="380" r:id="rId9"/>
    <p:sldId id="388" r:id="rId10"/>
  </p:sldIdLst>
  <p:sldSz cx="12192000" cy="6858000"/>
  <p:notesSz cx="6669088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04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A6A2B-66C6-4DB6-898B-EAFC4C7F8749}" type="datetimeFigureOut">
              <a:rPr lang="nl-NL" smtClean="0"/>
              <a:t>17-10-2023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75138-B5F8-49AC-81D4-03E4E9F9B6E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3048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80B21-30E2-CB43-96A2-AECCE4417D5D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294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88"/>
            <a:ext cx="12192000" cy="457676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524000" y="4533098"/>
            <a:ext cx="9144000" cy="931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500" b="0" i="0" baseline="0">
                <a:solidFill>
                  <a:schemeClr val="tx2"/>
                </a:solidFill>
              </a:defRPr>
            </a:lvl1pPr>
          </a:lstStyle>
          <a:p>
            <a:r>
              <a:rPr lang="nl-NL" dirty="0" err="1"/>
              <a:t>Patiëntenfederatie</a:t>
            </a:r>
            <a:r>
              <a:rPr lang="nl-NL" dirty="0"/>
              <a:t> Nederland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556693"/>
            <a:ext cx="9144000" cy="5663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Samen de zorg beter maken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697" y="6252522"/>
            <a:ext cx="2165248" cy="465692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0" y="4533098"/>
            <a:ext cx="12192000" cy="49427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20000">
                <a:schemeClr val="accent5"/>
              </a:gs>
              <a:gs pos="40000">
                <a:schemeClr val="accent4"/>
              </a:gs>
              <a:gs pos="80000">
                <a:schemeClr val="accent2"/>
              </a:gs>
              <a:gs pos="100000">
                <a:schemeClr val="accent3"/>
              </a:gs>
              <a:gs pos="6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697" y="6252522"/>
            <a:ext cx="2165248" cy="465692"/>
          </a:xfrm>
          <a:prstGeom prst="rect">
            <a:avLst/>
          </a:prstGeom>
        </p:spPr>
      </p:pic>
      <p:sp>
        <p:nvSpPr>
          <p:cNvPr id="12" name="Rechthoek 11"/>
          <p:cNvSpPr/>
          <p:nvPr userDrawn="1"/>
        </p:nvSpPr>
        <p:spPr>
          <a:xfrm>
            <a:off x="0" y="4533098"/>
            <a:ext cx="12192000" cy="49427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20000">
                <a:schemeClr val="accent5"/>
              </a:gs>
              <a:gs pos="40000">
                <a:schemeClr val="accent4"/>
              </a:gs>
              <a:gs pos="80000">
                <a:schemeClr val="accent2"/>
              </a:gs>
              <a:gs pos="100000">
                <a:schemeClr val="accent3"/>
              </a:gs>
              <a:gs pos="6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4198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(lic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22B4C3-E9F5-5E42-A6DB-0910BB88F451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459" y="6160574"/>
            <a:ext cx="695739" cy="560899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459" y="6160574"/>
            <a:ext cx="695739" cy="56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44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grafiek 4"/>
          <p:cNvSpPr>
            <a:spLocks noGrp="1"/>
          </p:cNvSpPr>
          <p:nvPr>
            <p:ph type="chart" sz="quarter" idx="14"/>
          </p:nvPr>
        </p:nvSpPr>
        <p:spPr>
          <a:xfrm>
            <a:off x="838200" y="733778"/>
            <a:ext cx="10353259" cy="5622572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22B4C3-E9F5-5E42-A6DB-0910BB88F451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459" y="6160574"/>
            <a:ext cx="695739" cy="560899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459" y="6160574"/>
            <a:ext cx="695739" cy="56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332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od vlak-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22B4C3-E9F5-5E42-A6DB-0910BB88F451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460" y="6160575"/>
            <a:ext cx="695739" cy="56089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460" y="6160575"/>
            <a:ext cx="695739" cy="560899"/>
          </a:xfrm>
          <a:prstGeom prst="rect">
            <a:avLst/>
          </a:prstGeom>
        </p:spPr>
      </p:pic>
      <p:sp>
        <p:nvSpPr>
          <p:cNvPr id="12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838200" y="1275644"/>
            <a:ext cx="10179050" cy="467430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000"/>
              </a:lnSpc>
              <a:buFontTx/>
              <a:buNone/>
              <a:defRPr sz="4200" baseline="0">
                <a:solidFill>
                  <a:schemeClr val="bg1"/>
                </a:solidFill>
              </a:defRPr>
            </a:lvl1pPr>
            <a:lvl2pPr marL="457200" indent="0">
              <a:lnSpc>
                <a:spcPts val="5000"/>
              </a:lnSpc>
              <a:buFontTx/>
              <a:buNone/>
              <a:defRPr sz="4200" baseline="0">
                <a:solidFill>
                  <a:schemeClr val="bg1"/>
                </a:solidFill>
              </a:defRPr>
            </a:lvl2pPr>
            <a:lvl3pPr marL="914400" indent="0">
              <a:lnSpc>
                <a:spcPts val="5000"/>
              </a:lnSpc>
              <a:buFontTx/>
              <a:buNone/>
              <a:defRPr sz="4200" baseline="0">
                <a:solidFill>
                  <a:schemeClr val="bg1"/>
                </a:solidFill>
              </a:defRPr>
            </a:lvl3pPr>
            <a:lvl4pPr marL="1371600" indent="0">
              <a:lnSpc>
                <a:spcPts val="5000"/>
              </a:lnSpc>
              <a:buFontTx/>
              <a:buNone/>
              <a:defRPr sz="4200" baseline="0">
                <a:solidFill>
                  <a:schemeClr val="bg1"/>
                </a:solidFill>
              </a:defRPr>
            </a:lvl4pPr>
            <a:lvl5pPr marL="1828800" indent="0">
              <a:lnSpc>
                <a:spcPts val="5000"/>
              </a:lnSpc>
              <a:buFontTx/>
              <a:buNone/>
              <a:defRPr sz="4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613806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uw vlak-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22B4C3-E9F5-5E42-A6DB-0910BB88F451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460" y="6160575"/>
            <a:ext cx="695739" cy="56089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460" y="6160575"/>
            <a:ext cx="695739" cy="560899"/>
          </a:xfrm>
          <a:prstGeom prst="rect">
            <a:avLst/>
          </a:prstGeom>
        </p:spPr>
      </p:pic>
      <p:sp>
        <p:nvSpPr>
          <p:cNvPr id="12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838200" y="1275644"/>
            <a:ext cx="10179050" cy="467430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000"/>
              </a:lnSpc>
              <a:buFontTx/>
              <a:buNone/>
              <a:defRPr sz="4200" baseline="0">
                <a:solidFill>
                  <a:schemeClr val="bg1"/>
                </a:solidFill>
              </a:defRPr>
            </a:lvl1pPr>
            <a:lvl2pPr marL="457200" indent="0">
              <a:lnSpc>
                <a:spcPts val="5000"/>
              </a:lnSpc>
              <a:buFontTx/>
              <a:buNone/>
              <a:defRPr sz="4200" baseline="0">
                <a:solidFill>
                  <a:schemeClr val="bg1"/>
                </a:solidFill>
              </a:defRPr>
            </a:lvl2pPr>
            <a:lvl3pPr marL="914400" indent="0">
              <a:lnSpc>
                <a:spcPts val="5000"/>
              </a:lnSpc>
              <a:buFontTx/>
              <a:buNone/>
              <a:defRPr sz="4200" baseline="0">
                <a:solidFill>
                  <a:schemeClr val="bg1"/>
                </a:solidFill>
              </a:defRPr>
            </a:lvl3pPr>
            <a:lvl4pPr marL="1371600" indent="0">
              <a:lnSpc>
                <a:spcPts val="5000"/>
              </a:lnSpc>
              <a:buFontTx/>
              <a:buNone/>
              <a:defRPr sz="4200" baseline="0">
                <a:solidFill>
                  <a:schemeClr val="bg1"/>
                </a:solidFill>
              </a:defRPr>
            </a:lvl4pPr>
            <a:lvl5pPr marL="1828800" indent="0">
              <a:lnSpc>
                <a:spcPts val="5000"/>
              </a:lnSpc>
              <a:buFontTx/>
              <a:buNone/>
              <a:defRPr sz="4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768095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pagin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88"/>
            <a:ext cx="12195678" cy="457814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524000" y="4533098"/>
            <a:ext cx="9144000" cy="931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500" b="0" i="0" baseline="0">
                <a:solidFill>
                  <a:schemeClr val="tx2"/>
                </a:solidFill>
              </a:defRPr>
            </a:lvl1pPr>
          </a:lstStyle>
          <a:p>
            <a:r>
              <a:rPr lang="nl-NL" dirty="0" err="1"/>
              <a:t>Patiëntenfederatie</a:t>
            </a:r>
            <a:r>
              <a:rPr lang="nl-NL" dirty="0"/>
              <a:t> Nederland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556693"/>
            <a:ext cx="9144000" cy="5663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Samen de zorg beter maken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697" y="6252522"/>
            <a:ext cx="2165248" cy="465692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0" y="4533098"/>
            <a:ext cx="12192000" cy="49427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20000">
                <a:schemeClr val="accent5"/>
              </a:gs>
              <a:gs pos="40000">
                <a:schemeClr val="accent4"/>
              </a:gs>
              <a:gs pos="80000">
                <a:schemeClr val="accent2"/>
              </a:gs>
              <a:gs pos="100000">
                <a:schemeClr val="accent3"/>
              </a:gs>
              <a:gs pos="6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697" y="6252522"/>
            <a:ext cx="2165248" cy="465692"/>
          </a:xfrm>
          <a:prstGeom prst="rect">
            <a:avLst/>
          </a:prstGeom>
        </p:spPr>
      </p:pic>
      <p:sp>
        <p:nvSpPr>
          <p:cNvPr id="11" name="Rechthoek 10"/>
          <p:cNvSpPr/>
          <p:nvPr userDrawn="1"/>
        </p:nvSpPr>
        <p:spPr>
          <a:xfrm>
            <a:off x="0" y="4533098"/>
            <a:ext cx="12192000" cy="49427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20000">
                <a:schemeClr val="accent5"/>
              </a:gs>
              <a:gs pos="40000">
                <a:schemeClr val="accent4"/>
              </a:gs>
              <a:gs pos="80000">
                <a:schemeClr val="accent2"/>
              </a:gs>
              <a:gs pos="100000">
                <a:schemeClr val="accent3"/>
              </a:gs>
              <a:gs pos="6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186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pagin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88"/>
            <a:ext cx="12195678" cy="457814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524000" y="4533098"/>
            <a:ext cx="9144000" cy="931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500" b="0" i="0" baseline="0">
                <a:solidFill>
                  <a:schemeClr val="tx2"/>
                </a:solidFill>
              </a:defRPr>
            </a:lvl1pPr>
          </a:lstStyle>
          <a:p>
            <a:r>
              <a:rPr lang="nl-NL" dirty="0" err="1"/>
              <a:t>Patiëntenfederatie</a:t>
            </a:r>
            <a:r>
              <a:rPr lang="nl-NL" dirty="0"/>
              <a:t> Nederland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556693"/>
            <a:ext cx="9144000" cy="5663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Samen de zorg beter maken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697" y="6252522"/>
            <a:ext cx="2165248" cy="465692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0" y="4533098"/>
            <a:ext cx="12192000" cy="49427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20000">
                <a:schemeClr val="accent5"/>
              </a:gs>
              <a:gs pos="40000">
                <a:schemeClr val="accent4"/>
              </a:gs>
              <a:gs pos="80000">
                <a:schemeClr val="accent2"/>
              </a:gs>
              <a:gs pos="100000">
                <a:schemeClr val="accent3"/>
              </a:gs>
              <a:gs pos="6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697" y="6252522"/>
            <a:ext cx="2165248" cy="465692"/>
          </a:xfrm>
          <a:prstGeom prst="rect">
            <a:avLst/>
          </a:prstGeom>
        </p:spPr>
      </p:pic>
      <p:sp>
        <p:nvSpPr>
          <p:cNvPr id="11" name="Rechthoek 10"/>
          <p:cNvSpPr/>
          <p:nvPr userDrawn="1"/>
        </p:nvSpPr>
        <p:spPr>
          <a:xfrm>
            <a:off x="0" y="4533098"/>
            <a:ext cx="12192000" cy="49427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20000">
                <a:schemeClr val="accent5"/>
              </a:gs>
              <a:gs pos="40000">
                <a:schemeClr val="accent4"/>
              </a:gs>
              <a:gs pos="80000">
                <a:schemeClr val="accent2"/>
              </a:gs>
              <a:gs pos="100000">
                <a:schemeClr val="accent3"/>
              </a:gs>
              <a:gs pos="6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4516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-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0" y="2305050"/>
            <a:ext cx="12192000" cy="4552950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0" cy="205859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500" b="0" i="0" baseline="0"/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22B4C3-E9F5-5E42-A6DB-0910BB88F45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0" y="2256361"/>
            <a:ext cx="12192000" cy="49427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20000">
                <a:schemeClr val="accent5"/>
              </a:gs>
              <a:gs pos="40000">
                <a:schemeClr val="accent4"/>
              </a:gs>
              <a:gs pos="80000">
                <a:schemeClr val="accent2"/>
              </a:gs>
              <a:gs pos="100000">
                <a:schemeClr val="accent3"/>
              </a:gs>
              <a:gs pos="6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460" y="6160575"/>
            <a:ext cx="695739" cy="560899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0" y="2256361"/>
            <a:ext cx="12192000" cy="49427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20000">
                <a:schemeClr val="accent5"/>
              </a:gs>
              <a:gs pos="40000">
                <a:schemeClr val="accent4"/>
              </a:gs>
              <a:gs pos="80000">
                <a:schemeClr val="accent2"/>
              </a:gs>
              <a:gs pos="100000">
                <a:schemeClr val="accent3"/>
              </a:gs>
              <a:gs pos="6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460" y="6160575"/>
            <a:ext cx="695739" cy="56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479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-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grafiek 3"/>
          <p:cNvSpPr>
            <a:spLocks noGrp="1"/>
          </p:cNvSpPr>
          <p:nvPr>
            <p:ph type="chart" sz="quarter" idx="13"/>
          </p:nvPr>
        </p:nvSpPr>
        <p:spPr>
          <a:xfrm>
            <a:off x="0" y="2305050"/>
            <a:ext cx="12192000" cy="4552950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0" cy="205859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500" b="0" i="0" baseline="0"/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22B4C3-E9F5-5E42-A6DB-0910BB88F45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0" y="2256361"/>
            <a:ext cx="12192000" cy="49427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20000">
                <a:schemeClr val="accent5"/>
              </a:gs>
              <a:gs pos="40000">
                <a:schemeClr val="accent4"/>
              </a:gs>
              <a:gs pos="80000">
                <a:schemeClr val="accent2"/>
              </a:gs>
              <a:gs pos="100000">
                <a:schemeClr val="accent3"/>
              </a:gs>
              <a:gs pos="6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460" y="6160575"/>
            <a:ext cx="695739" cy="560899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0" y="2256361"/>
            <a:ext cx="12192000" cy="49427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20000">
                <a:schemeClr val="accent5"/>
              </a:gs>
              <a:gs pos="40000">
                <a:schemeClr val="accent4"/>
              </a:gs>
              <a:gs pos="80000">
                <a:schemeClr val="accent2"/>
              </a:gs>
              <a:gs pos="100000">
                <a:schemeClr val="accent3"/>
              </a:gs>
              <a:gs pos="6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459" y="6160574"/>
            <a:ext cx="695739" cy="56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713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eau-Titel-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320800"/>
            <a:ext cx="10359609" cy="73779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500" b="0" i="0" baseline="0"/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22B4C3-E9F5-5E42-A6DB-0910BB88F45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0" y="2256361"/>
            <a:ext cx="12192000" cy="49427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20000">
                <a:schemeClr val="accent5"/>
              </a:gs>
              <a:gs pos="40000">
                <a:schemeClr val="accent4"/>
              </a:gs>
              <a:gs pos="80000">
                <a:schemeClr val="accent2"/>
              </a:gs>
              <a:gs pos="100000">
                <a:schemeClr val="accent3"/>
              </a:gs>
              <a:gs pos="6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459" y="6160574"/>
            <a:ext cx="695739" cy="560899"/>
          </a:xfrm>
          <a:prstGeom prst="rect">
            <a:avLst/>
          </a:prstGeom>
        </p:spPr>
      </p:pic>
      <p:sp>
        <p:nvSpPr>
          <p:cNvPr id="10" name="Rechthoek 9"/>
          <p:cNvSpPr/>
          <p:nvPr userDrawn="1"/>
        </p:nvSpPr>
        <p:spPr>
          <a:xfrm>
            <a:off x="0" y="2256361"/>
            <a:ext cx="12192000" cy="49427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20000">
                <a:schemeClr val="accent5"/>
              </a:gs>
              <a:gs pos="40000">
                <a:schemeClr val="accent4"/>
              </a:gs>
              <a:gs pos="80000">
                <a:schemeClr val="accent2"/>
              </a:gs>
              <a:gs pos="100000">
                <a:schemeClr val="accent3"/>
              </a:gs>
              <a:gs pos="6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459" y="6160574"/>
            <a:ext cx="695739" cy="560899"/>
          </a:xfrm>
          <a:prstGeom prst="rect">
            <a:avLst/>
          </a:prstGeom>
        </p:spPr>
      </p:pic>
      <p:sp>
        <p:nvSpPr>
          <p:cNvPr id="15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2503551"/>
            <a:ext cx="10353675" cy="36575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aseline="0"/>
            </a:lvl1pPr>
            <a:lvl2pPr marL="457200" indent="0">
              <a:buFontTx/>
              <a:buNone/>
              <a:defRPr sz="2400" baseline="0"/>
            </a:lvl2pPr>
            <a:lvl3pPr marL="914400" indent="0">
              <a:buFontTx/>
              <a:buNone/>
              <a:defRPr sz="2400" baseline="0"/>
            </a:lvl3pPr>
            <a:lvl4pPr marL="1371600" indent="0">
              <a:buFontTx/>
              <a:buNone/>
              <a:defRPr sz="2400" baseline="0"/>
            </a:lvl4pPr>
            <a:lvl5pPr marL="1828800" indent="0">
              <a:buFontTx/>
              <a:buNone/>
              <a:defRPr sz="2400" baseline="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838200" y="576263"/>
            <a:ext cx="10353675" cy="6429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aseline="0"/>
            </a:lvl1pPr>
            <a:lvl2pPr marL="457200" indent="0">
              <a:buFontTx/>
              <a:buNone/>
              <a:defRPr sz="2400" baseline="0"/>
            </a:lvl2pPr>
            <a:lvl3pPr marL="914400" indent="0">
              <a:buFontTx/>
              <a:buNone/>
              <a:defRPr sz="2400" baseline="0"/>
            </a:lvl3pPr>
            <a:lvl4pPr marL="1371600" indent="0">
              <a:buFontTx/>
              <a:buNone/>
              <a:defRPr sz="2400" baseline="0"/>
            </a:lvl4pPr>
            <a:lvl5pPr marL="1828800" indent="0">
              <a:buFontTx/>
              <a:buNone/>
              <a:defRPr sz="2400" baseline="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51918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(lang)-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320800"/>
            <a:ext cx="10359609" cy="200942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500" b="0" i="0" baseline="0"/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22B4C3-E9F5-5E42-A6DB-0910BB88F45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0" y="3617092"/>
            <a:ext cx="12192000" cy="49427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20000">
                <a:schemeClr val="accent5"/>
              </a:gs>
              <a:gs pos="40000">
                <a:schemeClr val="accent4"/>
              </a:gs>
              <a:gs pos="80000">
                <a:schemeClr val="accent2"/>
              </a:gs>
              <a:gs pos="100000">
                <a:schemeClr val="accent3"/>
              </a:gs>
              <a:gs pos="6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459" y="6160574"/>
            <a:ext cx="695739" cy="560899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0" y="3617092"/>
            <a:ext cx="12192000" cy="49427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20000">
                <a:schemeClr val="accent5"/>
              </a:gs>
              <a:gs pos="40000">
                <a:schemeClr val="accent4"/>
              </a:gs>
              <a:gs pos="80000">
                <a:schemeClr val="accent2"/>
              </a:gs>
              <a:gs pos="100000">
                <a:schemeClr val="accent3"/>
              </a:gs>
              <a:gs pos="6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459" y="6160574"/>
            <a:ext cx="695739" cy="560899"/>
          </a:xfrm>
          <a:prstGeom prst="rect">
            <a:avLst/>
          </a:prstGeom>
        </p:spPr>
      </p:pic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3953389"/>
            <a:ext cx="10353675" cy="220769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aseline="0"/>
            </a:lvl1pPr>
            <a:lvl2pPr marL="457200" indent="0">
              <a:buFontTx/>
              <a:buNone/>
              <a:defRPr sz="2400" baseline="0"/>
            </a:lvl2pPr>
            <a:lvl3pPr marL="914400" indent="0">
              <a:buFontTx/>
              <a:buNone/>
              <a:defRPr sz="2400" baseline="0"/>
            </a:lvl3pPr>
            <a:lvl4pPr marL="1371600" indent="0">
              <a:buFontTx/>
              <a:buNone/>
              <a:defRPr sz="2400" baseline="0"/>
            </a:lvl4pPr>
            <a:lvl5pPr marL="1828800" indent="0">
              <a:buFontTx/>
              <a:buNone/>
              <a:defRPr sz="2400" baseline="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782250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-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1850" y="225778"/>
            <a:ext cx="10359609" cy="18328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500" b="0" i="0" baseline="0"/>
            </a:lvl1pPr>
          </a:lstStyle>
          <a:p>
            <a:r>
              <a:rPr lang="nl-NL" dirty="0"/>
              <a:t>Titelstijl van model bewerken titelstijl van model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22B4C3-E9F5-5E42-A6DB-0910BB88F45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0" y="2256361"/>
            <a:ext cx="12192000" cy="49427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20000">
                <a:schemeClr val="accent5"/>
              </a:gs>
              <a:gs pos="40000">
                <a:schemeClr val="accent4"/>
              </a:gs>
              <a:gs pos="80000">
                <a:schemeClr val="accent2"/>
              </a:gs>
              <a:gs pos="100000">
                <a:schemeClr val="accent3"/>
              </a:gs>
              <a:gs pos="6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459" y="6160574"/>
            <a:ext cx="695739" cy="560899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831850" y="2754487"/>
            <a:ext cx="10359609" cy="3377319"/>
          </a:xfrm>
          <a:prstGeom prst="rect">
            <a:avLst/>
          </a:prstGeom>
        </p:spPr>
        <p:txBody>
          <a:bodyPr/>
          <a:lstStyle>
            <a:lvl1pPr>
              <a:lnSpc>
                <a:spcPts val="3580"/>
              </a:lnSpc>
              <a:defRPr sz="2400" baseline="0"/>
            </a:lvl1pPr>
            <a:lvl2pPr>
              <a:lnSpc>
                <a:spcPts val="3580"/>
              </a:lnSpc>
              <a:defRPr/>
            </a:lvl2pPr>
            <a:lvl3pPr>
              <a:lnSpc>
                <a:spcPts val="3580"/>
              </a:lnSpc>
              <a:defRPr/>
            </a:lvl3pPr>
            <a:lvl4pPr>
              <a:lnSpc>
                <a:spcPts val="3580"/>
              </a:lnSpc>
              <a:defRPr/>
            </a:lvl4pPr>
            <a:lvl5pPr>
              <a:lnSpc>
                <a:spcPts val="3580"/>
              </a:lnSpc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2256361"/>
            <a:ext cx="12192000" cy="49427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20000">
                <a:schemeClr val="accent5"/>
              </a:gs>
              <a:gs pos="40000">
                <a:schemeClr val="accent4"/>
              </a:gs>
              <a:gs pos="80000">
                <a:schemeClr val="accent2"/>
              </a:gs>
              <a:gs pos="100000">
                <a:schemeClr val="accent3"/>
              </a:gs>
              <a:gs pos="6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459" y="6160574"/>
            <a:ext cx="695739" cy="56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679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-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460" y="6160575"/>
            <a:ext cx="695739" cy="56089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460" y="6160575"/>
            <a:ext cx="695739" cy="560899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831850" y="225778"/>
            <a:ext cx="10359609" cy="18328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500" b="0" i="0" baseline="0"/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22B4C3-E9F5-5E42-A6DB-0910BB88F45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Rechthoek 12"/>
          <p:cNvSpPr/>
          <p:nvPr userDrawn="1"/>
        </p:nvSpPr>
        <p:spPr>
          <a:xfrm>
            <a:off x="0" y="2256361"/>
            <a:ext cx="12192000" cy="49427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20000">
                <a:schemeClr val="accent5"/>
              </a:gs>
              <a:gs pos="40000">
                <a:schemeClr val="accent4"/>
              </a:gs>
              <a:gs pos="80000">
                <a:schemeClr val="accent2"/>
              </a:gs>
              <a:gs pos="100000">
                <a:schemeClr val="accent3"/>
              </a:gs>
              <a:gs pos="6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459" y="6160574"/>
            <a:ext cx="695739" cy="560899"/>
          </a:xfrm>
          <a:prstGeom prst="rect">
            <a:avLst/>
          </a:prstGeom>
        </p:spPr>
      </p:pic>
      <p:sp>
        <p:nvSpPr>
          <p:cNvPr id="15" name="Rechthoek 14"/>
          <p:cNvSpPr/>
          <p:nvPr userDrawn="1"/>
        </p:nvSpPr>
        <p:spPr>
          <a:xfrm>
            <a:off x="0" y="2256361"/>
            <a:ext cx="12192000" cy="49427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20000">
                <a:schemeClr val="accent5"/>
              </a:gs>
              <a:gs pos="40000">
                <a:schemeClr val="accent4"/>
              </a:gs>
              <a:gs pos="80000">
                <a:schemeClr val="accent2"/>
              </a:gs>
              <a:gs pos="100000">
                <a:schemeClr val="accent3"/>
              </a:gs>
              <a:gs pos="6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459" y="6160574"/>
            <a:ext cx="695739" cy="56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683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Tahoma Standaard" charset="0"/>
              </a:defRPr>
            </a:lvl1pPr>
          </a:lstStyle>
          <a:p>
            <a:fld id="{7122B4C3-E9F5-5E42-A6DB-0910BB88F451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464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Tahoma Standaard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Tahoma Standaard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Tahoma Standaard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Tahoma Standaard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Tahoma Standaard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Tahoma Standaard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38275" y="4790273"/>
            <a:ext cx="9144000" cy="931520"/>
          </a:xfrm>
        </p:spPr>
        <p:txBody>
          <a:bodyPr anchor="b">
            <a:normAutofit fontScale="90000"/>
          </a:bodyPr>
          <a:lstStyle/>
          <a:p>
            <a:pPr algn="ctr"/>
            <a:r>
              <a:rPr lang="nl-NL" dirty="0"/>
              <a:t>Webinar Samen Beslissen</a:t>
            </a:r>
            <a:br>
              <a:rPr lang="nl-NL" dirty="0"/>
            </a:br>
            <a:r>
              <a:rPr lang="nl-NL" dirty="0"/>
              <a:t>Hoe wordt het ervaren?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38275" y="5791200"/>
            <a:ext cx="9229725" cy="1066799"/>
          </a:xfrm>
        </p:spPr>
        <p:txBody>
          <a:bodyPr>
            <a:normAutofit/>
          </a:bodyPr>
          <a:lstStyle/>
          <a:p>
            <a:pPr algn="ctr"/>
            <a:r>
              <a:rPr lang="nl-NL" dirty="0"/>
              <a:t>Inleiding door Annemarie van Leeuwen </a:t>
            </a:r>
          </a:p>
          <a:p>
            <a:pPr algn="ctr"/>
            <a:r>
              <a:rPr lang="nl-NL" dirty="0"/>
              <a:t>van de Patiëntenfederatie Nederland</a:t>
            </a:r>
          </a:p>
        </p:txBody>
      </p:sp>
    </p:spTree>
    <p:extLst>
      <p:ext uri="{BB962C8B-B14F-4D97-AF65-F5344CB8AC3E}">
        <p14:creationId xmlns:p14="http://schemas.microsoft.com/office/powerpoint/2010/main" val="4176424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911B26-B4F6-4982-A5B3-42EF24826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Wat is Samen Beslissen (definitie)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D05CFCB-DF33-4D8F-AAD7-0F7E14303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B4C3-E9F5-5E42-A6DB-0910BB88F451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3AA57D6-1610-4A02-B60B-954DAA4E0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spcBef>
                <a:spcPts val="1000"/>
              </a:spcBef>
              <a:buNone/>
            </a:pPr>
            <a:r>
              <a:rPr lang="nl-NL" sz="28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Samen beslissen is het </a:t>
            </a:r>
            <a:r>
              <a:rPr lang="nl-NL" sz="2800" u="sng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proces</a:t>
            </a:r>
            <a:r>
              <a:rPr lang="nl-NL" sz="28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waarin de zorgverlener en de </a:t>
            </a:r>
            <a:r>
              <a:rPr lang="nl-NL" sz="2800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cl</a:t>
            </a:r>
            <a:r>
              <a:rPr lang="nl-NL" sz="28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iënt </a:t>
            </a:r>
            <a:r>
              <a:rPr lang="nl-NL" sz="2800" u="sng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gezamenlijk</a:t>
            </a:r>
            <a:r>
              <a:rPr lang="nl-NL" sz="28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bespreken welk medisch beleid en zorgbeleid het </a:t>
            </a:r>
            <a:r>
              <a:rPr lang="nl-NL" sz="2800" u="sng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beste bij de </a:t>
            </a:r>
            <a:r>
              <a:rPr lang="nl-NL" sz="2800" u="sng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cl</a:t>
            </a:r>
            <a:r>
              <a:rPr lang="nl-NL" sz="2800" u="sng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iënt past</a:t>
            </a:r>
            <a:r>
              <a:rPr lang="nl-NL" sz="28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</a:t>
            </a:r>
            <a:endParaRPr lang="nl-NL" sz="2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l-NL" sz="28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waarbij alle opties, voor- en nadelen, cliëntvoorkeuren en omstandigheden worden meegenomen.</a:t>
            </a:r>
            <a:endParaRPr lang="nl-NL" sz="2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</a:pPr>
            <a:r>
              <a:rPr lang="nl-NL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 </a:t>
            </a:r>
            <a:endParaRPr lang="nl-NL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algn="ctr">
              <a:lnSpc>
                <a:spcPct val="100000"/>
              </a:lnSpc>
              <a:buNone/>
            </a:pP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698048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911B26-B4F6-4982-A5B3-42EF24826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Wat kan Samen Beslissen de cliënt brengen?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D05CFCB-DF33-4D8F-AAD7-0F7E14303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B4C3-E9F5-5E42-A6DB-0910BB88F451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3AA57D6-1610-4A02-B60B-954DAA4E0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850" y="2506894"/>
            <a:ext cx="10359609" cy="3849455"/>
          </a:xfrm>
        </p:spPr>
        <p:txBody>
          <a:bodyPr/>
          <a:lstStyle/>
          <a:p>
            <a:pPr marL="342900" lvl="0" indent="-342900">
              <a:lnSpc>
                <a:spcPts val="14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nl-NL" sz="1800" dirty="0">
              <a:solidFill>
                <a:srgbClr val="000000"/>
              </a:solidFill>
              <a:highlight>
                <a:srgbClr val="FFFF00"/>
              </a:highlight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400"/>
              </a:lnSpc>
              <a:buNone/>
            </a:pPr>
            <a:r>
              <a:rPr lang="nl-NL" sz="20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</a:t>
            </a:r>
            <a:r>
              <a:rPr lang="nl-NL" sz="20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ënten </a:t>
            </a:r>
            <a:r>
              <a:rPr lang="nl-NL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willen Samen Beslissen (meer dan 90%). En als ze samen beslissen dan:</a:t>
            </a:r>
          </a:p>
          <a:p>
            <a:pPr marL="0" indent="0">
              <a:lnSpc>
                <a:spcPts val="1400"/>
              </a:lnSpc>
              <a:buNone/>
            </a:pPr>
            <a:endParaRPr lang="nl-NL" sz="20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</a:pPr>
            <a:r>
              <a:rPr lang="nl-NL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hebben ze meer kennis van de verschillende behandelmogelijkheden </a:t>
            </a:r>
          </a:p>
          <a:p>
            <a:pPr>
              <a:lnSpc>
                <a:spcPts val="1400"/>
              </a:lnSpc>
            </a:pPr>
            <a:r>
              <a:rPr lang="nl-NL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zijn ze meer therapietrouw </a:t>
            </a:r>
          </a:p>
          <a:p>
            <a:pPr>
              <a:lnSpc>
                <a:spcPts val="1400"/>
              </a:lnSpc>
            </a:pPr>
            <a:r>
              <a:rPr lang="nl-NL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hebben ze minder spijt </a:t>
            </a:r>
          </a:p>
          <a:p>
            <a:pPr>
              <a:lnSpc>
                <a:spcPts val="1400"/>
              </a:lnSpc>
            </a:pPr>
            <a:r>
              <a:rPr lang="nl-NL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kunnen ze beter omgaan met de gevolgen van de behandeling </a:t>
            </a:r>
          </a:p>
          <a:p>
            <a:pPr>
              <a:lnSpc>
                <a:spcPts val="1400"/>
              </a:lnSpc>
            </a:pPr>
            <a:r>
              <a:rPr lang="nl-NL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ervaren ze meer regie </a:t>
            </a:r>
          </a:p>
          <a:p>
            <a:pPr>
              <a:lnSpc>
                <a:spcPts val="1400"/>
              </a:lnSpc>
            </a:pPr>
            <a:r>
              <a:rPr lang="nl-NL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ervaren ze een betere kwaliteit van leven</a:t>
            </a:r>
          </a:p>
          <a:p>
            <a:pPr marL="0" lvl="0" indent="0">
              <a:lnSpc>
                <a:spcPts val="1400"/>
              </a:lnSpc>
              <a:buNone/>
              <a:tabLst>
                <a:tab pos="457200" algn="l"/>
              </a:tabLst>
            </a:pPr>
            <a:br>
              <a:rPr lang="nl-NL" sz="20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</a:br>
            <a:endParaRPr lang="nl-NL" sz="2000" dirty="0"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0" lvl="0" indent="0">
              <a:lnSpc>
                <a:spcPts val="1400"/>
              </a:lnSpc>
              <a:buNone/>
              <a:tabLst>
                <a:tab pos="457200" algn="l"/>
              </a:tabLst>
            </a:pPr>
            <a:r>
              <a:rPr lang="nl-NL" sz="2000" dirty="0">
                <a:latin typeface="Tahoma" panose="020B0604030504040204" pitchFamily="34" charset="0"/>
                <a:cs typeface="Tahoma" panose="020B0604030504040204" pitchFamily="34" charset="0"/>
              </a:rPr>
              <a:t>Belangrijk: mensen voelen zich serieus genomen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0326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911B26-B4F6-4982-A5B3-42EF24826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Samen beslissen als doorlopend proces met meer spelers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D05CFCB-DF33-4D8F-AAD7-0F7E14303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B4C3-E9F5-5E42-A6DB-0910BB88F451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3AA57D6-1610-4A02-B60B-954DAA4E0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850" y="2455525"/>
            <a:ext cx="10359609" cy="4176698"/>
          </a:xfrm>
        </p:spPr>
        <p:txBody>
          <a:bodyPr/>
          <a:lstStyle/>
          <a:p>
            <a:pPr lvl="1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5040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Niet een moment, maar gedurende het hele zorgproces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5040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SB is een werkwoord! </a:t>
            </a:r>
            <a:r>
              <a:rPr lang="nl-NL" dirty="0">
                <a:solidFill>
                  <a:srgbClr val="05040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Het m</a:t>
            </a:r>
            <a:r>
              <a:rPr lang="nl-NL" dirty="0">
                <a:solidFill>
                  <a:srgbClr val="05040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aakt niet uit wie de laatste steen legt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5040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nl-NL" dirty="0">
                <a:solidFill>
                  <a:srgbClr val="05040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</a:t>
            </a:r>
            <a:r>
              <a:rPr lang="nl-NL" dirty="0">
                <a:solidFill>
                  <a:srgbClr val="05040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iënt vertelt over haar specifieke voorkeuren, behoeften en omstandigheden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5040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Samen beslissen is geen eenmalig, maar een continu proces, waarin het besluit kan worden herzien in geval van nieuwe feiten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5040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inbreng van de zorgverlener én van de cliënt zijn allebei nodig, want ze hebben elk hun eigen expertise. </a:t>
            </a:r>
            <a:br>
              <a:rPr lang="nl-NL" dirty="0">
                <a:solidFill>
                  <a:srgbClr val="05040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nl-NL" dirty="0">
              <a:solidFill>
                <a:srgbClr val="05040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133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911B26-B4F6-4982-A5B3-42EF24826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Wat doet de Patiëntenfederatie aan bevorderen Samen Beslissen?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D05CFCB-DF33-4D8F-AAD7-0F7E14303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B4C3-E9F5-5E42-A6DB-0910BB88F451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3AA57D6-1610-4A02-B60B-954DAA4E0B0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2424700"/>
            <a:ext cx="9521825" cy="420752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NL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M</a:t>
            </a:r>
            <a:r>
              <a:rPr lang="nl-NL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aterialen ontwikkelen met anderen</a:t>
            </a:r>
            <a:endParaRPr lang="nl-NL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nl-NL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I</a:t>
            </a:r>
            <a:r>
              <a:rPr lang="nl-NL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mplementatie van ontwikkelde instrumenten bevorderen en ondersteunen</a:t>
            </a:r>
            <a:endParaRPr lang="nl-NL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nl-NL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Ondersteunen patiëntenorganisaties bij Samen Beslissen: onder andere </a:t>
            </a:r>
            <a:r>
              <a:rPr lang="nl-NL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webinars</a:t>
            </a:r>
            <a:endParaRPr lang="nl-NL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nl-NL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Project vindplek keuzehulpen met diverse </a:t>
            </a:r>
            <a:r>
              <a:rPr lang="nl-NL" dirty="0">
                <a:latin typeface="Tahoma" panose="020B0604030504040204" pitchFamily="34" charset="0"/>
                <a:ea typeface="Calibri" panose="020F0502020204030204" pitchFamily="34" charset="0"/>
              </a:rPr>
              <a:t>p</a:t>
            </a:r>
            <a:r>
              <a:rPr lang="nl-NL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artijen</a:t>
            </a:r>
          </a:p>
          <a:p>
            <a:pPr>
              <a:lnSpc>
                <a:spcPct val="100000"/>
              </a:lnSpc>
            </a:pPr>
            <a:r>
              <a:rPr lang="nl-NL" dirty="0">
                <a:latin typeface="Tahoma" panose="020B0604030504040204" pitchFamily="34" charset="0"/>
                <a:ea typeface="Calibri" panose="020F0502020204030204" pitchFamily="34" charset="0"/>
              </a:rPr>
              <a:t>Samenwerking met FMS (Federatie Medisch Specialisten)</a:t>
            </a:r>
            <a:endParaRPr lang="nl-NL" dirty="0"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nl-NL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C</a:t>
            </a:r>
            <a:r>
              <a:rPr lang="nl-NL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ampagnes</a:t>
            </a:r>
            <a:endParaRPr lang="nl-NL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nl-NL" dirty="0"/>
            </a:br>
            <a:br>
              <a:rPr lang="nl-NL" dirty="0"/>
            </a:b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349522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F04A4C-3879-4410-8755-29C66C818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7887"/>
            <a:ext cx="10435809" cy="737798"/>
          </a:xfrm>
        </p:spPr>
        <p:txBody>
          <a:bodyPr>
            <a:normAutofit fontScale="90000"/>
          </a:bodyPr>
          <a:lstStyle/>
          <a:p>
            <a:r>
              <a:rPr lang="nl-NL" dirty="0"/>
              <a:t>Wat is nodig om Samen Beslissen te bevorderen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B6533AC-273A-4F55-B026-00C6CB976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B4C3-E9F5-5E42-A6DB-0910BB88F451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ADF407C-0C03-437F-97FC-4295205830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414427"/>
            <a:ext cx="10353675" cy="4307048"/>
          </a:xfrm>
        </p:spPr>
        <p:txBody>
          <a:bodyPr/>
          <a:lstStyle/>
          <a:p>
            <a:pPr lvl="1"/>
            <a:r>
              <a:rPr lang="nl-NL" sz="2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 </a:t>
            </a:r>
            <a:r>
              <a:rPr lang="nl-NL" sz="280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voor zowel </a:t>
            </a:r>
            <a:r>
              <a:rPr lang="nl-NL" sz="2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zorgverlener als cliënt zijn nodig:</a:t>
            </a:r>
          </a:p>
          <a:p>
            <a:pPr lvl="1"/>
            <a:endParaRPr lang="nl-NL" sz="2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Bewustwording van de waarde van Samen </a:t>
            </a:r>
            <a:r>
              <a:rPr lang="nl-NL" sz="2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nl-NL" sz="2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eslissen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Interesse en Bereidheid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nl-NL" sz="2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choling en voorlichting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Hulpmiddelen (vindbaar)</a:t>
            </a:r>
          </a:p>
          <a:p>
            <a:r>
              <a:rPr lang="nl-NL" sz="3200" dirty="0"/>
              <a:t>Heel veel gaat daarin al goed, maar nog niet alles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8526265"/>
      </p:ext>
    </p:extLst>
  </p:cSld>
  <p:clrMapOvr>
    <a:masterClrMapping/>
  </p:clrMapOvr>
</p:sld>
</file>

<file path=ppt/theme/theme1.xml><?xml version="1.0" encoding="utf-8"?>
<a:theme xmlns:a="http://schemas.openxmlformats.org/drawingml/2006/main" name="PFNL">
  <a:themeElements>
    <a:clrScheme name="PFNL 1">
      <a:dk1>
        <a:srgbClr val="2B2071"/>
      </a:dk1>
      <a:lt1>
        <a:srgbClr val="FFFFFF"/>
      </a:lt1>
      <a:dk2>
        <a:srgbClr val="DC1946"/>
      </a:dk2>
      <a:lt2>
        <a:srgbClr val="FFFFFF"/>
      </a:lt2>
      <a:accent1>
        <a:srgbClr val="00A8CB"/>
      </a:accent1>
      <a:accent2>
        <a:srgbClr val="37B3AA"/>
      </a:accent2>
      <a:accent3>
        <a:srgbClr val="C1D269"/>
      </a:accent3>
      <a:accent4>
        <a:srgbClr val="EC6D95"/>
      </a:accent4>
      <a:accent5>
        <a:srgbClr val="EF7F3C"/>
      </a:accent5>
      <a:accent6>
        <a:srgbClr val="FABC43"/>
      </a:accent6>
      <a:hlink>
        <a:srgbClr val="B83A3E"/>
      </a:hlink>
      <a:folHlink>
        <a:srgbClr val="EC6D95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FNL" id="{D2789995-02BC-E746-A763-81633C0FA9F3}" vid="{F65C78F4-9FBD-FC41-A571-EF105132BC59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7187F271E6764BA7C3A6A48E0CBADB" ma:contentTypeVersion="34" ma:contentTypeDescription="Een nieuw document maken." ma:contentTypeScope="" ma:versionID="6db99ccff51a24c5bd8c0b58f2c9ab7b">
  <xsd:schema xmlns:xsd="http://www.w3.org/2001/XMLSchema" xmlns:xs="http://www.w3.org/2001/XMLSchema" xmlns:p="http://schemas.microsoft.com/office/2006/metadata/properties" xmlns:ns2="ec9541f1-3b43-482c-a8de-1b403dece07c" xmlns:ns3="bf4a096b-ecb1-4e85-a1e0-80c521e034ab" xmlns:ns4="18bc3f94-dfc0-4b96-9f8a-0e5bbfb16367" targetNamespace="http://schemas.microsoft.com/office/2006/metadata/properties" ma:root="true" ma:fieldsID="52601c176bbb0cadae5743260e4dad98" ns2:_="" ns3:_="" ns4:_="">
    <xsd:import namespace="ec9541f1-3b43-482c-a8de-1b403dece07c"/>
    <xsd:import namespace="bf4a096b-ecb1-4e85-a1e0-80c521e034ab"/>
    <xsd:import namespace="18bc3f94-dfc0-4b96-9f8a-0e5bbfb163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lcf76f155ced4ddcb4097134ff3c332f" minOccurs="0"/>
                <xsd:element ref="ns2:TaxCatchAll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9541f1-3b43-482c-a8de-1b403dece07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26" nillable="true" ma:displayName="Taxonomy Catch All Column" ma:hidden="true" ma:list="{1ba9669f-fda5-44cb-9829-f15bd6b779fc}" ma:internalName="TaxCatchAll" ma:showField="CatchAllData" ma:web="ec9541f1-3b43-482c-a8de-1b403dece0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4a096b-ecb1-4e85-a1e0-80c521e034ab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Hint-hash delen" ma:internalName="SharingHintHash" ma:readOnly="true">
      <xsd:simpleType>
        <xsd:restriction base="dms:Text"/>
      </xsd:simpleType>
    </xsd:element>
    <xsd:element name="SharedWithDetails" ma:index="10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atst gedeeld, per tijdstip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bc3f94-dfc0-4b96-9f8a-0e5bbfb163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Afbeeldingtags" ma:readOnly="false" ma:fieldId="{5cf76f15-5ced-4ddc-b409-7134ff3c332f}" ma:taxonomyMulti="true" ma:sspId="92248758-2269-4e27-a668-b0982aadaf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c9541f1-3b43-482c-a8de-1b403dece07c" xsi:nil="true"/>
    <lcf76f155ced4ddcb4097134ff3c332f xmlns="18bc3f94-dfc0-4b96-9f8a-0e5bbfb1636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7CC5129-7BC5-4E4C-8CC9-8C915EFD2E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023E34-3717-499D-B2B5-8297B5D852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9541f1-3b43-482c-a8de-1b403dece07c"/>
    <ds:schemaRef ds:uri="bf4a096b-ecb1-4e85-a1e0-80c521e034ab"/>
    <ds:schemaRef ds:uri="18bc3f94-dfc0-4b96-9f8a-0e5bbfb163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9C680DE-ADE8-446A-AD24-86E6F40E23CC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ec9541f1-3b43-482c-a8de-1b403dece07c"/>
    <ds:schemaRef ds:uri="http://purl.org/dc/elements/1.1/"/>
    <ds:schemaRef ds:uri="18bc3f94-dfc0-4b96-9f8a-0e5bbfb16367"/>
    <ds:schemaRef ds:uri="bf4a096b-ecb1-4e85-a1e0-80c521e034a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1699</TotalTime>
  <Words>319</Words>
  <Application>Microsoft Office PowerPoint</Application>
  <PresentationFormat>Breedbeeld</PresentationFormat>
  <Paragraphs>47</Paragraphs>
  <Slides>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Calibri</vt:lpstr>
      <vt:lpstr>Tahoma</vt:lpstr>
      <vt:lpstr>Tahoma Standaard</vt:lpstr>
      <vt:lpstr>PFNL</vt:lpstr>
      <vt:lpstr>Webinar Samen Beslissen Hoe wordt het ervaren?</vt:lpstr>
      <vt:lpstr>Wat is Samen Beslissen (definitie)</vt:lpstr>
      <vt:lpstr>Wat kan Samen Beslissen de cliënt brengen?</vt:lpstr>
      <vt:lpstr>Samen beslissen als doorlopend proces met meer spelers</vt:lpstr>
      <vt:lpstr>Wat doet de Patiëntenfederatie aan bevorderen Samen Beslissen?</vt:lpstr>
      <vt:lpstr>Wat is nodig om Samen Beslissen te bevorderen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Josine van der Kraan | Patiëntenfederatie</dc:creator>
  <cp:lastModifiedBy>Anneke Wiggers</cp:lastModifiedBy>
  <cp:revision>29</cp:revision>
  <cp:lastPrinted>2023-06-07T12:23:53Z</cp:lastPrinted>
  <dcterms:created xsi:type="dcterms:W3CDTF">2020-06-10T15:48:19Z</dcterms:created>
  <dcterms:modified xsi:type="dcterms:W3CDTF">2023-10-17T14:24:11Z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0x010100DB7187F271E6764BA7C3A6A48E0CBADB</vt:lpwstr>
  </property>
  <property fmtid="{D5CDD505-2E9C-101B-9397-08002B2CF9AE}" pid="3" name="MediaServiceImageTags">
    <vt:lpwstr/>
  </property>
</Properties>
</file>