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heme/theme5.xml" ContentType="application/vnd.openxmlformats-officedocument.theme+xml"/>
  <Override PartName="/ppt/tags/tag9.xml" ContentType="application/vnd.openxmlformats-officedocument.presentationml.tags+xml"/>
  <Override PartName="/ppt/slideLayouts/slideLayout84.xml" ContentType="application/vnd.openxmlformats-officedocument.presentationml.slideLayout+xml"/>
  <Override PartName="/ppt/theme/theme6.xml" ContentType="application/vnd.openxmlformats-officedocument.theme+xml"/>
  <Override PartName="/ppt/tags/tag10.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 id="2147483710" r:id="rId7"/>
    <p:sldMasterId id="2147483740" r:id="rId8"/>
    <p:sldMasterId id="2147483761" r:id="rId9"/>
    <p:sldMasterId id="2147483762" r:id="rId10"/>
    <p:sldMasterId id="2147483766" r:id="rId11"/>
  </p:sldMasterIdLst>
  <p:notesMasterIdLst>
    <p:notesMasterId r:id="rId24"/>
  </p:notesMasterIdLst>
  <p:sldIdLst>
    <p:sldId id="600" r:id="rId12"/>
    <p:sldId id="775" r:id="rId13"/>
    <p:sldId id="768" r:id="rId14"/>
    <p:sldId id="256" r:id="rId15"/>
    <p:sldId id="735" r:id="rId16"/>
    <p:sldId id="738" r:id="rId17"/>
    <p:sldId id="746" r:id="rId18"/>
    <p:sldId id="751" r:id="rId19"/>
    <p:sldId id="770" r:id="rId20"/>
    <p:sldId id="774" r:id="rId21"/>
    <p:sldId id="760" r:id="rId22"/>
    <p:sldId id="777"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3B9328-E6AF-9F90-6EDD-E2039A93800D}" name="Elbers, Stefan (KT)" initials="ES(" userId="S::Stefan.Elbers@kantar.com::95c1bc9b-effe-4360-ae37-a1f302b70e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AAAA"/>
    <a:srgbClr val="7B7B67"/>
    <a:srgbClr val="005EF6"/>
    <a:srgbClr val="81B1FF"/>
    <a:srgbClr val="478DFF"/>
    <a:srgbClr val="0049C0"/>
    <a:srgbClr val="F2F2F2"/>
    <a:srgbClr val="D4D3CA"/>
    <a:srgbClr val="B3B2A3"/>
    <a:srgbClr val="9E9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80846" autoAdjust="0"/>
  </p:normalViewPr>
  <p:slideViewPr>
    <p:cSldViewPr snapToGrid="0">
      <p:cViewPr varScale="1">
        <p:scale>
          <a:sx n="69" d="100"/>
          <a:sy n="69" d="100"/>
        </p:scale>
        <p:origin x="1378" y="101"/>
      </p:cViewPr>
      <p:guideLst/>
    </p:cSldViewPr>
  </p:slideViewPr>
  <p:notesTextViewPr>
    <p:cViewPr>
      <p:scale>
        <a:sx n="1" d="1"/>
        <a:sy n="1" d="1"/>
      </p:scale>
      <p:origin x="0" y="0"/>
    </p:cViewPr>
  </p:notesTextViewPr>
  <p:sorterViewPr>
    <p:cViewPr>
      <p:scale>
        <a:sx n="100" d="100"/>
        <a:sy n="100" d="100"/>
      </p:scale>
      <p:origin x="0" y="-26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ke Wiggers" userId="648cf041-c85b-460e-9cac-5708a6f32d78" providerId="ADAL" clId="{E68F23B6-FFBC-4C4A-A6FA-F339317B2B31}"/>
    <pc:docChg chg="modSld">
      <pc:chgData name="Anneke Wiggers" userId="648cf041-c85b-460e-9cac-5708a6f32d78" providerId="ADAL" clId="{E68F23B6-FFBC-4C4A-A6FA-F339317B2B31}" dt="2023-10-17T14:21:39.069" v="9" actId="20577"/>
      <pc:docMkLst>
        <pc:docMk/>
      </pc:docMkLst>
      <pc:sldChg chg="modNotesTx">
        <pc:chgData name="Anneke Wiggers" userId="648cf041-c85b-460e-9cac-5708a6f32d78" providerId="ADAL" clId="{E68F23B6-FFBC-4C4A-A6FA-F339317B2B31}" dt="2023-10-17T14:20:52.989" v="2" actId="20577"/>
        <pc:sldMkLst>
          <pc:docMk/>
          <pc:sldMk cId="4167404623" sldId="256"/>
        </pc:sldMkLst>
      </pc:sldChg>
      <pc:sldChg chg="modNotesTx">
        <pc:chgData name="Anneke Wiggers" userId="648cf041-c85b-460e-9cac-5708a6f32d78" providerId="ADAL" clId="{E68F23B6-FFBC-4C4A-A6FA-F339317B2B31}" dt="2023-10-17T14:21:00.961" v="3" actId="20577"/>
        <pc:sldMkLst>
          <pc:docMk/>
          <pc:sldMk cId="98813117" sldId="738"/>
        </pc:sldMkLst>
      </pc:sldChg>
      <pc:sldChg chg="modNotesTx">
        <pc:chgData name="Anneke Wiggers" userId="648cf041-c85b-460e-9cac-5708a6f32d78" providerId="ADAL" clId="{E68F23B6-FFBC-4C4A-A6FA-F339317B2B31}" dt="2023-10-17T14:21:07.344" v="4" actId="20577"/>
        <pc:sldMkLst>
          <pc:docMk/>
          <pc:sldMk cId="3048656404" sldId="746"/>
        </pc:sldMkLst>
      </pc:sldChg>
      <pc:sldChg chg="modNotesTx">
        <pc:chgData name="Anneke Wiggers" userId="648cf041-c85b-460e-9cac-5708a6f32d78" providerId="ADAL" clId="{E68F23B6-FFBC-4C4A-A6FA-F339317B2B31}" dt="2023-10-17T14:21:16.445" v="5" actId="20577"/>
        <pc:sldMkLst>
          <pc:docMk/>
          <pc:sldMk cId="1123077016" sldId="751"/>
        </pc:sldMkLst>
      </pc:sldChg>
      <pc:sldChg chg="modNotesTx">
        <pc:chgData name="Anneke Wiggers" userId="648cf041-c85b-460e-9cac-5708a6f32d78" providerId="ADAL" clId="{E68F23B6-FFBC-4C4A-A6FA-F339317B2B31}" dt="2023-10-17T14:21:39.069" v="9" actId="20577"/>
        <pc:sldMkLst>
          <pc:docMk/>
          <pc:sldMk cId="3806744094" sldId="760"/>
        </pc:sldMkLst>
      </pc:sldChg>
      <pc:sldChg chg="modNotesTx">
        <pc:chgData name="Anneke Wiggers" userId="648cf041-c85b-460e-9cac-5708a6f32d78" providerId="ADAL" clId="{E68F23B6-FFBC-4C4A-A6FA-F339317B2B31}" dt="2023-10-17T14:20:43.563" v="1" actId="20577"/>
        <pc:sldMkLst>
          <pc:docMk/>
          <pc:sldMk cId="4142169927" sldId="768"/>
        </pc:sldMkLst>
      </pc:sldChg>
      <pc:sldChg chg="modNotesTx">
        <pc:chgData name="Anneke Wiggers" userId="648cf041-c85b-460e-9cac-5708a6f32d78" providerId="ADAL" clId="{E68F23B6-FFBC-4C4A-A6FA-F339317B2B31}" dt="2023-10-17T14:21:22.464" v="6" actId="20577"/>
        <pc:sldMkLst>
          <pc:docMk/>
          <pc:sldMk cId="3544227353" sldId="770"/>
        </pc:sldMkLst>
      </pc:sldChg>
      <pc:sldChg chg="modNotesTx">
        <pc:chgData name="Anneke Wiggers" userId="648cf041-c85b-460e-9cac-5708a6f32d78" providerId="ADAL" clId="{E68F23B6-FFBC-4C4A-A6FA-F339317B2B31}" dt="2023-10-17T14:21:28.927" v="8" actId="20577"/>
        <pc:sldMkLst>
          <pc:docMk/>
          <pc:sldMk cId="1783337603" sldId="774"/>
        </pc:sldMkLst>
      </pc:sldChg>
      <pc:sldChg chg="modNotesTx">
        <pc:chgData name="Anneke Wiggers" userId="648cf041-c85b-460e-9cac-5708a6f32d78" providerId="ADAL" clId="{E68F23B6-FFBC-4C4A-A6FA-F339317B2B31}" dt="2023-10-17T14:20:35.802" v="0" actId="20577"/>
        <pc:sldMkLst>
          <pc:docMk/>
          <pc:sldMk cId="1907140163" sldId="77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Informed consent</c:v>
                </c:pt>
                <c:pt idx="1">
                  <c:v>Informed refusal</c:v>
                </c:pt>
                <c:pt idx="2">
                  <c:v>3 Goede vragen GB</c:v>
                </c:pt>
                <c:pt idx="3">
                  <c:v>model Stiggelhout</c:v>
                </c:pt>
                <c:pt idx="4">
                  <c:v>BRAINS</c:v>
                </c:pt>
                <c:pt idx="5">
                  <c:v>3-Talk model (Elwyn)</c:v>
                </c:pt>
                <c:pt idx="6">
                  <c:v>Keuzehulp Z&amp;B</c:v>
                </c:pt>
                <c:pt idx="7">
                  <c:v>Keuzekaarten</c:v>
                </c:pt>
                <c:pt idx="8">
                  <c:v>Vier fasen</c:v>
                </c:pt>
                <c:pt idx="9">
                  <c:v>Zorgstandaard IG</c:v>
                </c:pt>
                <c:pt idx="10">
                  <c:v>BUZZ E-learning</c:v>
                </c:pt>
                <c:pt idx="11">
                  <c:v>HZ E-learning</c:v>
                </c:pt>
                <c:pt idx="12">
                  <c:v>Anders, namelijk...</c:v>
                </c:pt>
                <c:pt idx="13">
                  <c:v>Geen van deze</c:v>
                </c:pt>
              </c:strCache>
            </c:strRef>
          </c:cat>
          <c:val>
            <c:numRef>
              <c:f>Sheet1!$B$2:$B$15</c:f>
              <c:numCache>
                <c:formatCode>0%</c:formatCode>
                <c:ptCount val="14"/>
                <c:pt idx="0">
                  <c:v>0.47</c:v>
                </c:pt>
                <c:pt idx="1">
                  <c:v>0.19</c:v>
                </c:pt>
                <c:pt idx="2">
                  <c:v>0.13</c:v>
                </c:pt>
                <c:pt idx="3">
                  <c:v>0.05</c:v>
                </c:pt>
                <c:pt idx="4">
                  <c:v>0.22</c:v>
                </c:pt>
                <c:pt idx="5">
                  <c:v>0.02</c:v>
                </c:pt>
                <c:pt idx="6">
                  <c:v>0.22</c:v>
                </c:pt>
                <c:pt idx="7">
                  <c:v>0.06</c:v>
                </c:pt>
                <c:pt idx="8">
                  <c:v>0.04</c:v>
                </c:pt>
                <c:pt idx="9">
                  <c:v>0.24</c:v>
                </c:pt>
                <c:pt idx="10">
                  <c:v>0.03</c:v>
                </c:pt>
                <c:pt idx="11">
                  <c:v>0.01</c:v>
                </c:pt>
                <c:pt idx="12">
                  <c:v>0.05</c:v>
                </c:pt>
                <c:pt idx="13">
                  <c:v>0.42</c:v>
                </c:pt>
              </c:numCache>
            </c:numRef>
          </c:val>
          <c:extLst>
            <c:ext xmlns:c16="http://schemas.microsoft.com/office/drawing/2014/chart" uri="{C3380CC4-5D6E-409C-BE32-E72D297353CC}">
              <c16:uniqueId val="{00000000-07A0-45C6-B595-D158F470AE7B}"/>
            </c:ext>
          </c:extLst>
        </c:ser>
        <c:dLbls>
          <c:dLblPos val="outEnd"/>
          <c:showLegendKey val="0"/>
          <c:showVal val="1"/>
          <c:showCatName val="0"/>
          <c:showSerName val="0"/>
          <c:showPercent val="0"/>
          <c:showBubbleSize val="0"/>
        </c:dLbls>
        <c:gapWidth val="182"/>
        <c:axId val="214158664"/>
        <c:axId val="214159024"/>
      </c:barChart>
      <c:catAx>
        <c:axId val="214158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nl-NL"/>
          </a:p>
        </c:txPr>
        <c:crossAx val="214159024"/>
        <c:crosses val="autoZero"/>
        <c:auto val="1"/>
        <c:lblAlgn val="ctr"/>
        <c:lblOffset val="100"/>
        <c:noMultiLvlLbl val="0"/>
      </c:catAx>
      <c:valAx>
        <c:axId val="214159024"/>
        <c:scaling>
          <c:orientation val="minMax"/>
          <c:max val="1"/>
        </c:scaling>
        <c:delete val="1"/>
        <c:axPos val="t"/>
        <c:numFmt formatCode="0%" sourceLinked="1"/>
        <c:majorTickMark val="none"/>
        <c:minorTickMark val="none"/>
        <c:tickLblPos val="nextTo"/>
        <c:crossAx val="214158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err="1">
                <a:solidFill>
                  <a:schemeClr val="tx1"/>
                </a:solidFill>
              </a:rPr>
              <a:t>Totaal</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43726364206687501"/>
          <c:y val="0.13800443646524205"/>
          <c:w val="0.51154379474310641"/>
          <c:h val="0.82096721755860491"/>
        </c:manualLayout>
      </c:layout>
      <c:barChart>
        <c:barDir val="bar"/>
        <c:grouping val="clustered"/>
        <c:varyColors val="0"/>
        <c:ser>
          <c:idx val="0"/>
          <c:order val="0"/>
          <c:tx>
            <c:strRef>
              <c:f>Sheet1!$B$1</c:f>
              <c:strCache>
                <c:ptCount val="1"/>
                <c:pt idx="0">
                  <c:v>Series 1</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Helemaal mee oneens</c:v>
                </c:pt>
                <c:pt idx="1">
                  <c:v>Oneens</c:v>
                </c:pt>
                <c:pt idx="2">
                  <c:v>Neutraal</c:v>
                </c:pt>
                <c:pt idx="3">
                  <c:v>Eens</c:v>
                </c:pt>
                <c:pt idx="4">
                  <c:v>Helemaal mee eens</c:v>
                </c:pt>
              </c:strCache>
            </c:strRef>
          </c:cat>
          <c:val>
            <c:numRef>
              <c:f>Sheet1!$B$2:$B$6</c:f>
              <c:numCache>
                <c:formatCode>0%</c:formatCode>
                <c:ptCount val="5"/>
                <c:pt idx="0">
                  <c:v>7.0000000000000007E-2</c:v>
                </c:pt>
                <c:pt idx="1">
                  <c:v>0.36</c:v>
                </c:pt>
                <c:pt idx="2">
                  <c:v>0.25</c:v>
                </c:pt>
                <c:pt idx="3">
                  <c:v>0.26</c:v>
                </c:pt>
                <c:pt idx="4">
                  <c:v>0.06</c:v>
                </c:pt>
              </c:numCache>
            </c:numRef>
          </c:val>
          <c:extLst>
            <c:ext xmlns:c16="http://schemas.microsoft.com/office/drawing/2014/chart" uri="{C3380CC4-5D6E-409C-BE32-E72D297353CC}">
              <c16:uniqueId val="{00000000-D3D3-4D5D-8D42-EF141D113395}"/>
            </c:ext>
          </c:extLst>
        </c:ser>
        <c:dLbls>
          <c:dLblPos val="outEnd"/>
          <c:showLegendKey val="0"/>
          <c:showVal val="1"/>
          <c:showCatName val="0"/>
          <c:showSerName val="0"/>
          <c:showPercent val="0"/>
          <c:showBubbleSize val="0"/>
        </c:dLbls>
        <c:gapWidth val="182"/>
        <c:axId val="895477384"/>
        <c:axId val="895483864"/>
      </c:barChart>
      <c:catAx>
        <c:axId val="895477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895483864"/>
        <c:crosses val="autoZero"/>
        <c:auto val="1"/>
        <c:lblAlgn val="ctr"/>
        <c:lblOffset val="100"/>
        <c:noMultiLvlLbl val="0"/>
      </c:catAx>
      <c:valAx>
        <c:axId val="895483864"/>
        <c:scaling>
          <c:orientation val="minMax"/>
          <c:max val="1"/>
        </c:scaling>
        <c:delete val="1"/>
        <c:axPos val="b"/>
        <c:numFmt formatCode="0%" sourceLinked="1"/>
        <c:majorTickMark val="none"/>
        <c:minorTickMark val="none"/>
        <c:tickLblPos val="nextTo"/>
        <c:crossAx val="895477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err="1">
                <a:solidFill>
                  <a:schemeClr val="tx1"/>
                </a:solidFill>
              </a:rPr>
              <a:t>Totaal</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43726364206687501"/>
          <c:y val="0.14546413573363351"/>
          <c:w val="0.51154379474310641"/>
          <c:h val="0.81350751829021328"/>
        </c:manualLayout>
      </c:layout>
      <c:barChart>
        <c:barDir val="bar"/>
        <c:grouping val="clustered"/>
        <c:varyColors val="0"/>
        <c:ser>
          <c:idx val="0"/>
          <c:order val="0"/>
          <c:tx>
            <c:strRef>
              <c:f>Sheet1!$B$1</c:f>
              <c:strCache>
                <c:ptCount val="1"/>
                <c:pt idx="0">
                  <c:v>Series 1</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Helemaal mee oneens</c:v>
                </c:pt>
                <c:pt idx="1">
                  <c:v>Oneens</c:v>
                </c:pt>
                <c:pt idx="2">
                  <c:v>Neutraal</c:v>
                </c:pt>
                <c:pt idx="3">
                  <c:v>Eens</c:v>
                </c:pt>
                <c:pt idx="4">
                  <c:v>Helemaal mee eens</c:v>
                </c:pt>
              </c:strCache>
            </c:strRef>
          </c:cat>
          <c:val>
            <c:numRef>
              <c:f>Sheet1!$B$2:$B$6</c:f>
              <c:numCache>
                <c:formatCode>0%</c:formatCode>
                <c:ptCount val="5"/>
                <c:pt idx="0">
                  <c:v>0.04</c:v>
                </c:pt>
                <c:pt idx="1">
                  <c:v>0.49</c:v>
                </c:pt>
                <c:pt idx="2">
                  <c:v>0.21</c:v>
                </c:pt>
                <c:pt idx="3">
                  <c:v>0.22</c:v>
                </c:pt>
                <c:pt idx="4">
                  <c:v>0.04</c:v>
                </c:pt>
              </c:numCache>
            </c:numRef>
          </c:val>
          <c:extLst>
            <c:ext xmlns:c16="http://schemas.microsoft.com/office/drawing/2014/chart" uri="{C3380CC4-5D6E-409C-BE32-E72D297353CC}">
              <c16:uniqueId val="{00000000-4715-4478-81D2-2CE1262E600C}"/>
            </c:ext>
          </c:extLst>
        </c:ser>
        <c:dLbls>
          <c:dLblPos val="outEnd"/>
          <c:showLegendKey val="0"/>
          <c:showVal val="1"/>
          <c:showCatName val="0"/>
          <c:showSerName val="0"/>
          <c:showPercent val="0"/>
          <c:showBubbleSize val="0"/>
        </c:dLbls>
        <c:gapWidth val="182"/>
        <c:axId val="895477384"/>
        <c:axId val="895483864"/>
      </c:barChart>
      <c:catAx>
        <c:axId val="895477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895483864"/>
        <c:crosses val="autoZero"/>
        <c:auto val="1"/>
        <c:lblAlgn val="ctr"/>
        <c:lblOffset val="100"/>
        <c:noMultiLvlLbl val="0"/>
      </c:catAx>
      <c:valAx>
        <c:axId val="895483864"/>
        <c:scaling>
          <c:orientation val="minMax"/>
          <c:max val="1"/>
        </c:scaling>
        <c:delete val="1"/>
        <c:axPos val="b"/>
        <c:numFmt formatCode="0%" sourceLinked="1"/>
        <c:majorTickMark val="none"/>
        <c:minorTickMark val="none"/>
        <c:tickLblPos val="nextTo"/>
        <c:crossAx val="895477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err="1">
                <a:solidFill>
                  <a:schemeClr val="tx1"/>
                </a:solidFill>
              </a:rPr>
              <a:t>Totaal</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48380233587598281"/>
          <c:y val="0.14173428609943778"/>
          <c:w val="0.46500510093399861"/>
          <c:h val="0.81723736792440904"/>
        </c:manualLayout>
      </c:layout>
      <c:barChart>
        <c:barDir val="bar"/>
        <c:grouping val="clustered"/>
        <c:varyColors val="0"/>
        <c:ser>
          <c:idx val="0"/>
          <c:order val="0"/>
          <c:tx>
            <c:strRef>
              <c:f>Sheet1!$B$1</c:f>
              <c:strCache>
                <c:ptCount val="1"/>
                <c:pt idx="0">
                  <c:v>Series 1</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Helemaal mee oneens</c:v>
                </c:pt>
                <c:pt idx="1">
                  <c:v>Oneens</c:v>
                </c:pt>
                <c:pt idx="2">
                  <c:v>Neutraal</c:v>
                </c:pt>
                <c:pt idx="3">
                  <c:v>Eens</c:v>
                </c:pt>
                <c:pt idx="4">
                  <c:v>Helemaal mee eens</c:v>
                </c:pt>
              </c:strCache>
            </c:strRef>
          </c:cat>
          <c:val>
            <c:numRef>
              <c:f>Sheet1!$B$2:$B$6</c:f>
              <c:numCache>
                <c:formatCode>0%</c:formatCode>
                <c:ptCount val="5"/>
                <c:pt idx="0">
                  <c:v>0.08</c:v>
                </c:pt>
                <c:pt idx="1">
                  <c:v>0.47</c:v>
                </c:pt>
                <c:pt idx="2">
                  <c:v>0.24</c:v>
                </c:pt>
                <c:pt idx="3">
                  <c:v>0.19</c:v>
                </c:pt>
                <c:pt idx="4">
                  <c:v>0.02</c:v>
                </c:pt>
              </c:numCache>
            </c:numRef>
          </c:val>
          <c:extLst>
            <c:ext xmlns:c16="http://schemas.microsoft.com/office/drawing/2014/chart" uri="{C3380CC4-5D6E-409C-BE32-E72D297353CC}">
              <c16:uniqueId val="{00000000-83D0-4C44-8A81-EE514CBE9186}"/>
            </c:ext>
          </c:extLst>
        </c:ser>
        <c:dLbls>
          <c:dLblPos val="outEnd"/>
          <c:showLegendKey val="0"/>
          <c:showVal val="1"/>
          <c:showCatName val="0"/>
          <c:showSerName val="0"/>
          <c:showPercent val="0"/>
          <c:showBubbleSize val="0"/>
        </c:dLbls>
        <c:gapWidth val="182"/>
        <c:axId val="895477384"/>
        <c:axId val="895483864"/>
      </c:barChart>
      <c:catAx>
        <c:axId val="895477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895483864"/>
        <c:crosses val="autoZero"/>
        <c:auto val="1"/>
        <c:lblAlgn val="ctr"/>
        <c:lblOffset val="100"/>
        <c:noMultiLvlLbl val="0"/>
      </c:catAx>
      <c:valAx>
        <c:axId val="895483864"/>
        <c:scaling>
          <c:orientation val="minMax"/>
          <c:max val="1"/>
        </c:scaling>
        <c:delete val="1"/>
        <c:axPos val="b"/>
        <c:numFmt formatCode="0%" sourceLinked="1"/>
        <c:majorTickMark val="none"/>
        <c:minorTickMark val="none"/>
        <c:tickLblPos val="nextTo"/>
        <c:crossAx val="895477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nl-NL" sz="2000" b="1" dirty="0"/>
              <a:t>SB 2022 versus</a:t>
            </a:r>
            <a:r>
              <a:rPr lang="nl-NL" sz="2000" b="1" baseline="0" dirty="0"/>
              <a:t> Totaal</a:t>
            </a:r>
            <a:endParaRPr lang="nl-NL" sz="20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NL"/>
        </a:p>
      </c:txPr>
    </c:title>
    <c:autoTitleDeleted val="0"/>
    <c:plotArea>
      <c:layout>
        <c:manualLayout>
          <c:layoutTarget val="inner"/>
          <c:xMode val="edge"/>
          <c:yMode val="edge"/>
          <c:x val="0.51249017969819233"/>
          <c:y val="0.10670030021711767"/>
          <c:w val="0.46267912052754129"/>
          <c:h val="0.77613508140894283"/>
        </c:manualLayout>
      </c:layout>
      <c:barChart>
        <c:barDir val="bar"/>
        <c:grouping val="clustered"/>
        <c:varyColors val="0"/>
        <c:ser>
          <c:idx val="0"/>
          <c:order val="0"/>
          <c:tx>
            <c:strRef>
              <c:f>Sheet1!$B$1</c:f>
              <c:strCache>
                <c:ptCount val="1"/>
                <c:pt idx="0">
                  <c:v>Totaal</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(vrijwel) altijd/in alle gesprekken</c:v>
                </c:pt>
                <c:pt idx="1">
                  <c:v>In meer dan de helft van de gesprekken</c:v>
                </c:pt>
                <c:pt idx="2">
                  <c:v>In ongeveer de helft van de gesprekken</c:v>
                </c:pt>
                <c:pt idx="3">
                  <c:v>In minder dan de helft van de gesprekken</c:v>
                </c:pt>
                <c:pt idx="4">
                  <c:v>(bijna) nooit</c:v>
                </c:pt>
              </c:strCache>
            </c:strRef>
          </c:cat>
          <c:val>
            <c:numRef>
              <c:f>Sheet1!$B$2:$B$6</c:f>
              <c:numCache>
                <c:formatCode>0%</c:formatCode>
                <c:ptCount val="5"/>
                <c:pt idx="0">
                  <c:v>0.05</c:v>
                </c:pt>
                <c:pt idx="1">
                  <c:v>0.19</c:v>
                </c:pt>
                <c:pt idx="2">
                  <c:v>0.32</c:v>
                </c:pt>
                <c:pt idx="3">
                  <c:v>0.34</c:v>
                </c:pt>
                <c:pt idx="4">
                  <c:v>0.11</c:v>
                </c:pt>
              </c:numCache>
            </c:numRef>
          </c:val>
          <c:extLst>
            <c:ext xmlns:c16="http://schemas.microsoft.com/office/drawing/2014/chart" uri="{C3380CC4-5D6E-409C-BE32-E72D297353CC}">
              <c16:uniqueId val="{00000000-22D1-4F09-8F4F-4C31437EA84E}"/>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(vrijwel) altijd/in alle gesprekken</c:v>
                </c:pt>
                <c:pt idx="1">
                  <c:v>In meer dan de helft van de gesprekken</c:v>
                </c:pt>
                <c:pt idx="2">
                  <c:v>In ongeveer de helft van de gesprekken</c:v>
                </c:pt>
                <c:pt idx="3">
                  <c:v>In minder dan de helft van de gesprekken</c:v>
                </c:pt>
                <c:pt idx="4">
                  <c:v>(bijna) nooit</c:v>
                </c:pt>
              </c:strCache>
            </c:strRef>
          </c:cat>
          <c:val>
            <c:numRef>
              <c:f>Sheet1!$C$2:$C$6</c:f>
              <c:numCache>
                <c:formatCode>General</c:formatCode>
                <c:ptCount val="5"/>
              </c:numCache>
            </c:numRef>
          </c:val>
          <c:extLst>
            <c:ext xmlns:c16="http://schemas.microsoft.com/office/drawing/2014/chart" uri="{C3380CC4-5D6E-409C-BE32-E72D297353CC}">
              <c16:uniqueId val="{00000001-22D1-4F09-8F4F-4C31437EA84E}"/>
            </c:ext>
          </c:extLst>
        </c:ser>
        <c:ser>
          <c:idx val="2"/>
          <c:order val="2"/>
          <c:tx>
            <c:strRef>
              <c:f>Sheet1!$D$1</c:f>
              <c:strCache>
                <c:ptCount val="1"/>
                <c:pt idx="0">
                  <c:v>Zorgverleners Samen beslissen 2022</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(vrijwel) altijd/in alle gesprekken</c:v>
                </c:pt>
                <c:pt idx="1">
                  <c:v>In meer dan de helft van de gesprekken</c:v>
                </c:pt>
                <c:pt idx="2">
                  <c:v>In ongeveer de helft van de gesprekken</c:v>
                </c:pt>
                <c:pt idx="3">
                  <c:v>In minder dan de helft van de gesprekken</c:v>
                </c:pt>
                <c:pt idx="4">
                  <c:v>(bijna) nooit</c:v>
                </c:pt>
              </c:strCache>
            </c:strRef>
          </c:cat>
          <c:val>
            <c:numRef>
              <c:f>Sheet1!$D$2:$D$6</c:f>
              <c:numCache>
                <c:formatCode>0%</c:formatCode>
                <c:ptCount val="5"/>
                <c:pt idx="0">
                  <c:v>0.04</c:v>
                </c:pt>
                <c:pt idx="1">
                  <c:v>0.15</c:v>
                </c:pt>
                <c:pt idx="2">
                  <c:v>0.34</c:v>
                </c:pt>
                <c:pt idx="3">
                  <c:v>0.38</c:v>
                </c:pt>
                <c:pt idx="4">
                  <c:v>0.09</c:v>
                </c:pt>
              </c:numCache>
            </c:numRef>
          </c:val>
          <c:extLst>
            <c:ext xmlns:c16="http://schemas.microsoft.com/office/drawing/2014/chart" uri="{C3380CC4-5D6E-409C-BE32-E72D297353CC}">
              <c16:uniqueId val="{00000002-22D1-4F09-8F4F-4C31437EA84E}"/>
            </c:ext>
          </c:extLst>
        </c:ser>
        <c:dLbls>
          <c:dLblPos val="outEnd"/>
          <c:showLegendKey val="0"/>
          <c:showVal val="1"/>
          <c:showCatName val="0"/>
          <c:showSerName val="0"/>
          <c:showPercent val="0"/>
          <c:showBubbleSize val="0"/>
        </c:dLbls>
        <c:gapWidth val="182"/>
        <c:axId val="207486800"/>
        <c:axId val="207487160"/>
      </c:barChart>
      <c:catAx>
        <c:axId val="207486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crossAx val="207487160"/>
        <c:crosses val="autoZero"/>
        <c:auto val="1"/>
        <c:lblAlgn val="ctr"/>
        <c:lblOffset val="100"/>
        <c:noMultiLvlLbl val="0"/>
      </c:catAx>
      <c:valAx>
        <c:axId val="207487160"/>
        <c:scaling>
          <c:orientation val="minMax"/>
          <c:max val="1"/>
        </c:scaling>
        <c:delete val="1"/>
        <c:axPos val="t"/>
        <c:numFmt formatCode="0%" sourceLinked="1"/>
        <c:majorTickMark val="none"/>
        <c:minorTickMark val="none"/>
        <c:tickLblPos val="nextTo"/>
        <c:crossAx val="207486800"/>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solidFill>
            <a:schemeClr val="tx1"/>
          </a:solidFill>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83627932257811"/>
          <c:y val="4.0794157412301323E-2"/>
          <c:w val="0.62241626783073256"/>
          <c:h val="0.8656152267039664"/>
        </c:manualLayout>
      </c:layout>
      <c:barChart>
        <c:barDir val="bar"/>
        <c:grouping val="clustered"/>
        <c:varyColors val="0"/>
        <c:ser>
          <c:idx val="0"/>
          <c:order val="0"/>
          <c:tx>
            <c:strRef>
              <c:f>Sheet1!$B$1</c:f>
              <c:strCache>
                <c:ptCount val="1"/>
                <c:pt idx="0">
                  <c:v>Totaal</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(vrijwel) altijd/in alle gesprekken</c:v>
                </c:pt>
                <c:pt idx="1">
                  <c:v>In meer dan de helft van de gesprekken</c:v>
                </c:pt>
                <c:pt idx="2">
                  <c:v>In ongeveer de helft van de gesprekken</c:v>
                </c:pt>
                <c:pt idx="3">
                  <c:v>In minder dan de helft van de gesprekken</c:v>
                </c:pt>
                <c:pt idx="4">
                  <c:v>(bijna) nooit</c:v>
                </c:pt>
              </c:strCache>
            </c:strRef>
          </c:cat>
          <c:val>
            <c:numRef>
              <c:f>Sheet1!$B$2:$B$6</c:f>
              <c:numCache>
                <c:formatCode>0%</c:formatCode>
                <c:ptCount val="5"/>
                <c:pt idx="0">
                  <c:v>0.82</c:v>
                </c:pt>
                <c:pt idx="1">
                  <c:v>0.16</c:v>
                </c:pt>
                <c:pt idx="2">
                  <c:v>0.02</c:v>
                </c:pt>
                <c:pt idx="3">
                  <c:v>0</c:v>
                </c:pt>
                <c:pt idx="4">
                  <c:v>0</c:v>
                </c:pt>
              </c:numCache>
            </c:numRef>
          </c:val>
          <c:extLst>
            <c:ext xmlns:c16="http://schemas.microsoft.com/office/drawing/2014/chart" uri="{C3380CC4-5D6E-409C-BE32-E72D297353CC}">
              <c16:uniqueId val="{00000000-95C4-4010-A3B5-B799F55F4190}"/>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(vrijwel) altijd/in alle gesprekken</c:v>
                </c:pt>
                <c:pt idx="1">
                  <c:v>In meer dan de helft van de gesprekken</c:v>
                </c:pt>
                <c:pt idx="2">
                  <c:v>In ongeveer de helft van de gesprekken</c:v>
                </c:pt>
                <c:pt idx="3">
                  <c:v>In minder dan de helft van de gesprekken</c:v>
                </c:pt>
                <c:pt idx="4">
                  <c:v>(bijna) nooit</c:v>
                </c:pt>
              </c:strCache>
            </c:strRef>
          </c:cat>
          <c:val>
            <c:numRef>
              <c:f>Sheet1!$C$2:$C$6</c:f>
              <c:numCache>
                <c:formatCode>General</c:formatCode>
                <c:ptCount val="5"/>
              </c:numCache>
            </c:numRef>
          </c:val>
          <c:extLst>
            <c:ext xmlns:c16="http://schemas.microsoft.com/office/drawing/2014/chart" uri="{C3380CC4-5D6E-409C-BE32-E72D297353CC}">
              <c16:uniqueId val="{00000003-95C4-4010-A3B5-B799F55F4190}"/>
            </c:ext>
          </c:extLst>
        </c:ser>
        <c:ser>
          <c:idx val="2"/>
          <c:order val="2"/>
          <c:tx>
            <c:strRef>
              <c:f>Sheet1!$D$1</c:f>
              <c:strCache>
                <c:ptCount val="1"/>
                <c:pt idx="0">
                  <c:v>Eerstelijns verloskundige</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(vrijwel) altijd/in alle gesprekken</c:v>
                </c:pt>
                <c:pt idx="1">
                  <c:v>In meer dan de helft van de gesprekken</c:v>
                </c:pt>
                <c:pt idx="2">
                  <c:v>In ongeveer de helft van de gesprekken</c:v>
                </c:pt>
                <c:pt idx="3">
                  <c:v>In minder dan de helft van de gesprekken</c:v>
                </c:pt>
                <c:pt idx="4">
                  <c:v>(bijna) nooit</c:v>
                </c:pt>
              </c:strCache>
            </c:strRef>
          </c:cat>
          <c:val>
            <c:numRef>
              <c:f>Sheet1!$D$2:$D$6</c:f>
              <c:numCache>
                <c:formatCode>0%</c:formatCode>
                <c:ptCount val="5"/>
                <c:pt idx="0">
                  <c:v>0.85</c:v>
                </c:pt>
                <c:pt idx="1">
                  <c:v>0.15</c:v>
                </c:pt>
                <c:pt idx="2">
                  <c:v>0</c:v>
                </c:pt>
                <c:pt idx="3">
                  <c:v>0</c:v>
                </c:pt>
                <c:pt idx="4">
                  <c:v>0</c:v>
                </c:pt>
              </c:numCache>
            </c:numRef>
          </c:val>
          <c:extLst>
            <c:ext xmlns:c16="http://schemas.microsoft.com/office/drawing/2014/chart" uri="{C3380CC4-5D6E-409C-BE32-E72D297353CC}">
              <c16:uniqueId val="{00000004-95C4-4010-A3B5-B799F55F4190}"/>
            </c:ext>
          </c:extLst>
        </c:ser>
        <c:ser>
          <c:idx val="3"/>
          <c:order val="3"/>
          <c:tx>
            <c:strRef>
              <c:f>Sheet1!$E$1</c:f>
              <c:strCache>
                <c:ptCount val="1"/>
                <c:pt idx="0">
                  <c:v>Werkend in ziekenhuis</c:v>
                </c:pt>
              </c:strCache>
            </c:strRef>
          </c:tx>
          <c:spPr>
            <a:solidFill>
              <a:schemeClr val="bg2">
                <a:lumMod val="60000"/>
                <a:lumOff val="40000"/>
              </a:schemeClr>
            </a:solidFill>
            <a:ln>
              <a:noFill/>
            </a:ln>
            <a:effectLst/>
          </c:spPr>
          <c:invertIfNegative val="0"/>
          <c:dLbls>
            <c:dLbl>
              <c:idx val="0"/>
              <c:layout>
                <c:manualLayout>
                  <c:x val="-1.5224957133353962E-3"/>
                  <c:y val="-1.5511990341037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CB-41E7-9E84-4E25750523A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(vrijwel) altijd/in alle gesprekken</c:v>
                </c:pt>
                <c:pt idx="1">
                  <c:v>In meer dan de helft van de gesprekken</c:v>
                </c:pt>
                <c:pt idx="2">
                  <c:v>In ongeveer de helft van de gesprekken</c:v>
                </c:pt>
                <c:pt idx="3">
                  <c:v>In minder dan de helft van de gesprekken</c:v>
                </c:pt>
                <c:pt idx="4">
                  <c:v>(bijna) nooit</c:v>
                </c:pt>
              </c:strCache>
            </c:strRef>
          </c:cat>
          <c:val>
            <c:numRef>
              <c:f>Sheet1!$E$2:$E$6</c:f>
              <c:numCache>
                <c:formatCode>0%</c:formatCode>
                <c:ptCount val="5"/>
                <c:pt idx="0">
                  <c:v>0.62</c:v>
                </c:pt>
                <c:pt idx="1">
                  <c:v>0.32</c:v>
                </c:pt>
                <c:pt idx="2">
                  <c:v>0.05</c:v>
                </c:pt>
                <c:pt idx="3">
                  <c:v>0.01</c:v>
                </c:pt>
                <c:pt idx="4">
                  <c:v>0</c:v>
                </c:pt>
              </c:numCache>
            </c:numRef>
          </c:val>
          <c:extLst>
            <c:ext xmlns:c16="http://schemas.microsoft.com/office/drawing/2014/chart" uri="{C3380CC4-5D6E-409C-BE32-E72D297353CC}">
              <c16:uniqueId val="{00000005-95C4-4010-A3B5-B799F55F4190}"/>
            </c:ext>
          </c:extLst>
        </c:ser>
        <c:dLbls>
          <c:dLblPos val="outEnd"/>
          <c:showLegendKey val="0"/>
          <c:showVal val="1"/>
          <c:showCatName val="0"/>
          <c:showSerName val="0"/>
          <c:showPercent val="0"/>
          <c:showBubbleSize val="0"/>
        </c:dLbls>
        <c:gapWidth val="182"/>
        <c:axId val="207486800"/>
        <c:axId val="207487160"/>
      </c:barChart>
      <c:catAx>
        <c:axId val="207486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crossAx val="207487160"/>
        <c:crosses val="autoZero"/>
        <c:auto val="1"/>
        <c:lblAlgn val="ctr"/>
        <c:lblOffset val="100"/>
        <c:noMultiLvlLbl val="0"/>
      </c:catAx>
      <c:valAx>
        <c:axId val="207487160"/>
        <c:scaling>
          <c:orientation val="minMax"/>
          <c:max val="1"/>
        </c:scaling>
        <c:delete val="1"/>
        <c:axPos val="t"/>
        <c:numFmt formatCode="0%" sourceLinked="1"/>
        <c:majorTickMark val="none"/>
        <c:minorTickMark val="none"/>
        <c:tickLblPos val="nextTo"/>
        <c:crossAx val="207486800"/>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solidFill>
            <a:schemeClr val="tx1"/>
          </a:solidFill>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83627932257811"/>
          <c:y val="4.0794157412301323E-2"/>
          <c:w val="0.62241626783073256"/>
          <c:h val="0.8656152267039664"/>
        </c:manualLayout>
      </c:layout>
      <c:barChart>
        <c:barDir val="bar"/>
        <c:grouping val="clustered"/>
        <c:varyColors val="0"/>
        <c:ser>
          <c:idx val="0"/>
          <c:order val="0"/>
          <c:tx>
            <c:strRef>
              <c:f>Sheet1!$B$1</c:f>
              <c:strCache>
                <c:ptCount val="1"/>
                <c:pt idx="0">
                  <c:v>Totaal</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(vrijwel) altijd/in alle gesprekken</c:v>
                </c:pt>
                <c:pt idx="1">
                  <c:v>In meer dan de helft van de gesprekken</c:v>
                </c:pt>
                <c:pt idx="2">
                  <c:v>In ongeveer de helft van de gesprekken</c:v>
                </c:pt>
                <c:pt idx="3">
                  <c:v>In minder dan de helft van de gesprekken</c:v>
                </c:pt>
                <c:pt idx="4">
                  <c:v>(bijna) nooit</c:v>
                </c:pt>
              </c:strCache>
            </c:strRef>
          </c:cat>
          <c:val>
            <c:numRef>
              <c:f>Sheet1!$B$2:$B$6</c:f>
              <c:numCache>
                <c:formatCode>0%</c:formatCode>
                <c:ptCount val="5"/>
                <c:pt idx="0">
                  <c:v>0.78</c:v>
                </c:pt>
                <c:pt idx="1">
                  <c:v>0.15</c:v>
                </c:pt>
                <c:pt idx="2">
                  <c:v>0.02</c:v>
                </c:pt>
                <c:pt idx="3">
                  <c:v>0.03</c:v>
                </c:pt>
                <c:pt idx="4">
                  <c:v>0.02</c:v>
                </c:pt>
              </c:numCache>
            </c:numRef>
          </c:val>
          <c:extLst>
            <c:ext xmlns:c16="http://schemas.microsoft.com/office/drawing/2014/chart" uri="{C3380CC4-5D6E-409C-BE32-E72D297353CC}">
              <c16:uniqueId val="{00000000-5B9C-4928-9B1F-676E71F02D51}"/>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(vrijwel) altijd/in alle gesprekken</c:v>
                </c:pt>
                <c:pt idx="1">
                  <c:v>In meer dan de helft van de gesprekken</c:v>
                </c:pt>
                <c:pt idx="2">
                  <c:v>In ongeveer de helft van de gesprekken</c:v>
                </c:pt>
                <c:pt idx="3">
                  <c:v>In minder dan de helft van de gesprekken</c:v>
                </c:pt>
                <c:pt idx="4">
                  <c:v>(bijna) nooit</c:v>
                </c:pt>
              </c:strCache>
            </c:strRef>
          </c:cat>
          <c:val>
            <c:numRef>
              <c:f>Sheet1!$C$2:$C$6</c:f>
              <c:numCache>
                <c:formatCode>General</c:formatCode>
                <c:ptCount val="5"/>
              </c:numCache>
            </c:numRef>
          </c:val>
          <c:extLst>
            <c:ext xmlns:c16="http://schemas.microsoft.com/office/drawing/2014/chart" uri="{C3380CC4-5D6E-409C-BE32-E72D297353CC}">
              <c16:uniqueId val="{00000001-5B9C-4928-9B1F-676E71F02D51}"/>
            </c:ext>
          </c:extLst>
        </c:ser>
        <c:ser>
          <c:idx val="2"/>
          <c:order val="2"/>
          <c:tx>
            <c:strRef>
              <c:f>Sheet1!$D$1</c:f>
              <c:strCache>
                <c:ptCount val="1"/>
                <c:pt idx="0">
                  <c:v>Eerstelijns verloskundige</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(vrijwel) altijd/in alle gesprekken</c:v>
                </c:pt>
                <c:pt idx="1">
                  <c:v>In meer dan de helft van de gesprekken</c:v>
                </c:pt>
                <c:pt idx="2">
                  <c:v>In ongeveer de helft van de gesprekken</c:v>
                </c:pt>
                <c:pt idx="3">
                  <c:v>In minder dan de helft van de gesprekken</c:v>
                </c:pt>
                <c:pt idx="4">
                  <c:v>(bijna) nooit</c:v>
                </c:pt>
              </c:strCache>
            </c:strRef>
          </c:cat>
          <c:val>
            <c:numRef>
              <c:f>Sheet1!$D$2:$D$6</c:f>
              <c:numCache>
                <c:formatCode>0%</c:formatCode>
                <c:ptCount val="5"/>
                <c:pt idx="0">
                  <c:v>0.78</c:v>
                </c:pt>
                <c:pt idx="1">
                  <c:v>0.18</c:v>
                </c:pt>
                <c:pt idx="2">
                  <c:v>0.04</c:v>
                </c:pt>
                <c:pt idx="3">
                  <c:v>0</c:v>
                </c:pt>
                <c:pt idx="4">
                  <c:v>0</c:v>
                </c:pt>
              </c:numCache>
            </c:numRef>
          </c:val>
          <c:extLst>
            <c:ext xmlns:c16="http://schemas.microsoft.com/office/drawing/2014/chart" uri="{C3380CC4-5D6E-409C-BE32-E72D297353CC}">
              <c16:uniqueId val="{00000002-5B9C-4928-9B1F-676E71F02D51}"/>
            </c:ext>
          </c:extLst>
        </c:ser>
        <c:ser>
          <c:idx val="3"/>
          <c:order val="3"/>
          <c:tx>
            <c:strRef>
              <c:f>Sheet1!$E$1</c:f>
              <c:strCache>
                <c:ptCount val="1"/>
                <c:pt idx="0">
                  <c:v>Werkend in ziekenhuis</c:v>
                </c:pt>
              </c:strCache>
            </c:strRef>
          </c:tx>
          <c:spPr>
            <a:solidFill>
              <a:schemeClr val="bg2">
                <a:lumMod val="60000"/>
                <a:lumOff val="40000"/>
              </a:schemeClr>
            </a:solidFill>
            <a:ln>
              <a:noFill/>
            </a:ln>
            <a:effectLst/>
          </c:spPr>
          <c:invertIfNegative val="0"/>
          <c:dLbls>
            <c:dLbl>
              <c:idx val="0"/>
              <c:layout>
                <c:manualLayout>
                  <c:x val="-3.0449914266709038E-3"/>
                  <c:y val="-7.75599517051889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9C-4928-9B1F-676E71F02D5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(vrijwel) altijd/in alle gesprekken</c:v>
                </c:pt>
                <c:pt idx="1">
                  <c:v>In meer dan de helft van de gesprekken</c:v>
                </c:pt>
                <c:pt idx="2">
                  <c:v>In ongeveer de helft van de gesprekken</c:v>
                </c:pt>
                <c:pt idx="3">
                  <c:v>In minder dan de helft van de gesprekken</c:v>
                </c:pt>
                <c:pt idx="4">
                  <c:v>(bijna) nooit</c:v>
                </c:pt>
              </c:strCache>
            </c:strRef>
          </c:cat>
          <c:val>
            <c:numRef>
              <c:f>Sheet1!$E$2:$E$6</c:f>
              <c:numCache>
                <c:formatCode>0%</c:formatCode>
                <c:ptCount val="5"/>
                <c:pt idx="0">
                  <c:v>0.63</c:v>
                </c:pt>
                <c:pt idx="1">
                  <c:v>0.22</c:v>
                </c:pt>
                <c:pt idx="2">
                  <c:v>0.05</c:v>
                </c:pt>
                <c:pt idx="3">
                  <c:v>0.09</c:v>
                </c:pt>
                <c:pt idx="4">
                  <c:v>0.02</c:v>
                </c:pt>
              </c:numCache>
            </c:numRef>
          </c:val>
          <c:extLst>
            <c:ext xmlns:c16="http://schemas.microsoft.com/office/drawing/2014/chart" uri="{C3380CC4-5D6E-409C-BE32-E72D297353CC}">
              <c16:uniqueId val="{00000003-5B9C-4928-9B1F-676E71F02D51}"/>
            </c:ext>
          </c:extLst>
        </c:ser>
        <c:dLbls>
          <c:dLblPos val="outEnd"/>
          <c:showLegendKey val="0"/>
          <c:showVal val="1"/>
          <c:showCatName val="0"/>
          <c:showSerName val="0"/>
          <c:showPercent val="0"/>
          <c:showBubbleSize val="0"/>
        </c:dLbls>
        <c:gapWidth val="182"/>
        <c:axId val="207486800"/>
        <c:axId val="207487160"/>
      </c:barChart>
      <c:catAx>
        <c:axId val="207486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crossAx val="207487160"/>
        <c:crosses val="autoZero"/>
        <c:auto val="1"/>
        <c:lblAlgn val="ctr"/>
        <c:lblOffset val="100"/>
        <c:noMultiLvlLbl val="0"/>
      </c:catAx>
      <c:valAx>
        <c:axId val="207487160"/>
        <c:scaling>
          <c:orientation val="minMax"/>
          <c:max val="1"/>
        </c:scaling>
        <c:delete val="1"/>
        <c:axPos val="t"/>
        <c:numFmt formatCode="0%" sourceLinked="1"/>
        <c:majorTickMark val="none"/>
        <c:minorTickMark val="none"/>
        <c:tickLblPos val="nextTo"/>
        <c:crossAx val="207486800"/>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solidFill>
            <a:schemeClr val="tx1"/>
          </a:solidFill>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Totaal</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Ik nam de beslissing alleen en nam de mening van mijn cliënt daar niet in mee</c:v>
                </c:pt>
                <c:pt idx="1">
                  <c:v>Ik nam de beslissing, maar nam de mening van de cliënt daarin mee</c:v>
                </c:pt>
                <c:pt idx="2">
                  <c:v>Mijn cliënt en ik namen samen de beslissing</c:v>
                </c:pt>
                <c:pt idx="3">
                  <c:v>Mijn cliënt nam de beslissing, maar nam mijn mening daarin mee</c:v>
                </c:pt>
                <c:pt idx="4">
                  <c:v>Ik liet de beslissing helemaal over aan mijn cliënt</c:v>
                </c:pt>
                <c:pt idx="5">
                  <c:v>Niet van toepassing (geen beslissing genomen over bijvoorbeeld interventie of keuzemogelijkheden)</c:v>
                </c:pt>
              </c:strCache>
            </c:strRef>
          </c:cat>
          <c:val>
            <c:numRef>
              <c:f>Sheet1!$B$2:$B$7</c:f>
              <c:numCache>
                <c:formatCode>0%</c:formatCode>
                <c:ptCount val="6"/>
                <c:pt idx="0">
                  <c:v>0</c:v>
                </c:pt>
                <c:pt idx="1">
                  <c:v>0.12</c:v>
                </c:pt>
                <c:pt idx="2">
                  <c:v>0.39</c:v>
                </c:pt>
                <c:pt idx="3">
                  <c:v>0.37</c:v>
                </c:pt>
                <c:pt idx="4">
                  <c:v>0.05</c:v>
                </c:pt>
                <c:pt idx="5">
                  <c:v>0.06</c:v>
                </c:pt>
              </c:numCache>
            </c:numRef>
          </c:val>
          <c:extLst>
            <c:ext xmlns:c16="http://schemas.microsoft.com/office/drawing/2014/chart" uri="{C3380CC4-5D6E-409C-BE32-E72D297353CC}">
              <c16:uniqueId val="{00000000-22D1-4F09-8F4F-4C31437EA84E}"/>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Ik nam de beslissing alleen en nam de mening van mijn cliënt daar niet in mee</c:v>
                </c:pt>
                <c:pt idx="1">
                  <c:v>Ik nam de beslissing, maar nam de mening van de cliënt daarin mee</c:v>
                </c:pt>
                <c:pt idx="2">
                  <c:v>Mijn cliënt en ik namen samen de beslissing</c:v>
                </c:pt>
                <c:pt idx="3">
                  <c:v>Mijn cliënt nam de beslissing, maar nam mijn mening daarin mee</c:v>
                </c:pt>
                <c:pt idx="4">
                  <c:v>Ik liet de beslissing helemaal over aan mijn cliënt</c:v>
                </c:pt>
                <c:pt idx="5">
                  <c:v>Niet van toepassing (geen beslissing genomen over bijvoorbeeld interventie of keuzemogelijkheden)</c:v>
                </c:pt>
              </c:strCache>
            </c:strRef>
          </c:cat>
          <c:val>
            <c:numRef>
              <c:f>Sheet1!$C$2:$C$7</c:f>
              <c:numCache>
                <c:formatCode>General</c:formatCode>
                <c:ptCount val="6"/>
              </c:numCache>
            </c:numRef>
          </c:val>
          <c:extLst>
            <c:ext xmlns:c16="http://schemas.microsoft.com/office/drawing/2014/chart" uri="{C3380CC4-5D6E-409C-BE32-E72D297353CC}">
              <c16:uniqueId val="{00000001-22D1-4F09-8F4F-4C31437EA84E}"/>
            </c:ext>
          </c:extLst>
        </c:ser>
        <c:ser>
          <c:idx val="2"/>
          <c:order val="2"/>
          <c:tx>
            <c:strRef>
              <c:f>Sheet1!$D$1</c:f>
              <c:strCache>
                <c:ptCount val="1"/>
                <c:pt idx="0">
                  <c:v>Zorgverleners Samen beslissen 2022</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Ik nam de beslissing alleen en nam de mening van mijn cliënt daar niet in mee</c:v>
                </c:pt>
                <c:pt idx="1">
                  <c:v>Ik nam de beslissing, maar nam de mening van de cliënt daarin mee</c:v>
                </c:pt>
                <c:pt idx="2">
                  <c:v>Mijn cliënt en ik namen samen de beslissing</c:v>
                </c:pt>
                <c:pt idx="3">
                  <c:v>Mijn cliënt nam de beslissing, maar nam mijn mening daarin mee</c:v>
                </c:pt>
                <c:pt idx="4">
                  <c:v>Ik liet de beslissing helemaal over aan mijn cliënt</c:v>
                </c:pt>
                <c:pt idx="5">
                  <c:v>Niet van toepassing (geen beslissing genomen over bijvoorbeeld interventie of keuzemogelijkheden)</c:v>
                </c:pt>
              </c:strCache>
            </c:strRef>
          </c:cat>
          <c:val>
            <c:numRef>
              <c:f>Sheet1!$D$2:$D$7</c:f>
              <c:numCache>
                <c:formatCode>0%</c:formatCode>
                <c:ptCount val="6"/>
                <c:pt idx="0">
                  <c:v>0.02</c:v>
                </c:pt>
                <c:pt idx="1">
                  <c:v>0.18</c:v>
                </c:pt>
                <c:pt idx="2">
                  <c:v>0.48</c:v>
                </c:pt>
                <c:pt idx="3">
                  <c:v>0.3</c:v>
                </c:pt>
                <c:pt idx="4">
                  <c:v>0</c:v>
                </c:pt>
                <c:pt idx="5">
                  <c:v>0.01</c:v>
                </c:pt>
              </c:numCache>
            </c:numRef>
          </c:val>
          <c:extLst>
            <c:ext xmlns:c16="http://schemas.microsoft.com/office/drawing/2014/chart" uri="{C3380CC4-5D6E-409C-BE32-E72D297353CC}">
              <c16:uniqueId val="{00000002-22D1-4F09-8F4F-4C31437EA84E}"/>
            </c:ext>
          </c:extLst>
        </c:ser>
        <c:dLbls>
          <c:dLblPos val="outEnd"/>
          <c:showLegendKey val="0"/>
          <c:showVal val="1"/>
          <c:showCatName val="0"/>
          <c:showSerName val="0"/>
          <c:showPercent val="0"/>
          <c:showBubbleSize val="0"/>
        </c:dLbls>
        <c:gapWidth val="182"/>
        <c:axId val="207486800"/>
        <c:axId val="207487160"/>
      </c:barChart>
      <c:catAx>
        <c:axId val="207486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crossAx val="207487160"/>
        <c:crosses val="autoZero"/>
        <c:auto val="1"/>
        <c:lblAlgn val="ctr"/>
        <c:lblOffset val="100"/>
        <c:noMultiLvlLbl val="0"/>
      </c:catAx>
      <c:valAx>
        <c:axId val="207487160"/>
        <c:scaling>
          <c:orientation val="minMax"/>
          <c:max val="1"/>
        </c:scaling>
        <c:delete val="1"/>
        <c:axPos val="t"/>
        <c:numFmt formatCode="0%" sourceLinked="1"/>
        <c:majorTickMark val="none"/>
        <c:minorTickMark val="none"/>
        <c:tickLblPos val="nextTo"/>
        <c:crossAx val="207486800"/>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solidFill>
            <a:schemeClr val="tx1"/>
          </a:solidFill>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9EF3A-FADE-4B9E-A377-354FD2718171}" type="datetimeFigureOut">
              <a:rPr lang="en-GB" smtClean="0"/>
              <a:t>17/10/2023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66F57-1A32-4B6A-B05E-A5534D9858B3}" type="slidenum">
              <a:rPr lang="en-GB" smtClean="0"/>
              <a:t>‹nr.›</a:t>
            </a:fld>
            <a:endParaRPr lang="en-GB"/>
          </a:p>
        </p:txBody>
      </p:sp>
    </p:spTree>
    <p:extLst>
      <p:ext uri="{BB962C8B-B14F-4D97-AF65-F5344CB8AC3E}">
        <p14:creationId xmlns:p14="http://schemas.microsoft.com/office/powerpoint/2010/main" val="62291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66F57-1A32-4B6A-B05E-A5534D9858B3}" type="slidenum">
              <a:rPr lang="en-GB" smtClean="0"/>
              <a:t>2</a:t>
            </a:fld>
            <a:endParaRPr lang="en-GB"/>
          </a:p>
        </p:txBody>
      </p:sp>
    </p:spTree>
    <p:extLst>
      <p:ext uri="{BB962C8B-B14F-4D97-AF65-F5344CB8AC3E}">
        <p14:creationId xmlns:p14="http://schemas.microsoft.com/office/powerpoint/2010/main" val="2459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66F57-1A32-4B6A-B05E-A5534D9858B3}" type="slidenum">
              <a:rPr lang="en-GB" smtClean="0"/>
              <a:t>3</a:t>
            </a:fld>
            <a:endParaRPr lang="en-GB"/>
          </a:p>
        </p:txBody>
      </p:sp>
    </p:spTree>
    <p:extLst>
      <p:ext uri="{BB962C8B-B14F-4D97-AF65-F5344CB8AC3E}">
        <p14:creationId xmlns:p14="http://schemas.microsoft.com/office/powerpoint/2010/main" val="146731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66F57-1A32-4B6A-B05E-A5534D9858B3}" type="slidenum">
              <a:rPr lang="en-GB" smtClean="0"/>
              <a:t>4</a:t>
            </a:fld>
            <a:endParaRPr lang="en-GB"/>
          </a:p>
        </p:txBody>
      </p:sp>
    </p:spTree>
    <p:extLst>
      <p:ext uri="{BB962C8B-B14F-4D97-AF65-F5344CB8AC3E}">
        <p14:creationId xmlns:p14="http://schemas.microsoft.com/office/powerpoint/2010/main" val="2685103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70466F57-1A32-4B6A-B05E-A5534D9858B3}" type="slidenum">
              <a:rPr lang="en-GB" smtClean="0"/>
              <a:t>6</a:t>
            </a:fld>
            <a:endParaRPr lang="en-GB"/>
          </a:p>
        </p:txBody>
      </p:sp>
    </p:spTree>
    <p:extLst>
      <p:ext uri="{BB962C8B-B14F-4D97-AF65-F5344CB8AC3E}">
        <p14:creationId xmlns:p14="http://schemas.microsoft.com/office/powerpoint/2010/main" val="736293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70466F57-1A32-4B6A-B05E-A5534D9858B3}" type="slidenum">
              <a:rPr lang="en-GB" smtClean="0"/>
              <a:t>7</a:t>
            </a:fld>
            <a:endParaRPr lang="en-GB"/>
          </a:p>
        </p:txBody>
      </p:sp>
    </p:spTree>
    <p:extLst>
      <p:ext uri="{BB962C8B-B14F-4D97-AF65-F5344CB8AC3E}">
        <p14:creationId xmlns:p14="http://schemas.microsoft.com/office/powerpoint/2010/main" val="3521902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70466F57-1A32-4B6A-B05E-A5534D9858B3}" type="slidenum">
              <a:rPr lang="en-GB" smtClean="0"/>
              <a:t>8</a:t>
            </a:fld>
            <a:endParaRPr lang="en-GB"/>
          </a:p>
        </p:txBody>
      </p:sp>
    </p:spTree>
    <p:extLst>
      <p:ext uri="{BB962C8B-B14F-4D97-AF65-F5344CB8AC3E}">
        <p14:creationId xmlns:p14="http://schemas.microsoft.com/office/powerpoint/2010/main" val="2240885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70466F57-1A32-4B6A-B05E-A5534D9858B3}" type="slidenum">
              <a:rPr lang="en-GB" smtClean="0"/>
              <a:t>9</a:t>
            </a:fld>
            <a:endParaRPr lang="en-GB"/>
          </a:p>
        </p:txBody>
      </p:sp>
    </p:spTree>
    <p:extLst>
      <p:ext uri="{BB962C8B-B14F-4D97-AF65-F5344CB8AC3E}">
        <p14:creationId xmlns:p14="http://schemas.microsoft.com/office/powerpoint/2010/main" val="177843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 </a:t>
            </a:r>
          </a:p>
        </p:txBody>
      </p:sp>
      <p:sp>
        <p:nvSpPr>
          <p:cNvPr id="4" name="Slide Number Placeholder 3"/>
          <p:cNvSpPr>
            <a:spLocks noGrp="1"/>
          </p:cNvSpPr>
          <p:nvPr>
            <p:ph type="sldNum" sz="quarter" idx="5"/>
          </p:nvPr>
        </p:nvSpPr>
        <p:spPr/>
        <p:txBody>
          <a:bodyPr/>
          <a:lstStyle/>
          <a:p>
            <a:fld id="{70466F57-1A32-4B6A-B05E-A5534D9858B3}" type="slidenum">
              <a:rPr lang="en-GB" smtClean="0"/>
              <a:t>10</a:t>
            </a:fld>
            <a:endParaRPr lang="en-GB"/>
          </a:p>
        </p:txBody>
      </p:sp>
    </p:spTree>
    <p:extLst>
      <p:ext uri="{BB962C8B-B14F-4D97-AF65-F5344CB8AC3E}">
        <p14:creationId xmlns:p14="http://schemas.microsoft.com/office/powerpoint/2010/main" val="409455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nl-NL" dirty="0"/>
          </a:p>
        </p:txBody>
      </p:sp>
      <p:sp>
        <p:nvSpPr>
          <p:cNvPr id="4" name="Slide Number Placeholder 3"/>
          <p:cNvSpPr>
            <a:spLocks noGrp="1"/>
          </p:cNvSpPr>
          <p:nvPr>
            <p:ph type="sldNum" sz="quarter" idx="5"/>
          </p:nvPr>
        </p:nvSpPr>
        <p:spPr/>
        <p:txBody>
          <a:bodyPr/>
          <a:lstStyle/>
          <a:p>
            <a:fld id="{70466F57-1A32-4B6A-B05E-A5534D9858B3}" type="slidenum">
              <a:rPr lang="en-GB" smtClean="0"/>
              <a:t>11</a:t>
            </a:fld>
            <a:endParaRPr lang="en-GB"/>
          </a:p>
        </p:txBody>
      </p:sp>
    </p:spTree>
    <p:extLst>
      <p:ext uri="{BB962C8B-B14F-4D97-AF65-F5344CB8AC3E}">
        <p14:creationId xmlns:p14="http://schemas.microsoft.com/office/powerpoint/2010/main" val="308773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7.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ags" Target="../tags/tag12.xml"/><Relationship Id="rId4" Type="http://schemas.openxmlformats.org/officeDocument/2006/relationships/image" Target="../media/image7.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7.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pic>
        <p:nvPicPr>
          <p:cNvPr id="8" name="Graphic 7">
            <a:extLst>
              <a:ext uri="{FF2B5EF4-FFF2-40B4-BE49-F238E27FC236}">
                <a16:creationId xmlns:a16="http://schemas.microsoft.com/office/drawing/2014/main" id="{DCB36B27-96F6-4E7D-9DE2-4B9D76DD12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550011"/>
            <a:ext cx="3822035" cy="375189"/>
          </a:xfrm>
          <a:prstGeom prst="rect">
            <a:avLst/>
          </a:prstGeom>
        </p:spPr>
      </p:pic>
    </p:spTree>
    <p:extLst>
      <p:ext uri="{BB962C8B-B14F-4D97-AF65-F5344CB8AC3E}">
        <p14:creationId xmlns:p14="http://schemas.microsoft.com/office/powerpoint/2010/main" val="92221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267916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405927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59404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61192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124845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353500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93718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234667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74299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33761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652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4238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313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308256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98675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278734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349782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314397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238517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38927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302054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dirty="0"/>
              <a:t>Click icon to add picture</a:t>
            </a:r>
            <a:endParaRPr lang="en-GB" dirty="0"/>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12" name="Picture 11">
            <a:extLst>
              <a:ext uri="{FF2B5EF4-FFF2-40B4-BE49-F238E27FC236}">
                <a16:creationId xmlns:a16="http://schemas.microsoft.com/office/drawing/2014/main" id="{DA204BD9-791F-4462-94DF-8A2200C9C049}"/>
              </a:ext>
            </a:extLst>
          </p:cNvPr>
          <p:cNvPicPr>
            <a:picLocks noChangeAspect="1"/>
          </p:cNvPicPr>
          <p:nvPr userDrawn="1"/>
        </p:nvPicPr>
        <p:blipFill>
          <a:blip r:embed="rId2"/>
          <a:stretch>
            <a:fillRect/>
          </a:stretch>
        </p:blipFill>
        <p:spPr>
          <a:xfrm>
            <a:off x="4213475" y="1490401"/>
            <a:ext cx="63612" cy="4500000"/>
          </a:xfrm>
          <a:prstGeom prst="rect">
            <a:avLst/>
          </a:prstGeom>
        </p:spPr>
      </p:pic>
      <p:pic>
        <p:nvPicPr>
          <p:cNvPr id="11" name="Graphic 10">
            <a:extLst>
              <a:ext uri="{FF2B5EF4-FFF2-40B4-BE49-F238E27FC236}">
                <a16:creationId xmlns:a16="http://schemas.microsoft.com/office/drawing/2014/main" id="{DC572CAD-0840-4C72-8FCC-CB9346B5765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550011"/>
            <a:ext cx="3822035" cy="375189"/>
          </a:xfrm>
          <a:prstGeom prst="rect">
            <a:avLst/>
          </a:prstGeom>
        </p:spPr>
      </p:pic>
    </p:spTree>
    <p:extLst>
      <p:ext uri="{BB962C8B-B14F-4D97-AF65-F5344CB8AC3E}">
        <p14:creationId xmlns:p14="http://schemas.microsoft.com/office/powerpoint/2010/main" val="376727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72878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56123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218863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36794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pic>
        <p:nvPicPr>
          <p:cNvPr id="7" name="Graphic 6">
            <a:extLst>
              <a:ext uri="{FF2B5EF4-FFF2-40B4-BE49-F238E27FC236}">
                <a16:creationId xmlns:a16="http://schemas.microsoft.com/office/drawing/2014/main" id="{2CB13C9B-184D-41CD-AF76-E3730A913B6D}"/>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133206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dirty="0"/>
              <a:t>Click icon to add picture</a:t>
            </a:r>
            <a:endParaRPr lang="en-GB" dirty="0"/>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12" name="Picture 11">
            <a:extLst>
              <a:ext uri="{FF2B5EF4-FFF2-40B4-BE49-F238E27FC236}">
                <a16:creationId xmlns:a16="http://schemas.microsoft.com/office/drawing/2014/main" id="{DA204BD9-791F-4462-94DF-8A2200C9C049}"/>
              </a:ext>
            </a:extLst>
          </p:cNvPr>
          <p:cNvPicPr>
            <a:picLocks noChangeAspect="1"/>
          </p:cNvPicPr>
          <p:nvPr userDrawn="1"/>
        </p:nvPicPr>
        <p:blipFill>
          <a:blip r:embed="rId2"/>
          <a:stretch>
            <a:fillRect/>
          </a:stretch>
        </p:blipFill>
        <p:spPr>
          <a:xfrm>
            <a:off x="4213475" y="1490401"/>
            <a:ext cx="63612" cy="4500000"/>
          </a:xfrm>
          <a:prstGeom prst="rect">
            <a:avLst/>
          </a:prstGeom>
        </p:spPr>
      </p:pic>
      <p:pic>
        <p:nvPicPr>
          <p:cNvPr id="11" name="Picture 10">
            <a:extLst>
              <a:ext uri="{FF2B5EF4-FFF2-40B4-BE49-F238E27FC236}">
                <a16:creationId xmlns:a16="http://schemas.microsoft.com/office/drawing/2014/main" id="{EAC52593-5DD0-4B13-90E2-FC7F2162C838}"/>
              </a:ext>
            </a:extLst>
          </p:cNvPr>
          <p:cNvPicPr>
            <a:picLocks noChangeAspect="1"/>
          </p:cNvPicPr>
          <p:nvPr userDrawn="1"/>
        </p:nvPicPr>
        <p:blipFill>
          <a:blip r:embed="rId3"/>
          <a:stretch>
            <a:fillRect/>
          </a:stretch>
        </p:blipFill>
        <p:spPr>
          <a:xfrm>
            <a:off x="360000" y="558000"/>
            <a:ext cx="1976970" cy="370952"/>
          </a:xfrm>
          <a:prstGeom prst="rect">
            <a:avLst/>
          </a:prstGeom>
        </p:spPr>
      </p:pic>
    </p:spTree>
    <p:extLst>
      <p:ext uri="{BB962C8B-B14F-4D97-AF65-F5344CB8AC3E}">
        <p14:creationId xmlns:p14="http://schemas.microsoft.com/office/powerpoint/2010/main" val="174868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pic>
        <p:nvPicPr>
          <p:cNvPr id="9" name="Graphic 8">
            <a:extLst>
              <a:ext uri="{FF2B5EF4-FFF2-40B4-BE49-F238E27FC236}">
                <a16:creationId xmlns:a16="http://schemas.microsoft.com/office/drawing/2014/main" id="{164C7A80-8E53-48A5-B14C-F265B2E53C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559185"/>
            <a:ext cx="3822035" cy="375349"/>
          </a:xfrm>
          <a:prstGeom prst="rect">
            <a:avLst/>
          </a:prstGeom>
        </p:spPr>
      </p:pic>
    </p:spTree>
    <p:extLst>
      <p:ext uri="{BB962C8B-B14F-4D97-AF65-F5344CB8AC3E}">
        <p14:creationId xmlns:p14="http://schemas.microsoft.com/office/powerpoint/2010/main" val="42012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dirty="0"/>
              <a:t>Click icon to add picture</a:t>
            </a:r>
            <a:endParaRPr lang="en-GB" dirty="0"/>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Picture 11">
            <a:extLst>
              <a:ext uri="{FF2B5EF4-FFF2-40B4-BE49-F238E27FC236}">
                <a16:creationId xmlns:a16="http://schemas.microsoft.com/office/drawing/2014/main" id="{ACE5983F-1C73-4C4D-87D7-63EED188EDD3}"/>
              </a:ext>
            </a:extLst>
          </p:cNvPr>
          <p:cNvPicPr>
            <a:picLocks noChangeAspect="1"/>
          </p:cNvPicPr>
          <p:nvPr userDrawn="1"/>
        </p:nvPicPr>
        <p:blipFill>
          <a:blip r:embed="rId2"/>
          <a:stretch>
            <a:fillRect/>
          </a:stretch>
        </p:blipFill>
        <p:spPr>
          <a:xfrm>
            <a:off x="4213475" y="1490401"/>
            <a:ext cx="63612" cy="4500000"/>
          </a:xfrm>
          <a:prstGeom prst="rect">
            <a:avLst/>
          </a:prstGeom>
        </p:spPr>
      </p:pic>
      <p:pic>
        <p:nvPicPr>
          <p:cNvPr id="8" name="Graphic 7">
            <a:extLst>
              <a:ext uri="{FF2B5EF4-FFF2-40B4-BE49-F238E27FC236}">
                <a16:creationId xmlns:a16="http://schemas.microsoft.com/office/drawing/2014/main" id="{C9D3B5BC-AE45-4757-8C3C-930D17636C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559185"/>
            <a:ext cx="3822035" cy="375349"/>
          </a:xfrm>
          <a:prstGeom prst="rect">
            <a:avLst/>
          </a:prstGeom>
        </p:spPr>
      </p:pic>
    </p:spTree>
    <p:extLst>
      <p:ext uri="{BB962C8B-B14F-4D97-AF65-F5344CB8AC3E}">
        <p14:creationId xmlns:p14="http://schemas.microsoft.com/office/powerpoint/2010/main" val="390953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dirty="0"/>
              <a:t>Click icon to add picture</a:t>
            </a:r>
            <a:endParaRPr lang="en-GB" dirty="0"/>
          </a:p>
        </p:txBody>
      </p:sp>
    </p:spTree>
    <p:extLst>
      <p:ext uri="{BB962C8B-B14F-4D97-AF65-F5344CB8AC3E}">
        <p14:creationId xmlns:p14="http://schemas.microsoft.com/office/powerpoint/2010/main" val="48296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01044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pic>
        <p:nvPicPr>
          <p:cNvPr id="7" name="Graphic 6">
            <a:extLst>
              <a:ext uri="{FF2B5EF4-FFF2-40B4-BE49-F238E27FC236}">
                <a16:creationId xmlns:a16="http://schemas.microsoft.com/office/drawing/2014/main" id="{A3BEDC2A-DEA5-43A9-8E45-FF310522E2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559185"/>
            <a:ext cx="3822035" cy="375349"/>
          </a:xfrm>
          <a:prstGeom prst="rect">
            <a:avLst/>
          </a:prstGeom>
        </p:spPr>
      </p:pic>
    </p:spTree>
    <p:extLst>
      <p:ext uri="{BB962C8B-B14F-4D97-AF65-F5344CB8AC3E}">
        <p14:creationId xmlns:p14="http://schemas.microsoft.com/office/powerpoint/2010/main" val="168579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347415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18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5942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329637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12291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09709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68107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88040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251922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359691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57728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dirty="0"/>
              <a:t>Click icon to add picture</a:t>
            </a:r>
            <a:endParaRPr lang="en-GB" dirty="0"/>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Picture 11">
            <a:extLst>
              <a:ext uri="{FF2B5EF4-FFF2-40B4-BE49-F238E27FC236}">
                <a16:creationId xmlns:a16="http://schemas.microsoft.com/office/drawing/2014/main" id="{ACE5983F-1C73-4C4D-87D7-63EED188EDD3}"/>
              </a:ext>
            </a:extLst>
          </p:cNvPr>
          <p:cNvPicPr>
            <a:picLocks noChangeAspect="1"/>
          </p:cNvPicPr>
          <p:nvPr userDrawn="1"/>
        </p:nvPicPr>
        <p:blipFill>
          <a:blip r:embed="rId2"/>
          <a:stretch>
            <a:fillRect/>
          </a:stretch>
        </p:blipFill>
        <p:spPr>
          <a:xfrm>
            <a:off x="4213475" y="1490401"/>
            <a:ext cx="63612" cy="4500000"/>
          </a:xfrm>
          <a:prstGeom prst="rect">
            <a:avLst/>
          </a:prstGeom>
        </p:spPr>
      </p:pic>
      <p:pic>
        <p:nvPicPr>
          <p:cNvPr id="8" name="Graphic 7">
            <a:extLst>
              <a:ext uri="{FF2B5EF4-FFF2-40B4-BE49-F238E27FC236}">
                <a16:creationId xmlns:a16="http://schemas.microsoft.com/office/drawing/2014/main" id="{D0FEC077-A5EC-4F7E-B82B-AA1D73D6C5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559185"/>
            <a:ext cx="3822035" cy="375349"/>
          </a:xfrm>
          <a:prstGeom prst="rect">
            <a:avLst/>
          </a:prstGeom>
        </p:spPr>
      </p:pic>
    </p:spTree>
    <p:extLst>
      <p:ext uri="{BB962C8B-B14F-4D97-AF65-F5344CB8AC3E}">
        <p14:creationId xmlns:p14="http://schemas.microsoft.com/office/powerpoint/2010/main" val="120324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18372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94446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72014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217327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192978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394680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73539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90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spTree>
    <p:extLst>
      <p:ext uri="{BB962C8B-B14F-4D97-AF65-F5344CB8AC3E}">
        <p14:creationId xmlns:p14="http://schemas.microsoft.com/office/powerpoint/2010/main" val="272293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79386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90876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pic>
        <p:nvPicPr>
          <p:cNvPr id="7" name="Graphic 6">
            <a:extLst>
              <a:ext uri="{FF2B5EF4-FFF2-40B4-BE49-F238E27FC236}">
                <a16:creationId xmlns:a16="http://schemas.microsoft.com/office/drawing/2014/main" id="{744E7CA4-8366-4AE7-8AFB-C60ECA6839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559185"/>
            <a:ext cx="3822035" cy="375349"/>
          </a:xfrm>
          <a:prstGeom prst="rect">
            <a:avLst/>
          </a:prstGeom>
        </p:spPr>
      </p:pic>
    </p:spTree>
    <p:extLst>
      <p:ext uri="{BB962C8B-B14F-4D97-AF65-F5344CB8AC3E}">
        <p14:creationId xmlns:p14="http://schemas.microsoft.com/office/powerpoint/2010/main" val="308205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2"/>
          <a:stretch>
            <a:fillRect/>
          </a:stretch>
        </p:blipFill>
        <p:spPr>
          <a:xfrm>
            <a:off x="4213475" y="1490401"/>
            <a:ext cx="63612" cy="4500000"/>
          </a:xfrm>
          <a:prstGeom prst="rect">
            <a:avLst/>
          </a:prstGeom>
        </p:spPr>
      </p:pic>
      <p:pic>
        <p:nvPicPr>
          <p:cNvPr id="8" name="Graphic 7">
            <a:extLst>
              <a:ext uri="{FF2B5EF4-FFF2-40B4-BE49-F238E27FC236}">
                <a16:creationId xmlns:a16="http://schemas.microsoft.com/office/drawing/2014/main" id="{1409A0CE-476D-466D-A3FC-B1DE3CA81D4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559185"/>
            <a:ext cx="3822035" cy="375349"/>
          </a:xfrm>
          <a:prstGeom prst="rect">
            <a:avLst/>
          </a:prstGeom>
        </p:spPr>
      </p:pic>
    </p:spTree>
    <p:extLst>
      <p:ext uri="{BB962C8B-B14F-4D97-AF65-F5344CB8AC3E}">
        <p14:creationId xmlns:p14="http://schemas.microsoft.com/office/powerpoint/2010/main" val="6249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14428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52077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088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90983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377118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99863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627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308087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320627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418936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84572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11073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39289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393481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610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422517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167252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273978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94212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18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91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2501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541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770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3859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5803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7690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3876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5918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896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9333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1 x content">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solidFill>
                  <a:schemeClr val="bg1"/>
                </a:solidFill>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1800">
                <a:solidFill>
                  <a:schemeClr val="bg1"/>
                </a:solidFill>
              </a:defRPr>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144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527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5515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867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75909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 no sub heading">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solidFill>
                  <a:schemeClr val="bg1"/>
                </a:solidFill>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23927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pic>
        <p:nvPicPr>
          <p:cNvPr id="7" name="Graphic 6">
            <a:extLst>
              <a:ext uri="{FF2B5EF4-FFF2-40B4-BE49-F238E27FC236}">
                <a16:creationId xmlns:a16="http://schemas.microsoft.com/office/drawing/2014/main" id="{2CB13C9B-184D-41CD-AF76-E3730A913B6D}"/>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49095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dirty="0"/>
              <a:t>Click icon to add picture</a:t>
            </a:r>
            <a:endParaRPr lang="en-GB" dirty="0"/>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8" name="Graphic 7">
            <a:extLst>
              <a:ext uri="{FF2B5EF4-FFF2-40B4-BE49-F238E27FC236}">
                <a16:creationId xmlns:a16="http://schemas.microsoft.com/office/drawing/2014/main" id="{B6564A35-867D-4FB8-BD9A-08422621EC42}"/>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2" name="Picture 11">
            <a:extLst>
              <a:ext uri="{FF2B5EF4-FFF2-40B4-BE49-F238E27FC236}">
                <a16:creationId xmlns:a16="http://schemas.microsoft.com/office/drawing/2014/main" id="{DA204BD9-791F-4462-94DF-8A2200C9C04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37510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pic>
        <p:nvPicPr>
          <p:cNvPr id="7" name="Graphic 6">
            <a:extLst>
              <a:ext uri="{FF2B5EF4-FFF2-40B4-BE49-F238E27FC236}">
                <a16:creationId xmlns:a16="http://schemas.microsoft.com/office/drawing/2014/main" id="{C0473C9C-E082-443A-898C-75F8A165D5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559185"/>
            <a:ext cx="3822035" cy="375349"/>
          </a:xfrm>
          <a:prstGeom prst="rect">
            <a:avLst/>
          </a:prstGeom>
        </p:spPr>
      </p:pic>
    </p:spTree>
    <p:extLst>
      <p:ext uri="{BB962C8B-B14F-4D97-AF65-F5344CB8AC3E}">
        <p14:creationId xmlns:p14="http://schemas.microsoft.com/office/powerpoint/2010/main" val="200755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dirty="0"/>
              <a:t>Click icon to add picture</a:t>
            </a:r>
            <a:endParaRPr lang="en-GB" dirty="0"/>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Picture 11">
            <a:extLst>
              <a:ext uri="{FF2B5EF4-FFF2-40B4-BE49-F238E27FC236}">
                <a16:creationId xmlns:a16="http://schemas.microsoft.com/office/drawing/2014/main" id="{ACE5983F-1C73-4C4D-87D7-63EED188EDD3}"/>
              </a:ext>
            </a:extLst>
          </p:cNvPr>
          <p:cNvPicPr>
            <a:picLocks noChangeAspect="1"/>
          </p:cNvPicPr>
          <p:nvPr userDrawn="1"/>
        </p:nvPicPr>
        <p:blipFill>
          <a:blip r:embed="rId2"/>
          <a:stretch>
            <a:fillRect/>
          </a:stretch>
        </p:blipFill>
        <p:spPr>
          <a:xfrm>
            <a:off x="4213475" y="1490401"/>
            <a:ext cx="63612" cy="4500000"/>
          </a:xfrm>
          <a:prstGeom prst="rect">
            <a:avLst/>
          </a:prstGeom>
        </p:spPr>
      </p:pic>
      <p:pic>
        <p:nvPicPr>
          <p:cNvPr id="8" name="Graphic 7">
            <a:extLst>
              <a:ext uri="{FF2B5EF4-FFF2-40B4-BE49-F238E27FC236}">
                <a16:creationId xmlns:a16="http://schemas.microsoft.com/office/drawing/2014/main" id="{59BF0A34-8CDB-43F0-8C0C-FE2BBBE861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559185"/>
            <a:ext cx="3822035" cy="375349"/>
          </a:xfrm>
          <a:prstGeom prst="rect">
            <a:avLst/>
          </a:prstGeom>
        </p:spPr>
      </p:pic>
    </p:spTree>
    <p:extLst>
      <p:ext uri="{BB962C8B-B14F-4D97-AF65-F5344CB8AC3E}">
        <p14:creationId xmlns:p14="http://schemas.microsoft.com/office/powerpoint/2010/main" val="386368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30811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314580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355141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18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647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1 x content">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solidFill>
                  <a:schemeClr val="bg1"/>
                </a:solidFill>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1800">
                <a:solidFill>
                  <a:schemeClr val="bg1"/>
                </a:solidFill>
              </a:defRPr>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2555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11837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15653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5898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34669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186720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48112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33624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ags" Target="../tags/tag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2.sv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image" Target="../media/image1.png"/><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tags" Target="../tags/tag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theme" Target="../theme/theme3.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2.svg"/><Relationship Id="rId2" Type="http://schemas.openxmlformats.org/officeDocument/2006/relationships/slideLayout" Target="../slideLayouts/slideLayout72.xml"/><Relationship Id="rId16"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ags" Target="../tags/tag8.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9.xml"/><Relationship Id="rId1" Type="http://schemas.openxmlformats.org/officeDocument/2006/relationships/theme" Target="../theme/theme5.xml"/><Relationship Id="rId4"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heme" Target="../theme/theme6.xml"/><Relationship Id="rId1" Type="http://schemas.openxmlformats.org/officeDocument/2006/relationships/slideLayout" Target="../slideLayouts/slideLayout84.xml"/><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image" Target="../media/image1.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tags" Target="../tags/tag11.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theme" Target="../theme/theme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grpSp>
        <p:nvGrpSpPr>
          <p:cNvPr id="2" name="Group 1"/>
          <p:cNvGrpSpPr/>
          <p:nvPr userDrawn="1"/>
        </p:nvGrpSpPr>
        <p:grpSpPr>
          <a:xfrm>
            <a:off x="-1143000" y="-600255"/>
            <a:ext cx="13680281" cy="6916397"/>
            <a:chOff x="-1143000" y="-600255"/>
            <a:chExt cx="13680281" cy="6916397"/>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CFEAE3B3-5D06-4E3B-A398-C6BC23EA7359}"/>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5962E1CA-16B1-4204-B4FF-F9B26DDEE92A}"/>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5"/>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C4C61CFE-E92D-4AC9-ADD3-B599B040A2F8}"/>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359999" y="6387324"/>
            <a:ext cx="2113425" cy="207464"/>
          </a:xfrm>
          <a:prstGeom prst="rect">
            <a:avLst/>
          </a:prstGeom>
        </p:spPr>
      </p:pic>
    </p:spTree>
    <p:extLst>
      <p:ext uri="{BB962C8B-B14F-4D97-AF65-F5344CB8AC3E}">
        <p14:creationId xmlns:p14="http://schemas.microsoft.com/office/powerpoint/2010/main" val="3494182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59"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grpSp>
        <p:nvGrpSpPr>
          <p:cNvPr id="2" name="Group 1"/>
          <p:cNvGrpSpPr/>
          <p:nvPr userDrawn="1"/>
        </p:nvGrpSpPr>
        <p:grpSpPr>
          <a:xfrm>
            <a:off x="-1143000" y="-600255"/>
            <a:ext cx="13680281" cy="6916397"/>
            <a:chOff x="-1143000" y="-600255"/>
            <a:chExt cx="13680281" cy="6916397"/>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CFEAE3B3-5D06-4E3B-A398-C6BC23EA7359}"/>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5962E1CA-16B1-4204-B4FF-F9B26DDEE92A}"/>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6"/>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33C08A3B-63E5-4051-941D-0A6196E003DF}"/>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359999" y="6387324"/>
            <a:ext cx="2113425" cy="207464"/>
          </a:xfrm>
          <a:prstGeom prst="rect">
            <a:avLst/>
          </a:prstGeom>
        </p:spPr>
      </p:pic>
    </p:spTree>
    <p:extLst>
      <p:ext uri="{BB962C8B-B14F-4D97-AF65-F5344CB8AC3E}">
        <p14:creationId xmlns:p14="http://schemas.microsoft.com/office/powerpoint/2010/main" val="30739973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5"/>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5" name="Graphic 34">
            <a:extLst>
              <a:ext uri="{FF2B5EF4-FFF2-40B4-BE49-F238E27FC236}">
                <a16:creationId xmlns:a16="http://schemas.microsoft.com/office/drawing/2014/main" id="{DDA6875F-04AD-47E0-9909-395F8BE95FF3}"/>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359999" y="6387324"/>
            <a:ext cx="2113425" cy="207464"/>
          </a:xfrm>
          <a:prstGeom prst="rect">
            <a:avLst/>
          </a:prstGeom>
        </p:spPr>
      </p:pic>
    </p:spTree>
    <p:extLst>
      <p:ext uri="{BB962C8B-B14F-4D97-AF65-F5344CB8AC3E}">
        <p14:creationId xmlns:p14="http://schemas.microsoft.com/office/powerpoint/2010/main" val="104929146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9"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5"/>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pic>
        <p:nvPicPr>
          <p:cNvPr id="37" name="Graphic 36">
            <a:extLst>
              <a:ext uri="{FF2B5EF4-FFF2-40B4-BE49-F238E27FC236}">
                <a16:creationId xmlns:a16="http://schemas.microsoft.com/office/drawing/2014/main" id="{C9FC8956-9225-45E0-9F06-7ADDA39FC1F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59999" y="6387324"/>
            <a:ext cx="2113425" cy="207464"/>
          </a:xfrm>
          <a:prstGeom prst="rect">
            <a:avLst/>
          </a:prstGeom>
        </p:spPr>
      </p:pic>
    </p:spTree>
    <p:extLst>
      <p:ext uri="{BB962C8B-B14F-4D97-AF65-F5344CB8AC3E}">
        <p14:creationId xmlns:p14="http://schemas.microsoft.com/office/powerpoint/2010/main" val="163404602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68A1974F-B667-4C25-9AF8-9D00C09D4764}"/>
              </a:ext>
            </a:extLst>
          </p:cNvPr>
          <p:cNvSpPr txBox="1">
            <a:spLocks/>
          </p:cNvSpPr>
          <p:nvPr userDrawn="1"/>
        </p:nvSpPr>
        <p:spPr>
          <a:xfrm>
            <a:off x="359999" y="430718"/>
            <a:ext cx="11466875" cy="4032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Click to add title</a:t>
            </a:r>
            <a:endParaRPr kumimoji="0" lang="en-GB" sz="240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p:txBody>
      </p:sp>
      <p:cxnSp>
        <p:nvCxnSpPr>
          <p:cNvPr id="11" name="Straight Connector 10">
            <a:extLst>
              <a:ext uri="{FF2B5EF4-FFF2-40B4-BE49-F238E27FC236}">
                <a16:creationId xmlns:a16="http://schemas.microsoft.com/office/drawing/2014/main" id="{6E7D3CE8-BD10-450C-A0B5-AA49143440A5}"/>
              </a:ext>
            </a:extLst>
          </p:cNvPr>
          <p:cNvCxnSpPr>
            <a:cxnSpLocks/>
          </p:cNvCxnSpPr>
          <p:nvPr userDrawn="1">
            <p:custDataLst>
              <p:tags r:id="rId2"/>
            </p:custDataLst>
          </p:nvPr>
        </p:nvCxnSpPr>
        <p:spPr>
          <a:xfrm>
            <a:off x="360000" y="6120000"/>
            <a:ext cx="11474161" cy="0"/>
          </a:xfrm>
          <a:prstGeom prst="line">
            <a:avLst/>
          </a:prstGeom>
          <a:noFill/>
          <a:ln w="38100" cap="flat" cmpd="sng" algn="ctr">
            <a:solidFill>
              <a:srgbClr val="333333"/>
            </a:solidFill>
            <a:prstDash val="solid"/>
            <a:miter lim="800000"/>
            <a:tailEnd type="none"/>
          </a:ln>
          <a:effectLst/>
        </p:spPr>
      </p:cxnSp>
      <p:pic>
        <p:nvPicPr>
          <p:cNvPr id="5" name="Graphic 4">
            <a:extLst>
              <a:ext uri="{FF2B5EF4-FFF2-40B4-BE49-F238E27FC236}">
                <a16:creationId xmlns:a16="http://schemas.microsoft.com/office/drawing/2014/main" id="{FCCB9003-B1AF-415C-BBCE-14BE230CFFD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87324"/>
            <a:ext cx="2113425" cy="207464"/>
          </a:xfrm>
          <a:prstGeom prst="rect">
            <a:avLst/>
          </a:prstGeom>
        </p:spPr>
      </p:pic>
    </p:spTree>
    <p:extLst>
      <p:ext uri="{BB962C8B-B14F-4D97-AF65-F5344CB8AC3E}">
        <p14:creationId xmlns:p14="http://schemas.microsoft.com/office/powerpoint/2010/main" val="856776576"/>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75000"/>
          </a:schemeClr>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333333"/>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33333"/>
              </a:solidFill>
              <a:effectLst/>
              <a:uLnTx/>
              <a:uFillTx/>
              <a:latin typeface="Arial"/>
              <a:ea typeface="+mn-ea"/>
              <a:cs typeface="+mn-cs"/>
            </a:endParaRPr>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3"/>
            </p:custDataLst>
          </p:nvPr>
        </p:nvCxnSpPr>
        <p:spPr>
          <a:xfrm>
            <a:off x="360000" y="6120000"/>
            <a:ext cx="11474161"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Middle </a:t>
              </a:r>
              <a:br>
                <a:rPr kumimoji="0" lang="en-GB" sz="800" b="0" i="0" u="none" strike="noStrike" kern="1200" cap="none" spc="0" normalizeH="0" baseline="0" noProof="0" dirty="0">
                  <a:ln>
                    <a:noFill/>
                  </a:ln>
                  <a:solidFill>
                    <a:srgbClr val="333333"/>
                  </a:solidFill>
                  <a:effectLst/>
                  <a:uLnTx/>
                  <a:uFillTx/>
                  <a:latin typeface="Arial"/>
                  <a:ea typeface="+mn-ea"/>
                  <a:cs typeface="+mn-cs"/>
                </a:rPr>
              </a:br>
              <a:r>
                <a:rPr kumimoji="0" lang="en-GB" sz="800" b="0" i="0" u="none" strike="noStrike" kern="1200" cap="none" spc="0" normalizeH="0" baseline="0" noProof="0" dirty="0">
                  <a:ln>
                    <a:noFill/>
                  </a:ln>
                  <a:solidFill>
                    <a:srgbClr val="333333"/>
                  </a:solidFill>
                  <a:effectLst/>
                  <a:uLnTx/>
                  <a:uFillTx/>
                  <a:latin typeface="Arial"/>
                  <a:ea typeface="+mn-ea"/>
                  <a:cs typeface="+mn-cs"/>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Image Bottom</a:t>
              </a:r>
            </a:p>
          </p:txBody>
        </p:sp>
      </p:grpSp>
      <p:pic>
        <p:nvPicPr>
          <p:cNvPr id="37" name="Picture 36">
            <a:extLst>
              <a:ext uri="{FF2B5EF4-FFF2-40B4-BE49-F238E27FC236}">
                <a16:creationId xmlns:a16="http://schemas.microsoft.com/office/drawing/2014/main" id="{151ADDFA-8EBE-4EEF-BBAE-319357EC8C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751" y="6382911"/>
            <a:ext cx="1079520" cy="204577"/>
          </a:xfrm>
          <a:prstGeom prst="rect">
            <a:avLst/>
          </a:prstGeom>
        </p:spPr>
      </p:pic>
    </p:spTree>
    <p:extLst>
      <p:ext uri="{BB962C8B-B14F-4D97-AF65-F5344CB8AC3E}">
        <p14:creationId xmlns:p14="http://schemas.microsoft.com/office/powerpoint/2010/main" val="1449932248"/>
      </p:ext>
    </p:extLst>
  </p:cSld>
  <p:clrMap bg1="lt1" tx1="dk1" bg2="lt2" tx2="dk2" accent1="accent1" accent2="accent2" accent3="accent3" accent4="accent4" accent5="accent5" accent6="accent6" hlink="hlink" folHlink="folHlink"/>
  <p:sldLayoutIdLst>
    <p:sldLayoutId id="214748376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grpSp>
        <p:nvGrpSpPr>
          <p:cNvPr id="2" name="Group 1"/>
          <p:cNvGrpSpPr/>
          <p:nvPr userDrawn="1"/>
        </p:nvGrpSpPr>
        <p:grpSpPr>
          <a:xfrm>
            <a:off x="-1143000" y="-600255"/>
            <a:ext cx="13680281" cy="6916397"/>
            <a:chOff x="-1143000" y="-600255"/>
            <a:chExt cx="13680281" cy="6916397"/>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CFEAE3B3-5D06-4E3B-A398-C6BC23EA7359}"/>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5962E1CA-16B1-4204-B4FF-F9B26DDEE92A}"/>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8"/>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62A5F376-ADC6-45BE-A965-50CA5C46327B}"/>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359999" y="6387324"/>
            <a:ext cx="2113425" cy="207464"/>
          </a:xfrm>
          <a:prstGeom prst="rect">
            <a:avLst/>
          </a:prstGeom>
        </p:spPr>
      </p:pic>
    </p:spTree>
    <p:extLst>
      <p:ext uri="{BB962C8B-B14F-4D97-AF65-F5344CB8AC3E}">
        <p14:creationId xmlns:p14="http://schemas.microsoft.com/office/powerpoint/2010/main" val="228580178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urldefense.com/v3/__https:/www.perined.nl/onderwerpen/publicaties-perined/prem-infographic__;!!ChkSI1R549c!QNSoPfqhAYFtujDa-5ixA8TE4dkh_g37xFXbguIqtd96Okzq5fMqEEgPk_uEqCPENhykS6ZNzduZaeft_1g$"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89.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urldefense.com/v3/__https:/www.perined.nl/onderwerpen/publicaties-perined/prem-infographic__;!!ChkSI1R549c!QNSoPfqhAYFtujDa-5ixA8TE4dkh_g37xFXbguIqtd96Okzq5fMqEEgPk_uEqCPENhykS6ZNzduZaeft_1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25ED3D-7BBB-4DA0-96A3-706649B6A4B0}"/>
              </a:ext>
            </a:extLst>
          </p:cNvPr>
          <p:cNvSpPr>
            <a:spLocks noGrp="1"/>
          </p:cNvSpPr>
          <p:nvPr>
            <p:ph type="ctrTitle"/>
          </p:nvPr>
        </p:nvSpPr>
        <p:spPr/>
        <p:txBody>
          <a:bodyPr/>
          <a:lstStyle/>
          <a:p>
            <a:r>
              <a:rPr lang="nl-NL" dirty="0"/>
              <a:t>Samen Beslissen in de geboortezorg</a:t>
            </a:r>
            <a:endParaRPr lang="en-GB" dirty="0"/>
          </a:p>
        </p:txBody>
      </p:sp>
      <p:sp>
        <p:nvSpPr>
          <p:cNvPr id="4" name="Subtitle 3">
            <a:extLst>
              <a:ext uri="{FF2B5EF4-FFF2-40B4-BE49-F238E27FC236}">
                <a16:creationId xmlns:a16="http://schemas.microsoft.com/office/drawing/2014/main" id="{D54B7F42-DAA8-488B-AC3C-94E2F00014EE}"/>
              </a:ext>
            </a:extLst>
          </p:cNvPr>
          <p:cNvSpPr>
            <a:spLocks noGrp="1"/>
          </p:cNvSpPr>
          <p:nvPr>
            <p:ph type="subTitle" idx="1"/>
          </p:nvPr>
        </p:nvSpPr>
        <p:spPr/>
        <p:txBody>
          <a:bodyPr/>
          <a:lstStyle/>
          <a:p>
            <a:r>
              <a:rPr lang="nl-NL" dirty="0"/>
              <a:t>Een verkennend onderzoek onder zorgverleners</a:t>
            </a:r>
            <a:endParaRPr lang="en-GB" dirty="0"/>
          </a:p>
        </p:txBody>
      </p:sp>
      <p:sp>
        <p:nvSpPr>
          <p:cNvPr id="5" name="Text Placeholder 4">
            <a:extLst>
              <a:ext uri="{FF2B5EF4-FFF2-40B4-BE49-F238E27FC236}">
                <a16:creationId xmlns:a16="http://schemas.microsoft.com/office/drawing/2014/main" id="{9CA25C03-4EB4-4820-A005-62EC31D8F700}"/>
              </a:ext>
            </a:extLst>
          </p:cNvPr>
          <p:cNvSpPr>
            <a:spLocks noGrp="1"/>
          </p:cNvSpPr>
          <p:nvPr>
            <p:ph type="body" sz="quarter" idx="20"/>
          </p:nvPr>
        </p:nvSpPr>
        <p:spPr>
          <a:xfrm>
            <a:off x="361264" y="4966925"/>
            <a:ext cx="3519536" cy="1022713"/>
          </a:xfrm>
        </p:spPr>
        <p:txBody>
          <a:bodyPr/>
          <a:lstStyle/>
          <a:p>
            <a:endParaRPr lang="nl-NL" sz="1800" dirty="0"/>
          </a:p>
          <a:p>
            <a:r>
              <a:rPr lang="nl-NL" sz="1800" dirty="0"/>
              <a:t>Stefan Elbers, </a:t>
            </a:r>
            <a:r>
              <a:rPr lang="nl-NL" sz="1800" dirty="0" err="1"/>
              <a:t>Phd</a:t>
            </a:r>
            <a:r>
              <a:rPr lang="nl-NL" sz="1800" dirty="0"/>
              <a:t>.</a:t>
            </a:r>
          </a:p>
          <a:p>
            <a:r>
              <a:rPr lang="nl-NL" sz="1800" dirty="0"/>
              <a:t>stefan.elbers@kantar.com</a:t>
            </a:r>
          </a:p>
        </p:txBody>
      </p:sp>
      <p:pic>
        <p:nvPicPr>
          <p:cNvPr id="7" name="Picture Placeholder 6" descr="A picture containing indoor, floor, wall&#10;&#10;Description automatically generated">
            <a:extLst>
              <a:ext uri="{FF2B5EF4-FFF2-40B4-BE49-F238E27FC236}">
                <a16:creationId xmlns:a16="http://schemas.microsoft.com/office/drawing/2014/main" id="{C206F058-BACA-8FA8-B5D3-927E4B85FB44}"/>
              </a:ext>
            </a:extLst>
          </p:cNvPr>
          <p:cNvPicPr>
            <a:picLocks noGrp="1" noChangeAspect="1"/>
          </p:cNvPicPr>
          <p:nvPr>
            <p:ph type="pic" sz="quarter" idx="19"/>
          </p:nvPr>
        </p:nvPicPr>
        <p:blipFill>
          <a:blip r:embed="rId2"/>
          <a:srcRect t="31063" b="31063"/>
          <a:stretch>
            <a:fillRect/>
          </a:stretch>
        </p:blipFill>
        <p:spPr>
          <a:xfrm>
            <a:off x="4271963" y="1490663"/>
            <a:ext cx="7920037" cy="4498975"/>
          </a:xfrm>
        </p:spPr>
      </p:pic>
    </p:spTree>
    <p:extLst>
      <p:ext uri="{BB962C8B-B14F-4D97-AF65-F5344CB8AC3E}">
        <p14:creationId xmlns:p14="http://schemas.microsoft.com/office/powerpoint/2010/main" val="39543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2CAF296-7BDE-A62D-7EF4-6CE4D0590528}"/>
              </a:ext>
            </a:extLst>
          </p:cNvPr>
          <p:cNvSpPr>
            <a:spLocks noGrp="1"/>
          </p:cNvSpPr>
          <p:nvPr>
            <p:ph type="body" sz="quarter" idx="16"/>
          </p:nvPr>
        </p:nvSpPr>
        <p:spPr>
          <a:xfrm>
            <a:off x="1763485" y="4996300"/>
            <a:ext cx="8341567" cy="543980"/>
          </a:xfrm>
          <a:ln>
            <a:solidFill>
              <a:schemeClr val="tx1"/>
            </a:solidFill>
            <a:prstDash val="dash"/>
          </a:ln>
        </p:spPr>
        <p:txBody>
          <a:bodyPr/>
          <a:lstStyle/>
          <a:p>
            <a:r>
              <a:rPr lang="nl-NL" sz="1100" b="1" dirty="0"/>
              <a:t> Perspectief cliënt (PREM)</a:t>
            </a:r>
            <a:br>
              <a:rPr lang="nl-NL" sz="1200" b="1" dirty="0"/>
            </a:br>
            <a:r>
              <a:rPr lang="nl-NL" sz="1200" b="1" dirty="0"/>
              <a:t> </a:t>
            </a:r>
            <a:r>
              <a:rPr lang="nl-NL" sz="1100" dirty="0"/>
              <a:t>Op de stelling ‘Ik vraag de cliënt toestemming voordat er een onderzoek of (be)handeling werd uitgevoerd’ scoorden 99% van de</a:t>
            </a:r>
            <a:br>
              <a:rPr lang="nl-NL" sz="1100" dirty="0"/>
            </a:br>
            <a:r>
              <a:rPr lang="nl-NL" sz="1100" dirty="0"/>
              <a:t> cliënten een 7 of hoger op een tienpuntsschaal. </a:t>
            </a:r>
          </a:p>
          <a:p>
            <a:endParaRPr lang="nl-NL" sz="1200" b="1" dirty="0"/>
          </a:p>
        </p:txBody>
      </p:sp>
      <p:sp>
        <p:nvSpPr>
          <p:cNvPr id="10" name="TextBox 9">
            <a:extLst>
              <a:ext uri="{FF2B5EF4-FFF2-40B4-BE49-F238E27FC236}">
                <a16:creationId xmlns:a16="http://schemas.microsoft.com/office/drawing/2014/main" id="{4F09A38F-E6BC-456F-1225-9325E9567580}"/>
              </a:ext>
            </a:extLst>
          </p:cNvPr>
          <p:cNvSpPr txBox="1"/>
          <p:nvPr/>
        </p:nvSpPr>
        <p:spPr>
          <a:xfrm>
            <a:off x="359999" y="5786545"/>
            <a:ext cx="11466874" cy="307777"/>
          </a:xfrm>
          <a:prstGeom prst="rect">
            <a:avLst/>
          </a:prstGeom>
          <a:noFill/>
        </p:spPr>
        <p:txBody>
          <a:bodyPr wrap="square" lIns="0" tIns="0" rIns="0" bIns="0" rtlCol="0">
            <a:spAutoFit/>
          </a:bodyPr>
          <a:lstStyle/>
          <a:p>
            <a:r>
              <a:rPr lang="nl-NL" sz="1000" dirty="0"/>
              <a:t>Q7_6: </a:t>
            </a:r>
            <a:r>
              <a:rPr lang="nl-NL" sz="1000" dirty="0">
                <a:effectLst/>
              </a:rPr>
              <a:t>Hoe vaak zie je het volgende tijdens gesprekken met jouw cliënten? Ik vraag de cliënt toestemming voordat er een onderzoek of (be)handeling werd uitgevoerd </a:t>
            </a:r>
            <a:r>
              <a:rPr lang="nl-NL" sz="1000" dirty="0"/>
              <a:t>| Basis: totale steekproef, n= 366; Eerstelijns verloskundige, n=55; Werkend in ziekenhuis, n=102; Perined PREM | Basis: n= 12.646 cliënten</a:t>
            </a:r>
          </a:p>
        </p:txBody>
      </p:sp>
      <p:cxnSp>
        <p:nvCxnSpPr>
          <p:cNvPr id="20" name="Straight Connector 19">
            <a:extLst>
              <a:ext uri="{FF2B5EF4-FFF2-40B4-BE49-F238E27FC236}">
                <a16:creationId xmlns:a16="http://schemas.microsoft.com/office/drawing/2014/main" id="{B34361D6-DF70-684E-E710-66E3FCDB5253}"/>
              </a:ext>
            </a:extLst>
          </p:cNvPr>
          <p:cNvCxnSpPr>
            <a:cxnSpLocks/>
          </p:cNvCxnSpPr>
          <p:nvPr/>
        </p:nvCxnSpPr>
        <p:spPr>
          <a:xfrm>
            <a:off x="360000" y="1610396"/>
            <a:ext cx="11466874" cy="0"/>
          </a:xfrm>
          <a:prstGeom prst="line">
            <a:avLst/>
          </a:prstGeom>
          <a:noFill/>
          <a:ln w="12700" cap="flat" cmpd="sng" algn="ctr">
            <a:solidFill>
              <a:srgbClr val="333333"/>
            </a:solidFill>
            <a:prstDash val="solid"/>
            <a:miter lim="800000"/>
            <a:tailEnd type="none"/>
          </a:ln>
          <a:effectLst/>
        </p:spPr>
      </p:cxnSp>
      <p:sp>
        <p:nvSpPr>
          <p:cNvPr id="4" name="Footer Placeholder 3">
            <a:extLst>
              <a:ext uri="{FF2B5EF4-FFF2-40B4-BE49-F238E27FC236}">
                <a16:creationId xmlns:a16="http://schemas.microsoft.com/office/drawing/2014/main" id="{7C9F5334-FD59-E4D1-08EE-10A2805323A1}"/>
              </a:ext>
            </a:extLst>
          </p:cNvPr>
          <p:cNvSpPr txBox="1">
            <a:spLocks/>
          </p:cNvSpPr>
          <p:nvPr/>
        </p:nvSpPr>
        <p:spPr>
          <a:xfrm>
            <a:off x="3168928" y="6192000"/>
            <a:ext cx="1794293" cy="19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Significant hoger dan de totale groep</a:t>
            </a:r>
            <a:endParaRPr lang="en-GB" dirty="0"/>
          </a:p>
        </p:txBody>
      </p:sp>
      <p:sp>
        <p:nvSpPr>
          <p:cNvPr id="8" name="Isosceles Triangle 7">
            <a:extLst>
              <a:ext uri="{FF2B5EF4-FFF2-40B4-BE49-F238E27FC236}">
                <a16:creationId xmlns:a16="http://schemas.microsoft.com/office/drawing/2014/main" id="{DD3CA598-F418-5445-974F-7F08A19989D0}"/>
              </a:ext>
            </a:extLst>
          </p:cNvPr>
          <p:cNvSpPr/>
          <p:nvPr/>
        </p:nvSpPr>
        <p:spPr bwMode="ltGray">
          <a:xfrm>
            <a:off x="2984943" y="6224206"/>
            <a:ext cx="105692" cy="118234"/>
          </a:xfrm>
          <a:prstGeom prst="triangl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15" name="Footer Placeholder 3">
            <a:extLst>
              <a:ext uri="{FF2B5EF4-FFF2-40B4-BE49-F238E27FC236}">
                <a16:creationId xmlns:a16="http://schemas.microsoft.com/office/drawing/2014/main" id="{69411384-395E-3DAD-44A2-022B4F5A0A80}"/>
              </a:ext>
            </a:extLst>
          </p:cNvPr>
          <p:cNvSpPr txBox="1">
            <a:spLocks/>
          </p:cNvSpPr>
          <p:nvPr/>
        </p:nvSpPr>
        <p:spPr>
          <a:xfrm>
            <a:off x="3168928" y="6390000"/>
            <a:ext cx="1794293" cy="19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Significant lager dan de </a:t>
            </a:r>
            <a:r>
              <a:rPr lang="en-GB" dirty="0" err="1"/>
              <a:t>totale</a:t>
            </a:r>
            <a:r>
              <a:rPr lang="en-GB" dirty="0"/>
              <a:t> </a:t>
            </a:r>
            <a:r>
              <a:rPr lang="en-GB" dirty="0" err="1"/>
              <a:t>groep</a:t>
            </a:r>
            <a:endParaRPr lang="en-GB" dirty="0"/>
          </a:p>
        </p:txBody>
      </p:sp>
      <p:sp>
        <p:nvSpPr>
          <p:cNvPr id="16" name="Isosceles Triangle 15">
            <a:extLst>
              <a:ext uri="{FF2B5EF4-FFF2-40B4-BE49-F238E27FC236}">
                <a16:creationId xmlns:a16="http://schemas.microsoft.com/office/drawing/2014/main" id="{9585221F-350D-A7FB-B1D6-B32B30040AF4}"/>
              </a:ext>
            </a:extLst>
          </p:cNvPr>
          <p:cNvSpPr/>
          <p:nvPr/>
        </p:nvSpPr>
        <p:spPr bwMode="ltGray">
          <a:xfrm rot="10800000">
            <a:off x="2984943" y="6452692"/>
            <a:ext cx="105692" cy="107485"/>
          </a:xfrm>
          <a:prstGeom prst="triangle">
            <a:avLst/>
          </a:prstGeom>
          <a:solidFill>
            <a:srgbClr val="E1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14" name="TextBox 13">
            <a:extLst>
              <a:ext uri="{FF2B5EF4-FFF2-40B4-BE49-F238E27FC236}">
                <a16:creationId xmlns:a16="http://schemas.microsoft.com/office/drawing/2014/main" id="{04DD7401-82F9-69CC-8851-66677A87EB2C}"/>
              </a:ext>
            </a:extLst>
          </p:cNvPr>
          <p:cNvSpPr txBox="1"/>
          <p:nvPr/>
        </p:nvSpPr>
        <p:spPr>
          <a:xfrm>
            <a:off x="7305870" y="6352546"/>
            <a:ext cx="3172408" cy="153888"/>
          </a:xfrm>
          <a:prstGeom prst="rect">
            <a:avLst/>
          </a:prstGeom>
          <a:noFill/>
        </p:spPr>
        <p:txBody>
          <a:bodyPr wrap="square" lIns="0" tIns="0" rIns="0" bIns="0" rtlCol="0">
            <a:spAutoFit/>
          </a:bodyPr>
          <a:lstStyle/>
          <a:p>
            <a:r>
              <a:rPr lang="nl-NL" sz="900" dirty="0"/>
              <a:t>Toelichting PREM: </a:t>
            </a:r>
            <a:r>
              <a:rPr lang="nl-NL" sz="1000" u="sng" dirty="0">
                <a:solidFill>
                  <a:srgbClr val="0563C1"/>
                </a:solidFill>
                <a:effectLst/>
                <a:latin typeface="Calibri" panose="020F0502020204030204" pitchFamily="34" charset="0"/>
                <a:ea typeface="Calibri" panose="020F0502020204030204" pitchFamily="34" charset="0"/>
                <a:hlinkClick r:id="rId3"/>
              </a:rPr>
              <a:t>Perined | Infographic PREM Geboortezorg</a:t>
            </a:r>
            <a:endParaRPr lang="nl-NL" sz="900" dirty="0"/>
          </a:p>
        </p:txBody>
      </p:sp>
      <p:sp>
        <p:nvSpPr>
          <p:cNvPr id="21" name="Text Placeholder 4">
            <a:extLst>
              <a:ext uri="{FF2B5EF4-FFF2-40B4-BE49-F238E27FC236}">
                <a16:creationId xmlns:a16="http://schemas.microsoft.com/office/drawing/2014/main" id="{81485EFB-37AC-4B43-E855-3D2E7ADF4AE1}"/>
              </a:ext>
            </a:extLst>
          </p:cNvPr>
          <p:cNvSpPr>
            <a:spLocks noGrp="1"/>
          </p:cNvSpPr>
          <p:nvPr>
            <p:ph type="body" sz="quarter" idx="12"/>
          </p:nvPr>
        </p:nvSpPr>
        <p:spPr>
          <a:xfrm>
            <a:off x="725126" y="1287870"/>
            <a:ext cx="11466874" cy="275732"/>
          </a:xfrm>
        </p:spPr>
        <p:txBody>
          <a:bodyPr/>
          <a:lstStyle/>
          <a:p>
            <a:r>
              <a:rPr lang="nl-NL" sz="2000" b="1" dirty="0"/>
              <a:t>Ik vraag de cliënt toestemming voordat er een onderzoek of (be)handeling werd uitgevoerd </a:t>
            </a:r>
            <a:endParaRPr lang="nl-NL" sz="2000" dirty="0"/>
          </a:p>
        </p:txBody>
      </p:sp>
      <p:graphicFrame>
        <p:nvGraphicFramePr>
          <p:cNvPr id="6" name="Content Placeholder 16">
            <a:extLst>
              <a:ext uri="{FF2B5EF4-FFF2-40B4-BE49-F238E27FC236}">
                <a16:creationId xmlns:a16="http://schemas.microsoft.com/office/drawing/2014/main" id="{CFFDBAEA-A92C-7586-561A-403FC55E2D74}"/>
              </a:ext>
            </a:extLst>
          </p:cNvPr>
          <p:cNvGraphicFramePr>
            <a:graphicFrameLocks/>
          </p:cNvGraphicFramePr>
          <p:nvPr/>
        </p:nvGraphicFramePr>
        <p:xfrm>
          <a:off x="1763485" y="1721414"/>
          <a:ext cx="8341567" cy="3274886"/>
        </p:xfrm>
        <a:graphic>
          <a:graphicData uri="http://schemas.openxmlformats.org/drawingml/2006/chart">
            <c:chart xmlns:c="http://schemas.openxmlformats.org/drawingml/2006/chart" xmlns:r="http://schemas.openxmlformats.org/officeDocument/2006/relationships" r:id="rId4"/>
          </a:graphicData>
        </a:graphic>
      </p:graphicFrame>
      <p:sp>
        <p:nvSpPr>
          <p:cNvPr id="7" name="Isosceles Triangle 6">
            <a:extLst>
              <a:ext uri="{FF2B5EF4-FFF2-40B4-BE49-F238E27FC236}">
                <a16:creationId xmlns:a16="http://schemas.microsoft.com/office/drawing/2014/main" id="{541762A2-56BC-9928-FD0B-431B766BC799}"/>
              </a:ext>
            </a:extLst>
          </p:cNvPr>
          <p:cNvSpPr/>
          <p:nvPr/>
        </p:nvSpPr>
        <p:spPr bwMode="ltGray">
          <a:xfrm>
            <a:off x="5554688" y="3916403"/>
            <a:ext cx="105692" cy="118234"/>
          </a:xfrm>
          <a:prstGeom prst="triangl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12" name="Isosceles Triangle 11">
            <a:extLst>
              <a:ext uri="{FF2B5EF4-FFF2-40B4-BE49-F238E27FC236}">
                <a16:creationId xmlns:a16="http://schemas.microsoft.com/office/drawing/2014/main" id="{33ECAF1C-513C-E227-1E4E-4B63B98EAA48}"/>
              </a:ext>
            </a:extLst>
          </p:cNvPr>
          <p:cNvSpPr/>
          <p:nvPr/>
        </p:nvSpPr>
        <p:spPr bwMode="ltGray">
          <a:xfrm rot="10800000">
            <a:off x="8434542" y="2243447"/>
            <a:ext cx="105692" cy="107485"/>
          </a:xfrm>
          <a:prstGeom prst="triangle">
            <a:avLst/>
          </a:prstGeom>
          <a:solidFill>
            <a:srgbClr val="E1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5" name="Slide Number Placeholder 4">
            <a:extLst>
              <a:ext uri="{FF2B5EF4-FFF2-40B4-BE49-F238E27FC236}">
                <a16:creationId xmlns:a16="http://schemas.microsoft.com/office/drawing/2014/main" id="{44F7CD19-8983-510E-8601-A302CB3C9D12}"/>
              </a:ext>
            </a:extLst>
          </p:cNvPr>
          <p:cNvSpPr>
            <a:spLocks noGrp="1"/>
          </p:cNvSpPr>
          <p:nvPr>
            <p:ph type="sldNum" sz="quarter" idx="10"/>
          </p:nvPr>
        </p:nvSpPr>
        <p:spPr/>
        <p:txBody>
          <a:bodyPr/>
          <a:lstStyle/>
          <a:p>
            <a:fld id="{4034BEE3-566C-4068-A777-C3A4762E861B}" type="slidenum">
              <a:rPr lang="en-GB" smtClean="0"/>
              <a:pPr/>
              <a:t>10</a:t>
            </a:fld>
            <a:endParaRPr lang="en-GB" dirty="0"/>
          </a:p>
        </p:txBody>
      </p:sp>
    </p:spTree>
    <p:extLst>
      <p:ext uri="{BB962C8B-B14F-4D97-AF65-F5344CB8AC3E}">
        <p14:creationId xmlns:p14="http://schemas.microsoft.com/office/powerpoint/2010/main" val="178333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73B1-013D-1CC3-825A-E250C89499B6}"/>
              </a:ext>
            </a:extLst>
          </p:cNvPr>
          <p:cNvSpPr>
            <a:spLocks noGrp="1"/>
          </p:cNvSpPr>
          <p:nvPr>
            <p:ph type="title"/>
          </p:nvPr>
        </p:nvSpPr>
        <p:spPr>
          <a:xfrm>
            <a:off x="359999" y="1296298"/>
            <a:ext cx="11466875" cy="403200"/>
          </a:xfrm>
        </p:spPr>
        <p:txBody>
          <a:bodyPr/>
          <a:lstStyle/>
          <a:p>
            <a:r>
              <a:rPr lang="nl-NL" dirty="0"/>
              <a:t>De mening van de cliënt wordt in de geboortezorg vaker meegenomen dan bij reguliere zorgverleners.</a:t>
            </a:r>
          </a:p>
        </p:txBody>
      </p:sp>
      <p:sp>
        <p:nvSpPr>
          <p:cNvPr id="10" name="TextBox 9">
            <a:extLst>
              <a:ext uri="{FF2B5EF4-FFF2-40B4-BE49-F238E27FC236}">
                <a16:creationId xmlns:a16="http://schemas.microsoft.com/office/drawing/2014/main" id="{4F09A38F-E6BC-456F-1225-9325E9567580}"/>
              </a:ext>
            </a:extLst>
          </p:cNvPr>
          <p:cNvSpPr txBox="1"/>
          <p:nvPr/>
        </p:nvSpPr>
        <p:spPr>
          <a:xfrm>
            <a:off x="359999" y="5786545"/>
            <a:ext cx="11466874" cy="307777"/>
          </a:xfrm>
          <a:prstGeom prst="rect">
            <a:avLst/>
          </a:prstGeom>
          <a:noFill/>
        </p:spPr>
        <p:txBody>
          <a:bodyPr wrap="square" lIns="0" tIns="0" rIns="0" bIns="0" rtlCol="0">
            <a:spAutoFit/>
          </a:bodyPr>
          <a:lstStyle/>
          <a:p>
            <a:r>
              <a:rPr lang="nl-NL" sz="1000" dirty="0"/>
              <a:t>Q9: Probeer terug te denken aan de laatste vijf contactmomenten met cliënten waarin er gesproken werd over een (mogelijke) beslissing die moest worden genomen. Als je terugdenkt aan deze momenten, op welke manier werden de meeste beslissingen genomen? | Basis: totale steekproef, n= 366; Verloskundigen, n=76; Artsen, n=60; Kraamverzorgenden, n=200.</a:t>
            </a:r>
          </a:p>
        </p:txBody>
      </p:sp>
      <p:graphicFrame>
        <p:nvGraphicFramePr>
          <p:cNvPr id="18" name="Content Placeholder 16">
            <a:extLst>
              <a:ext uri="{FF2B5EF4-FFF2-40B4-BE49-F238E27FC236}">
                <a16:creationId xmlns:a16="http://schemas.microsoft.com/office/drawing/2014/main" id="{4D54C0B2-1D16-4AD0-22BC-8CCF0B3D8B5C}"/>
              </a:ext>
            </a:extLst>
          </p:cNvPr>
          <p:cNvGraphicFramePr>
            <a:graphicFrameLocks noGrp="1"/>
          </p:cNvGraphicFramePr>
          <p:nvPr>
            <p:ph sz="quarter" idx="15"/>
            <p:extLst>
              <p:ext uri="{D42A27DB-BD31-4B8C-83A1-F6EECF244321}">
                <p14:modId xmlns:p14="http://schemas.microsoft.com/office/powerpoint/2010/main" val="2888472136"/>
              </p:ext>
            </p:extLst>
          </p:nvPr>
        </p:nvGraphicFramePr>
        <p:xfrm>
          <a:off x="1816100" y="2151063"/>
          <a:ext cx="7700963" cy="3568700"/>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B34361D6-DF70-684E-E710-66E3FCDB5253}"/>
              </a:ext>
            </a:extLst>
          </p:cNvPr>
          <p:cNvCxnSpPr>
            <a:cxnSpLocks/>
          </p:cNvCxnSpPr>
          <p:nvPr/>
        </p:nvCxnSpPr>
        <p:spPr>
          <a:xfrm>
            <a:off x="360000" y="2048937"/>
            <a:ext cx="11466874" cy="0"/>
          </a:xfrm>
          <a:prstGeom prst="line">
            <a:avLst/>
          </a:prstGeom>
          <a:noFill/>
          <a:ln w="12700" cap="flat" cmpd="sng" algn="ctr">
            <a:solidFill>
              <a:srgbClr val="333333"/>
            </a:solidFill>
            <a:prstDash val="solid"/>
            <a:miter lim="800000"/>
            <a:tailEnd type="none"/>
          </a:ln>
          <a:effectLst/>
        </p:spPr>
      </p:cxnSp>
      <p:sp>
        <p:nvSpPr>
          <p:cNvPr id="31" name="Footer Placeholder 3">
            <a:extLst>
              <a:ext uri="{FF2B5EF4-FFF2-40B4-BE49-F238E27FC236}">
                <a16:creationId xmlns:a16="http://schemas.microsoft.com/office/drawing/2014/main" id="{CF16470D-E0B3-A26A-80CF-79F1781143BA}"/>
              </a:ext>
            </a:extLst>
          </p:cNvPr>
          <p:cNvSpPr txBox="1">
            <a:spLocks/>
          </p:cNvSpPr>
          <p:nvPr/>
        </p:nvSpPr>
        <p:spPr>
          <a:xfrm>
            <a:off x="3168928" y="6192000"/>
            <a:ext cx="1794293" cy="19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Significant hoger dan de totale groep</a:t>
            </a:r>
            <a:endParaRPr lang="en-GB" dirty="0"/>
          </a:p>
        </p:txBody>
      </p:sp>
      <p:sp>
        <p:nvSpPr>
          <p:cNvPr id="32" name="Isosceles Triangle 31">
            <a:extLst>
              <a:ext uri="{FF2B5EF4-FFF2-40B4-BE49-F238E27FC236}">
                <a16:creationId xmlns:a16="http://schemas.microsoft.com/office/drawing/2014/main" id="{5268843F-0799-C0FD-7F3B-95B6148D88A9}"/>
              </a:ext>
            </a:extLst>
          </p:cNvPr>
          <p:cNvSpPr/>
          <p:nvPr/>
        </p:nvSpPr>
        <p:spPr bwMode="ltGray">
          <a:xfrm>
            <a:off x="2984943" y="6224206"/>
            <a:ext cx="105692" cy="118234"/>
          </a:xfrm>
          <a:prstGeom prst="triangl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33" name="Footer Placeholder 3">
            <a:extLst>
              <a:ext uri="{FF2B5EF4-FFF2-40B4-BE49-F238E27FC236}">
                <a16:creationId xmlns:a16="http://schemas.microsoft.com/office/drawing/2014/main" id="{A5781325-EC06-1935-2484-9E4CB9AB6E32}"/>
              </a:ext>
            </a:extLst>
          </p:cNvPr>
          <p:cNvSpPr txBox="1">
            <a:spLocks/>
          </p:cNvSpPr>
          <p:nvPr/>
        </p:nvSpPr>
        <p:spPr>
          <a:xfrm>
            <a:off x="3168928" y="6390000"/>
            <a:ext cx="1794293" cy="19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Significant lager dan de </a:t>
            </a:r>
            <a:r>
              <a:rPr lang="en-GB" dirty="0" err="1"/>
              <a:t>totale</a:t>
            </a:r>
            <a:r>
              <a:rPr lang="en-GB" dirty="0"/>
              <a:t> </a:t>
            </a:r>
            <a:r>
              <a:rPr lang="en-GB" dirty="0" err="1"/>
              <a:t>groep</a:t>
            </a:r>
            <a:endParaRPr lang="en-GB" dirty="0"/>
          </a:p>
        </p:txBody>
      </p:sp>
      <p:sp>
        <p:nvSpPr>
          <p:cNvPr id="34" name="Isosceles Triangle 33">
            <a:extLst>
              <a:ext uri="{FF2B5EF4-FFF2-40B4-BE49-F238E27FC236}">
                <a16:creationId xmlns:a16="http://schemas.microsoft.com/office/drawing/2014/main" id="{A41281C2-904D-C0A7-FBB4-2434F725EF5A}"/>
              </a:ext>
            </a:extLst>
          </p:cNvPr>
          <p:cNvSpPr/>
          <p:nvPr/>
        </p:nvSpPr>
        <p:spPr bwMode="ltGray">
          <a:xfrm rot="10800000">
            <a:off x="2984943" y="6452692"/>
            <a:ext cx="105692" cy="107485"/>
          </a:xfrm>
          <a:prstGeom prst="triangle">
            <a:avLst/>
          </a:prstGeom>
          <a:solidFill>
            <a:srgbClr val="E1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35" name="Footer Placeholder 3">
            <a:extLst>
              <a:ext uri="{FF2B5EF4-FFF2-40B4-BE49-F238E27FC236}">
                <a16:creationId xmlns:a16="http://schemas.microsoft.com/office/drawing/2014/main" id="{4F1B63E3-C517-8EEE-22AC-6679F2883C22}"/>
              </a:ext>
            </a:extLst>
          </p:cNvPr>
          <p:cNvSpPr txBox="1">
            <a:spLocks/>
          </p:cNvSpPr>
          <p:nvPr/>
        </p:nvSpPr>
        <p:spPr>
          <a:xfrm>
            <a:off x="6735597" y="6328282"/>
            <a:ext cx="1973722" cy="19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Significant </a:t>
            </a:r>
            <a:r>
              <a:rPr lang="en-GB" dirty="0" err="1"/>
              <a:t>hoger</a:t>
            </a:r>
            <a:r>
              <a:rPr lang="en-GB" dirty="0"/>
              <a:t> dan de </a:t>
            </a:r>
            <a:r>
              <a:rPr lang="en-GB" dirty="0" err="1"/>
              <a:t>zorgverleners</a:t>
            </a:r>
            <a:r>
              <a:rPr lang="en-GB" dirty="0"/>
              <a:t> in het Samen </a:t>
            </a:r>
            <a:r>
              <a:rPr lang="en-GB" dirty="0" err="1"/>
              <a:t>beslissen</a:t>
            </a:r>
            <a:r>
              <a:rPr lang="en-GB" dirty="0"/>
              <a:t> </a:t>
            </a:r>
            <a:r>
              <a:rPr lang="en-GB" dirty="0" err="1"/>
              <a:t>onderzoek</a:t>
            </a:r>
            <a:r>
              <a:rPr lang="en-GB" dirty="0"/>
              <a:t> 2022</a:t>
            </a:r>
          </a:p>
        </p:txBody>
      </p:sp>
      <p:sp>
        <p:nvSpPr>
          <p:cNvPr id="36" name="Footer Placeholder 3">
            <a:extLst>
              <a:ext uri="{FF2B5EF4-FFF2-40B4-BE49-F238E27FC236}">
                <a16:creationId xmlns:a16="http://schemas.microsoft.com/office/drawing/2014/main" id="{8D51B53B-70DD-6E48-D04B-55DB05DC9FE2}"/>
              </a:ext>
            </a:extLst>
          </p:cNvPr>
          <p:cNvSpPr txBox="1">
            <a:spLocks/>
          </p:cNvSpPr>
          <p:nvPr/>
        </p:nvSpPr>
        <p:spPr>
          <a:xfrm>
            <a:off x="8984327" y="6328282"/>
            <a:ext cx="1973722" cy="19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Significant lager dan de </a:t>
            </a:r>
            <a:r>
              <a:rPr lang="en-GB" dirty="0" err="1"/>
              <a:t>zorgverleners</a:t>
            </a:r>
            <a:r>
              <a:rPr lang="en-GB" dirty="0"/>
              <a:t> in het Samen </a:t>
            </a:r>
            <a:r>
              <a:rPr lang="en-GB" dirty="0" err="1"/>
              <a:t>beslissen</a:t>
            </a:r>
            <a:r>
              <a:rPr lang="en-GB" dirty="0"/>
              <a:t> </a:t>
            </a:r>
            <a:r>
              <a:rPr lang="en-GB" dirty="0" err="1"/>
              <a:t>onderzoek</a:t>
            </a:r>
            <a:r>
              <a:rPr lang="en-GB" dirty="0"/>
              <a:t> 2022</a:t>
            </a:r>
          </a:p>
        </p:txBody>
      </p:sp>
      <p:cxnSp>
        <p:nvCxnSpPr>
          <p:cNvPr id="37" name="Straight Arrow Connector 36">
            <a:extLst>
              <a:ext uri="{FF2B5EF4-FFF2-40B4-BE49-F238E27FC236}">
                <a16:creationId xmlns:a16="http://schemas.microsoft.com/office/drawing/2014/main" id="{64A3B2A7-6D18-FAB1-53FC-36AB252800D7}"/>
              </a:ext>
            </a:extLst>
          </p:cNvPr>
          <p:cNvCxnSpPr/>
          <p:nvPr/>
        </p:nvCxnSpPr>
        <p:spPr>
          <a:xfrm>
            <a:off x="8873460" y="6328282"/>
            <a:ext cx="0" cy="213768"/>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EE9402F-8A79-3DD1-0AE7-A4C4AC54F85F}"/>
              </a:ext>
            </a:extLst>
          </p:cNvPr>
          <p:cNvCxnSpPr>
            <a:cxnSpLocks/>
          </p:cNvCxnSpPr>
          <p:nvPr/>
        </p:nvCxnSpPr>
        <p:spPr>
          <a:xfrm flipV="1">
            <a:off x="6611016" y="6311243"/>
            <a:ext cx="0" cy="216162"/>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CFD59AF-1411-B02C-347C-DFFA8D2D18F7}"/>
              </a:ext>
            </a:extLst>
          </p:cNvPr>
          <p:cNvCxnSpPr>
            <a:cxnSpLocks/>
          </p:cNvCxnSpPr>
          <p:nvPr/>
        </p:nvCxnSpPr>
        <p:spPr>
          <a:xfrm flipV="1">
            <a:off x="7449422" y="3780806"/>
            <a:ext cx="0" cy="216162"/>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AA60298-16C0-F554-BC80-85F7FD6E0DD2}"/>
              </a:ext>
            </a:extLst>
          </p:cNvPr>
          <p:cNvCxnSpPr>
            <a:cxnSpLocks/>
          </p:cNvCxnSpPr>
          <p:nvPr/>
        </p:nvCxnSpPr>
        <p:spPr>
          <a:xfrm flipV="1">
            <a:off x="6208002" y="4270328"/>
            <a:ext cx="0" cy="216162"/>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3AD6B5-AE3A-A6BC-76AD-4186576BB1B7}"/>
              </a:ext>
            </a:extLst>
          </p:cNvPr>
          <p:cNvCxnSpPr>
            <a:cxnSpLocks/>
          </p:cNvCxnSpPr>
          <p:nvPr/>
        </p:nvCxnSpPr>
        <p:spPr>
          <a:xfrm flipV="1">
            <a:off x="6208002" y="4780541"/>
            <a:ext cx="0" cy="216162"/>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7CA6EAB-8908-16BD-1361-498551BA4617}"/>
              </a:ext>
            </a:extLst>
          </p:cNvPr>
          <p:cNvCxnSpPr/>
          <p:nvPr/>
        </p:nvCxnSpPr>
        <p:spPr>
          <a:xfrm>
            <a:off x="7493884" y="3322116"/>
            <a:ext cx="0" cy="213768"/>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A671741-A5E8-B2FC-338A-27F2C4DBAEB0}"/>
              </a:ext>
            </a:extLst>
          </p:cNvPr>
          <p:cNvCxnSpPr/>
          <p:nvPr/>
        </p:nvCxnSpPr>
        <p:spPr>
          <a:xfrm>
            <a:off x="6489404" y="2812449"/>
            <a:ext cx="0" cy="213768"/>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930D582-9954-2A23-7F7A-92176EBEC6B4}"/>
              </a:ext>
            </a:extLst>
          </p:cNvPr>
          <p:cNvCxnSpPr/>
          <p:nvPr/>
        </p:nvCxnSpPr>
        <p:spPr>
          <a:xfrm>
            <a:off x="6106633" y="2333984"/>
            <a:ext cx="0" cy="213768"/>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D971D53-718D-58D0-08E3-7F42E5C39939}"/>
              </a:ext>
            </a:extLst>
          </p:cNvPr>
          <p:cNvSpPr>
            <a:spLocks noGrp="1"/>
          </p:cNvSpPr>
          <p:nvPr>
            <p:ph type="sldNum" sz="quarter" idx="10"/>
          </p:nvPr>
        </p:nvSpPr>
        <p:spPr/>
        <p:txBody>
          <a:bodyPr/>
          <a:lstStyle/>
          <a:p>
            <a:fld id="{4034BEE3-566C-4068-A777-C3A4762E861B}" type="slidenum">
              <a:rPr lang="en-GB" smtClean="0"/>
              <a:pPr/>
              <a:t>11</a:t>
            </a:fld>
            <a:endParaRPr lang="en-GB" dirty="0"/>
          </a:p>
        </p:txBody>
      </p:sp>
    </p:spTree>
    <p:extLst>
      <p:ext uri="{BB962C8B-B14F-4D97-AF65-F5344CB8AC3E}">
        <p14:creationId xmlns:p14="http://schemas.microsoft.com/office/powerpoint/2010/main" val="380674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25ED3D-7BBB-4DA0-96A3-706649B6A4B0}"/>
              </a:ext>
            </a:extLst>
          </p:cNvPr>
          <p:cNvSpPr>
            <a:spLocks noGrp="1"/>
          </p:cNvSpPr>
          <p:nvPr>
            <p:ph type="ctrTitle"/>
          </p:nvPr>
        </p:nvSpPr>
        <p:spPr/>
        <p:txBody>
          <a:bodyPr/>
          <a:lstStyle/>
          <a:p>
            <a:r>
              <a:rPr lang="nl-NL" dirty="0"/>
              <a:t>Dank voor uw aandacht</a:t>
            </a:r>
            <a:endParaRPr lang="en-GB" dirty="0"/>
          </a:p>
        </p:txBody>
      </p:sp>
      <p:sp>
        <p:nvSpPr>
          <p:cNvPr id="5" name="Text Placeholder 4">
            <a:extLst>
              <a:ext uri="{FF2B5EF4-FFF2-40B4-BE49-F238E27FC236}">
                <a16:creationId xmlns:a16="http://schemas.microsoft.com/office/drawing/2014/main" id="{9CA25C03-4EB4-4820-A005-62EC31D8F700}"/>
              </a:ext>
            </a:extLst>
          </p:cNvPr>
          <p:cNvSpPr>
            <a:spLocks noGrp="1"/>
          </p:cNvSpPr>
          <p:nvPr>
            <p:ph type="body" sz="quarter" idx="20"/>
          </p:nvPr>
        </p:nvSpPr>
        <p:spPr/>
        <p:txBody>
          <a:bodyPr/>
          <a:lstStyle/>
          <a:p>
            <a:endParaRPr lang="nl-NL" sz="1800" dirty="0"/>
          </a:p>
          <a:p>
            <a:r>
              <a:rPr lang="nl-NL" sz="1800" dirty="0"/>
              <a:t>Stefan Elbers, </a:t>
            </a:r>
            <a:r>
              <a:rPr lang="nl-NL" sz="1800" dirty="0" err="1"/>
              <a:t>Phd</a:t>
            </a:r>
            <a:r>
              <a:rPr lang="nl-NL" sz="1800" dirty="0"/>
              <a:t>.</a:t>
            </a:r>
          </a:p>
          <a:p>
            <a:r>
              <a:rPr lang="nl-NL" sz="1800" dirty="0"/>
              <a:t>stefan.elbers@kantar.com</a:t>
            </a:r>
          </a:p>
          <a:p>
            <a:endParaRPr lang="en-GB" sz="1800" dirty="0"/>
          </a:p>
        </p:txBody>
      </p:sp>
      <p:pic>
        <p:nvPicPr>
          <p:cNvPr id="7" name="Picture Placeholder 6" descr="A picture containing indoor, floor, wall&#10;&#10;Description automatically generated">
            <a:extLst>
              <a:ext uri="{FF2B5EF4-FFF2-40B4-BE49-F238E27FC236}">
                <a16:creationId xmlns:a16="http://schemas.microsoft.com/office/drawing/2014/main" id="{C206F058-BACA-8FA8-B5D3-927E4B85FB44}"/>
              </a:ext>
            </a:extLst>
          </p:cNvPr>
          <p:cNvPicPr>
            <a:picLocks noGrp="1" noChangeAspect="1"/>
          </p:cNvPicPr>
          <p:nvPr>
            <p:ph type="pic" sz="quarter" idx="19"/>
          </p:nvPr>
        </p:nvPicPr>
        <p:blipFill>
          <a:blip r:embed="rId2"/>
          <a:srcRect t="31063" b="31063"/>
          <a:stretch>
            <a:fillRect/>
          </a:stretch>
        </p:blipFill>
        <p:spPr>
          <a:xfrm>
            <a:off x="4271963" y="1490663"/>
            <a:ext cx="7920037" cy="4498975"/>
          </a:xfrm>
        </p:spPr>
      </p:pic>
    </p:spTree>
    <p:extLst>
      <p:ext uri="{BB962C8B-B14F-4D97-AF65-F5344CB8AC3E}">
        <p14:creationId xmlns:p14="http://schemas.microsoft.com/office/powerpoint/2010/main" val="382050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6CA6DD-BB66-AD22-925B-359A163EE8F7}"/>
              </a:ext>
            </a:extLst>
          </p:cNvPr>
          <p:cNvSpPr/>
          <p:nvPr/>
        </p:nvSpPr>
        <p:spPr bwMode="ltGray">
          <a:xfrm>
            <a:off x="0" y="-1"/>
            <a:ext cx="3752850" cy="6858000"/>
          </a:xfrm>
          <a:prstGeom prst="rect">
            <a:avLst/>
          </a:prstGeom>
          <a:blipFill dpi="0" rotWithShape="1">
            <a:blip r:embed="rId3">
              <a:alphaModFix amt="46000"/>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pic>
        <p:nvPicPr>
          <p:cNvPr id="2" name="Picture 1" descr="A close-up of a curved staircase&#10;&#10;Description automatically generated">
            <a:extLst>
              <a:ext uri="{FF2B5EF4-FFF2-40B4-BE49-F238E27FC236}">
                <a16:creationId xmlns:a16="http://schemas.microsoft.com/office/drawing/2014/main" id="{F1E86C97-861E-2E93-00DA-D7DCBAA032D1}"/>
              </a:ext>
            </a:extLst>
          </p:cNvPr>
          <p:cNvPicPr>
            <a:picLocks noChangeAspect="1"/>
          </p:cNvPicPr>
          <p:nvPr/>
        </p:nvPicPr>
        <p:blipFill rotWithShape="1">
          <a:blip r:embed="rId4">
            <a:extLst>
              <a:ext uri="{28A0092B-C50C-407E-A947-70E740481C1C}">
                <a14:useLocalDpi xmlns:a14="http://schemas.microsoft.com/office/drawing/2010/main" val="0"/>
              </a:ext>
            </a:extLst>
          </a:blip>
          <a:srcRect t="-1" r="90456" b="43258"/>
          <a:stretch/>
        </p:blipFill>
        <p:spPr>
          <a:xfrm>
            <a:off x="2575698" y="-1"/>
            <a:ext cx="1730314" cy="6858000"/>
          </a:xfrm>
          <a:prstGeom prst="rect">
            <a:avLst/>
          </a:prstGeom>
        </p:spPr>
      </p:pic>
      <p:sp>
        <p:nvSpPr>
          <p:cNvPr id="26" name="TextBox 25">
            <a:extLst>
              <a:ext uri="{FF2B5EF4-FFF2-40B4-BE49-F238E27FC236}">
                <a16:creationId xmlns:a16="http://schemas.microsoft.com/office/drawing/2014/main" id="{1D95B598-5CC0-4B50-BD2D-846DD6F73D7F}"/>
              </a:ext>
            </a:extLst>
          </p:cNvPr>
          <p:cNvSpPr txBox="1"/>
          <p:nvPr/>
        </p:nvSpPr>
        <p:spPr>
          <a:xfrm>
            <a:off x="4465515" y="340111"/>
            <a:ext cx="2485617" cy="338554"/>
          </a:xfrm>
          <a:prstGeom prst="rect">
            <a:avLst/>
          </a:prstGeom>
          <a:noFill/>
        </p:spPr>
        <p:txBody>
          <a:bodyPr wrap="none" lIns="0" rtlCol="0" anchor="ctr" anchorCtr="0">
            <a:spAutoFit/>
          </a:bodyPr>
          <a:lstStyle/>
          <a:p>
            <a:r>
              <a:rPr lang="nl-NL" sz="1600" b="1" dirty="0">
                <a:solidFill>
                  <a:srgbClr val="000000"/>
                </a:solidFill>
                <a:ea typeface="League Spartan" charset="0"/>
                <a:cs typeface="Poppins" pitchFamily="2" charset="77"/>
              </a:rPr>
              <a:t>S</a:t>
            </a:r>
            <a:r>
              <a:rPr lang="en-US" sz="1600" b="1" dirty="0">
                <a:solidFill>
                  <a:srgbClr val="000000"/>
                </a:solidFill>
                <a:ea typeface="League Spartan" charset="0"/>
                <a:cs typeface="Poppins" pitchFamily="2" charset="77"/>
              </a:rPr>
              <a:t>hared Decision-making</a:t>
            </a:r>
          </a:p>
        </p:txBody>
      </p:sp>
      <p:sp>
        <p:nvSpPr>
          <p:cNvPr id="13" name="TextBox 12">
            <a:extLst>
              <a:ext uri="{FF2B5EF4-FFF2-40B4-BE49-F238E27FC236}">
                <a16:creationId xmlns:a16="http://schemas.microsoft.com/office/drawing/2014/main" id="{2B807AE2-1565-F02D-944C-99AA46F0EE9A}"/>
              </a:ext>
            </a:extLst>
          </p:cNvPr>
          <p:cNvSpPr txBox="1"/>
          <p:nvPr/>
        </p:nvSpPr>
        <p:spPr>
          <a:xfrm>
            <a:off x="4465515" y="6552016"/>
            <a:ext cx="7875554" cy="215444"/>
          </a:xfrm>
          <a:prstGeom prst="rect">
            <a:avLst/>
          </a:prstGeom>
          <a:noFill/>
        </p:spPr>
        <p:txBody>
          <a:bodyPr wrap="square" lIns="0" tIns="0" rIns="0" bIns="0" rtlCol="0">
            <a:spAutoFit/>
          </a:bodyPr>
          <a:lstStyle/>
          <a:p>
            <a:r>
              <a:rPr lang="en-US" sz="700" b="0" i="0" dirty="0" err="1">
                <a:solidFill>
                  <a:srgbClr val="222222"/>
                </a:solidFill>
                <a:effectLst/>
                <a:latin typeface="Arial" panose="020B0604020202020204" pitchFamily="34" charset="0"/>
              </a:rPr>
              <a:t>Alruwaili</a:t>
            </a:r>
            <a:r>
              <a:rPr lang="en-US" sz="700" b="0" i="0" dirty="0">
                <a:solidFill>
                  <a:srgbClr val="222222"/>
                </a:solidFill>
                <a:effectLst/>
                <a:latin typeface="Arial" panose="020B0604020202020204" pitchFamily="34" charset="0"/>
              </a:rPr>
              <a:t>, T., Crawford, K., </a:t>
            </a:r>
            <a:r>
              <a:rPr lang="en-US" sz="700" b="0" i="0" dirty="0" err="1">
                <a:solidFill>
                  <a:srgbClr val="222222"/>
                </a:solidFill>
                <a:effectLst/>
                <a:latin typeface="Arial" panose="020B0604020202020204" pitchFamily="34" charset="0"/>
              </a:rPr>
              <a:t>Jahanfar</a:t>
            </a:r>
            <a:r>
              <a:rPr lang="en-US" sz="700" b="0" i="0" dirty="0">
                <a:solidFill>
                  <a:srgbClr val="222222"/>
                </a:solidFill>
                <a:effectLst/>
                <a:latin typeface="Arial" panose="020B0604020202020204" pitchFamily="34" charset="0"/>
              </a:rPr>
              <a:t>, S., Hampton, K., &amp; </a:t>
            </a:r>
            <a:r>
              <a:rPr lang="en-US" sz="700" b="0" i="0" dirty="0" err="1">
                <a:solidFill>
                  <a:srgbClr val="222222"/>
                </a:solidFill>
                <a:effectLst/>
                <a:latin typeface="Arial" panose="020B0604020202020204" pitchFamily="34" charset="0"/>
              </a:rPr>
              <a:t>Fooladi</a:t>
            </a:r>
            <a:r>
              <a:rPr lang="en-US" sz="700" b="0" i="0" dirty="0">
                <a:solidFill>
                  <a:srgbClr val="222222"/>
                </a:solidFill>
                <a:effectLst/>
                <a:latin typeface="Arial" panose="020B0604020202020204" pitchFamily="34" charset="0"/>
              </a:rPr>
              <a:t>, E. (2023). Pregnant Persons and Birth Partners' Experiences of Shared Decision-Making During Pregnancy and Childbirth: An Umbrella Review. Patient Education and Counseling, 107832.</a:t>
            </a:r>
          </a:p>
        </p:txBody>
      </p:sp>
      <p:pic>
        <p:nvPicPr>
          <p:cNvPr id="1026" name="Picture 2" descr="Fig. 1">
            <a:extLst>
              <a:ext uri="{FF2B5EF4-FFF2-40B4-BE49-F238E27FC236}">
                <a16:creationId xmlns:a16="http://schemas.microsoft.com/office/drawing/2014/main" id="{B9DD4240-3A83-38E0-66E3-45004355A9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289" y="972029"/>
            <a:ext cx="3228975"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BD4DEC-8B92-8151-8DE1-6356643B78C2}"/>
              </a:ext>
            </a:extLst>
          </p:cNvPr>
          <p:cNvSpPr txBox="1"/>
          <p:nvPr/>
        </p:nvSpPr>
        <p:spPr>
          <a:xfrm>
            <a:off x="4453933" y="4260379"/>
            <a:ext cx="7421685" cy="1169551"/>
          </a:xfrm>
          <a:prstGeom prst="rect">
            <a:avLst/>
          </a:prstGeom>
          <a:noFill/>
        </p:spPr>
        <p:txBody>
          <a:bodyPr wrap="square">
            <a:spAutoFit/>
          </a:bodyPr>
          <a:lstStyle/>
          <a:p>
            <a:r>
              <a:rPr lang="nl-NL" sz="1400" b="1" i="0" u="none" strike="noStrike" baseline="0" dirty="0">
                <a:latin typeface="Arial" panose="020B0604020202020204" pitchFamily="34" charset="0"/>
              </a:rPr>
              <a:t>Samen Beslissen</a:t>
            </a:r>
            <a:br>
              <a:rPr lang="nl-NL" sz="1400" b="1" i="0" u="none" strike="noStrike" baseline="0" dirty="0">
                <a:latin typeface="Arial" panose="020B0604020202020204" pitchFamily="34" charset="0"/>
              </a:rPr>
            </a:br>
            <a:endParaRPr lang="nl-NL" sz="1400" b="1" i="0" u="none" strike="noStrike" baseline="0" dirty="0">
              <a:latin typeface="Arial" panose="020B0604020202020204" pitchFamily="34" charset="0"/>
            </a:endParaRPr>
          </a:p>
          <a:p>
            <a:r>
              <a:rPr lang="nl-NL" sz="1400" b="0" i="0" u="none" strike="noStrike" baseline="0" dirty="0">
                <a:latin typeface="Arial" panose="020B0604020202020204" pitchFamily="34" charset="0"/>
              </a:rPr>
              <a:t>Binnen dit onderzoek is Samen Beslissen gedefinieerd als </a:t>
            </a:r>
            <a:r>
              <a:rPr lang="nl-NL" sz="1400" b="1" i="1" u="none" strike="noStrike" baseline="0" dirty="0">
                <a:latin typeface="Arial" panose="020B0604020202020204" pitchFamily="34" charset="0"/>
              </a:rPr>
              <a:t>het proces waarbij cliënt en zorgverlener samen op zoek gaan naar de zorg en de behandeling die het beste bij de cliënt past</a:t>
            </a:r>
            <a:r>
              <a:rPr lang="nl-NL" sz="1400" b="1" i="1" dirty="0">
                <a:latin typeface="Arial" panose="020B0604020202020204" pitchFamily="34" charset="0"/>
              </a:rPr>
              <a:t> </a:t>
            </a:r>
            <a:r>
              <a:rPr lang="nl-NL" sz="1400" dirty="0">
                <a:latin typeface="Arial" panose="020B0604020202020204" pitchFamily="34" charset="0"/>
              </a:rPr>
              <a:t>(conform richtlijn integrale geboortezorg)</a:t>
            </a:r>
            <a:endParaRPr lang="en-US" sz="1400" dirty="0"/>
          </a:p>
        </p:txBody>
      </p:sp>
    </p:spTree>
    <p:extLst>
      <p:ext uri="{BB962C8B-B14F-4D97-AF65-F5344CB8AC3E}">
        <p14:creationId xmlns:p14="http://schemas.microsoft.com/office/powerpoint/2010/main" val="190714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6CA6DD-BB66-AD22-925B-359A163EE8F7}"/>
              </a:ext>
            </a:extLst>
          </p:cNvPr>
          <p:cNvSpPr/>
          <p:nvPr/>
        </p:nvSpPr>
        <p:spPr bwMode="ltGray">
          <a:xfrm>
            <a:off x="0" y="-1"/>
            <a:ext cx="3752850" cy="6858000"/>
          </a:xfrm>
          <a:prstGeom prst="rect">
            <a:avLst/>
          </a:prstGeom>
          <a:blipFill dpi="0" rotWithShape="1">
            <a:blip r:embed="rId3">
              <a:alphaModFix amt="46000"/>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pic>
        <p:nvPicPr>
          <p:cNvPr id="2" name="Picture 1" descr="A close-up of a curved staircase&#10;&#10;Description automatically generated">
            <a:extLst>
              <a:ext uri="{FF2B5EF4-FFF2-40B4-BE49-F238E27FC236}">
                <a16:creationId xmlns:a16="http://schemas.microsoft.com/office/drawing/2014/main" id="{F1E86C97-861E-2E93-00DA-D7DCBAA032D1}"/>
              </a:ext>
            </a:extLst>
          </p:cNvPr>
          <p:cNvPicPr>
            <a:picLocks noChangeAspect="1"/>
          </p:cNvPicPr>
          <p:nvPr/>
        </p:nvPicPr>
        <p:blipFill rotWithShape="1">
          <a:blip r:embed="rId4">
            <a:extLst>
              <a:ext uri="{28A0092B-C50C-407E-A947-70E740481C1C}">
                <a14:useLocalDpi xmlns:a14="http://schemas.microsoft.com/office/drawing/2010/main" val="0"/>
              </a:ext>
            </a:extLst>
          </a:blip>
          <a:srcRect t="-1" r="90456" b="43258"/>
          <a:stretch/>
        </p:blipFill>
        <p:spPr>
          <a:xfrm>
            <a:off x="2575698" y="-36404"/>
            <a:ext cx="1730314" cy="6858000"/>
          </a:xfrm>
          <a:prstGeom prst="rect">
            <a:avLst/>
          </a:prstGeom>
        </p:spPr>
      </p:pic>
      <p:grpSp>
        <p:nvGrpSpPr>
          <p:cNvPr id="17" name="Group 16">
            <a:extLst>
              <a:ext uri="{FF2B5EF4-FFF2-40B4-BE49-F238E27FC236}">
                <a16:creationId xmlns:a16="http://schemas.microsoft.com/office/drawing/2014/main" id="{C538A56D-A929-494C-8B19-C5B7417776B2}"/>
              </a:ext>
            </a:extLst>
          </p:cNvPr>
          <p:cNvGrpSpPr/>
          <p:nvPr/>
        </p:nvGrpSpPr>
        <p:grpSpPr>
          <a:xfrm>
            <a:off x="3073509" y="2492111"/>
            <a:ext cx="676788" cy="1154162"/>
            <a:chOff x="3215741" y="2747959"/>
            <a:chExt cx="676788" cy="1154162"/>
          </a:xfrm>
        </p:grpSpPr>
        <p:sp>
          <p:nvSpPr>
            <p:cNvPr id="7" name="TextBox 6">
              <a:extLst>
                <a:ext uri="{FF2B5EF4-FFF2-40B4-BE49-F238E27FC236}">
                  <a16:creationId xmlns:a16="http://schemas.microsoft.com/office/drawing/2014/main" id="{A1CC34A4-7A92-4B7D-9E9B-8B04FFD73269}"/>
                </a:ext>
              </a:extLst>
            </p:cNvPr>
            <p:cNvSpPr txBox="1"/>
            <p:nvPr/>
          </p:nvSpPr>
          <p:spPr>
            <a:xfrm>
              <a:off x="3215741" y="2747959"/>
              <a:ext cx="676788" cy="1154162"/>
            </a:xfrm>
            <a:prstGeom prst="rect">
              <a:avLst/>
            </a:prstGeom>
            <a:noFill/>
          </p:spPr>
          <p:txBody>
            <a:bodyPr wrap="none" rtlCol="0" anchor="ctr" anchorCtr="0">
              <a:spAutoFit/>
            </a:bodyPr>
            <a:lstStyle/>
            <a:p>
              <a:pPr algn="r"/>
              <a:r>
                <a:rPr lang="en-US" sz="6900" b="1" dirty="0">
                  <a:solidFill>
                    <a:schemeClr val="bg1">
                      <a:alpha val="35000"/>
                    </a:schemeClr>
                  </a:solidFill>
                  <a:latin typeface="+mj-lt"/>
                  <a:ea typeface="League Spartan" charset="0"/>
                  <a:cs typeface="Poppins" pitchFamily="2" charset="77"/>
                </a:rPr>
                <a:t>2</a:t>
              </a:r>
            </a:p>
          </p:txBody>
        </p:sp>
        <p:sp>
          <p:nvSpPr>
            <p:cNvPr id="8" name="TextBox 7">
              <a:extLst>
                <a:ext uri="{FF2B5EF4-FFF2-40B4-BE49-F238E27FC236}">
                  <a16:creationId xmlns:a16="http://schemas.microsoft.com/office/drawing/2014/main" id="{EF99DCC1-50DA-44D7-AEDA-E6B575A94DC9}"/>
                </a:ext>
              </a:extLst>
            </p:cNvPr>
            <p:cNvSpPr txBox="1"/>
            <p:nvPr/>
          </p:nvSpPr>
          <p:spPr>
            <a:xfrm>
              <a:off x="3248602" y="3077818"/>
              <a:ext cx="611066" cy="553998"/>
            </a:xfrm>
            <a:prstGeom prst="rect">
              <a:avLst/>
            </a:prstGeom>
            <a:noFill/>
          </p:spPr>
          <p:txBody>
            <a:bodyPr wrap="none" rtlCol="0" anchor="ctr" anchorCtr="0">
              <a:spAutoFit/>
            </a:bodyPr>
            <a:lstStyle/>
            <a:p>
              <a:pPr algn="r"/>
              <a:r>
                <a:rPr lang="en-US" sz="3000" b="1" dirty="0">
                  <a:solidFill>
                    <a:schemeClr val="bg1"/>
                  </a:solidFill>
                  <a:latin typeface="+mj-lt"/>
                  <a:ea typeface="League Spartan" charset="0"/>
                  <a:cs typeface="Poppins" pitchFamily="2" charset="77"/>
                </a:rPr>
                <a:t>02</a:t>
              </a:r>
            </a:p>
          </p:txBody>
        </p:sp>
      </p:grpSp>
      <p:grpSp>
        <p:nvGrpSpPr>
          <p:cNvPr id="12" name="Group 11">
            <a:extLst>
              <a:ext uri="{FF2B5EF4-FFF2-40B4-BE49-F238E27FC236}">
                <a16:creationId xmlns:a16="http://schemas.microsoft.com/office/drawing/2014/main" id="{5D980055-84F0-A020-00FA-BCBC62F5C979}"/>
              </a:ext>
            </a:extLst>
          </p:cNvPr>
          <p:cNvGrpSpPr/>
          <p:nvPr/>
        </p:nvGrpSpPr>
        <p:grpSpPr>
          <a:xfrm>
            <a:off x="3073509" y="4656853"/>
            <a:ext cx="676788" cy="1154162"/>
            <a:chOff x="2898348" y="5147366"/>
            <a:chExt cx="676788" cy="1154162"/>
          </a:xfrm>
        </p:grpSpPr>
        <p:sp>
          <p:nvSpPr>
            <p:cNvPr id="15" name="TextBox 14">
              <a:extLst>
                <a:ext uri="{FF2B5EF4-FFF2-40B4-BE49-F238E27FC236}">
                  <a16:creationId xmlns:a16="http://schemas.microsoft.com/office/drawing/2014/main" id="{1AC98B73-55C1-4081-817C-608AC3450889}"/>
                </a:ext>
              </a:extLst>
            </p:cNvPr>
            <p:cNvSpPr txBox="1"/>
            <p:nvPr/>
          </p:nvSpPr>
          <p:spPr>
            <a:xfrm>
              <a:off x="2898348" y="5147366"/>
              <a:ext cx="676788" cy="1154162"/>
            </a:xfrm>
            <a:prstGeom prst="rect">
              <a:avLst/>
            </a:prstGeom>
            <a:noFill/>
          </p:spPr>
          <p:txBody>
            <a:bodyPr wrap="none" rtlCol="0" anchor="ctr" anchorCtr="0">
              <a:spAutoFit/>
            </a:bodyPr>
            <a:lstStyle/>
            <a:p>
              <a:pPr algn="r"/>
              <a:r>
                <a:rPr lang="en-US" sz="6900" b="1" dirty="0">
                  <a:solidFill>
                    <a:schemeClr val="bg1">
                      <a:alpha val="35000"/>
                    </a:schemeClr>
                  </a:solidFill>
                  <a:latin typeface="+mj-lt"/>
                  <a:ea typeface="League Spartan" charset="0"/>
                  <a:cs typeface="Poppins" pitchFamily="2" charset="77"/>
                </a:rPr>
                <a:t>3</a:t>
              </a:r>
            </a:p>
          </p:txBody>
        </p:sp>
        <p:sp>
          <p:nvSpPr>
            <p:cNvPr id="16" name="TextBox 15">
              <a:extLst>
                <a:ext uri="{FF2B5EF4-FFF2-40B4-BE49-F238E27FC236}">
                  <a16:creationId xmlns:a16="http://schemas.microsoft.com/office/drawing/2014/main" id="{92FC0AAF-4601-4E96-A285-4B45E5C75914}"/>
                </a:ext>
              </a:extLst>
            </p:cNvPr>
            <p:cNvSpPr txBox="1"/>
            <p:nvPr/>
          </p:nvSpPr>
          <p:spPr>
            <a:xfrm>
              <a:off x="2935118" y="5462835"/>
              <a:ext cx="611066" cy="553998"/>
            </a:xfrm>
            <a:prstGeom prst="rect">
              <a:avLst/>
            </a:prstGeom>
            <a:noFill/>
          </p:spPr>
          <p:txBody>
            <a:bodyPr wrap="none" rtlCol="0" anchor="ctr" anchorCtr="0">
              <a:spAutoFit/>
            </a:bodyPr>
            <a:lstStyle/>
            <a:p>
              <a:pPr algn="r"/>
              <a:r>
                <a:rPr lang="en-US" sz="3000" b="1" dirty="0">
                  <a:solidFill>
                    <a:schemeClr val="bg1"/>
                  </a:solidFill>
                  <a:latin typeface="+mj-lt"/>
                  <a:ea typeface="League Spartan" charset="0"/>
                  <a:cs typeface="Poppins" pitchFamily="2" charset="77"/>
                </a:rPr>
                <a:t>03</a:t>
              </a:r>
            </a:p>
          </p:txBody>
        </p:sp>
      </p:grpSp>
      <p:grpSp>
        <p:nvGrpSpPr>
          <p:cNvPr id="29" name="Group 28">
            <a:extLst>
              <a:ext uri="{FF2B5EF4-FFF2-40B4-BE49-F238E27FC236}">
                <a16:creationId xmlns:a16="http://schemas.microsoft.com/office/drawing/2014/main" id="{5D9729BD-7B4E-40E1-990F-F7D8AE22152D}"/>
              </a:ext>
            </a:extLst>
          </p:cNvPr>
          <p:cNvGrpSpPr/>
          <p:nvPr/>
        </p:nvGrpSpPr>
        <p:grpSpPr>
          <a:xfrm>
            <a:off x="4478640" y="2947427"/>
            <a:ext cx="7028775" cy="698846"/>
            <a:chOff x="235237" y="963015"/>
            <a:chExt cx="7028775" cy="698846"/>
          </a:xfrm>
        </p:grpSpPr>
        <p:sp>
          <p:nvSpPr>
            <p:cNvPr id="32" name="TextBox 31">
              <a:extLst>
                <a:ext uri="{FF2B5EF4-FFF2-40B4-BE49-F238E27FC236}">
                  <a16:creationId xmlns:a16="http://schemas.microsoft.com/office/drawing/2014/main" id="{0C30558B-5CB0-41FF-9A7A-1CE8190938C1}"/>
                </a:ext>
              </a:extLst>
            </p:cNvPr>
            <p:cNvSpPr txBox="1"/>
            <p:nvPr/>
          </p:nvSpPr>
          <p:spPr>
            <a:xfrm>
              <a:off x="235237" y="963015"/>
              <a:ext cx="2105705" cy="338554"/>
            </a:xfrm>
            <a:prstGeom prst="rect">
              <a:avLst/>
            </a:prstGeom>
            <a:noFill/>
          </p:spPr>
          <p:txBody>
            <a:bodyPr wrap="none" lIns="0" rtlCol="0" anchor="ctr" anchorCtr="0">
              <a:spAutoFit/>
            </a:bodyPr>
            <a:lstStyle/>
            <a:p>
              <a:r>
                <a:rPr lang="en-US" sz="1600" b="1" dirty="0">
                  <a:solidFill>
                    <a:srgbClr val="000000"/>
                  </a:solidFill>
                  <a:ea typeface="League Spartan" charset="0"/>
                  <a:cs typeface="Poppins" pitchFamily="2" charset="77"/>
                </a:rPr>
                <a:t>ONDERZOEKSDOEL</a:t>
              </a:r>
            </a:p>
          </p:txBody>
        </p:sp>
        <p:sp>
          <p:nvSpPr>
            <p:cNvPr id="33" name="Subtitle 2">
              <a:extLst>
                <a:ext uri="{FF2B5EF4-FFF2-40B4-BE49-F238E27FC236}">
                  <a16:creationId xmlns:a16="http://schemas.microsoft.com/office/drawing/2014/main" id="{EC91F9F5-0B02-40A9-AE8C-E45E6B0051D4}"/>
                </a:ext>
              </a:extLst>
            </p:cNvPr>
            <p:cNvSpPr txBox="1">
              <a:spLocks/>
            </p:cNvSpPr>
            <p:nvPr/>
          </p:nvSpPr>
          <p:spPr>
            <a:xfrm>
              <a:off x="235237" y="1407496"/>
              <a:ext cx="7028775" cy="25436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GB" sz="1200" b="1" i="1" dirty="0" err="1">
                  <a:solidFill>
                    <a:srgbClr val="000000"/>
                  </a:solidFill>
                  <a:latin typeface="+mn-lt"/>
                </a:rPr>
                <a:t>verkennen</a:t>
              </a:r>
              <a:r>
                <a:rPr lang="en-GB" sz="1200" dirty="0">
                  <a:solidFill>
                    <a:srgbClr val="000000"/>
                  </a:solidFill>
                  <a:latin typeface="+mn-lt"/>
                </a:rPr>
                <a:t> van </a:t>
              </a:r>
              <a:r>
                <a:rPr lang="en-GB" sz="1200" dirty="0" err="1">
                  <a:solidFill>
                    <a:srgbClr val="000000"/>
                  </a:solidFill>
                  <a:latin typeface="+mn-lt"/>
                </a:rPr>
                <a:t>kennis</a:t>
              </a:r>
              <a:r>
                <a:rPr lang="en-GB" sz="1200" dirty="0">
                  <a:solidFill>
                    <a:srgbClr val="000000"/>
                  </a:solidFill>
                  <a:latin typeface="+mn-lt"/>
                </a:rPr>
                <a:t> en </a:t>
              </a:r>
              <a:r>
                <a:rPr lang="en-GB" sz="1200" dirty="0" err="1">
                  <a:solidFill>
                    <a:srgbClr val="000000"/>
                  </a:solidFill>
                  <a:latin typeface="+mn-lt"/>
                </a:rPr>
                <a:t>toepassing</a:t>
              </a:r>
              <a:r>
                <a:rPr lang="en-GB" sz="1200" dirty="0">
                  <a:solidFill>
                    <a:srgbClr val="000000"/>
                  </a:solidFill>
                  <a:latin typeface="+mn-lt"/>
                </a:rPr>
                <a:t> van </a:t>
              </a:r>
              <a:r>
                <a:rPr lang="en-GB" sz="1200" dirty="0" err="1">
                  <a:solidFill>
                    <a:srgbClr val="000000"/>
                  </a:solidFill>
                  <a:latin typeface="+mn-lt"/>
                </a:rPr>
                <a:t>Samen</a:t>
              </a:r>
              <a:r>
                <a:rPr lang="en-GB" sz="1200" dirty="0">
                  <a:solidFill>
                    <a:srgbClr val="000000"/>
                  </a:solidFill>
                  <a:latin typeface="+mn-lt"/>
                </a:rPr>
                <a:t> </a:t>
              </a:r>
              <a:r>
                <a:rPr lang="en-GB" sz="1200" dirty="0" err="1">
                  <a:solidFill>
                    <a:srgbClr val="000000"/>
                  </a:solidFill>
                  <a:latin typeface="+mn-lt"/>
                </a:rPr>
                <a:t>Belissen</a:t>
              </a:r>
              <a:r>
                <a:rPr lang="en-GB" sz="1200" dirty="0">
                  <a:solidFill>
                    <a:srgbClr val="000000"/>
                  </a:solidFill>
                  <a:latin typeface="+mn-lt"/>
                </a:rPr>
                <a:t> </a:t>
              </a:r>
              <a:r>
                <a:rPr lang="en-GB" sz="1200" dirty="0" err="1">
                  <a:solidFill>
                    <a:srgbClr val="000000"/>
                  </a:solidFill>
                  <a:latin typeface="+mn-lt"/>
                </a:rPr>
                <a:t>binnen</a:t>
              </a:r>
              <a:r>
                <a:rPr lang="en-GB" sz="1200" dirty="0">
                  <a:solidFill>
                    <a:srgbClr val="000000"/>
                  </a:solidFill>
                  <a:latin typeface="+mn-lt"/>
                </a:rPr>
                <a:t> de </a:t>
              </a:r>
              <a:r>
                <a:rPr lang="en-GB" sz="1200" dirty="0" err="1">
                  <a:solidFill>
                    <a:srgbClr val="000000"/>
                  </a:solidFill>
                  <a:latin typeface="+mn-lt"/>
                </a:rPr>
                <a:t>geboortezorg</a:t>
              </a:r>
              <a:endParaRPr lang="en-US" sz="800" dirty="0">
                <a:solidFill>
                  <a:srgbClr val="000000"/>
                </a:solidFill>
                <a:latin typeface="+mn-lt"/>
                <a:ea typeface="Lato Light" panose="020F0502020204030203" pitchFamily="34" charset="0"/>
                <a:cs typeface="Lato Light" panose="020F0502020204030203" pitchFamily="34" charset="0"/>
              </a:endParaRPr>
            </a:p>
          </p:txBody>
        </p:sp>
      </p:grpSp>
      <p:grpSp>
        <p:nvGrpSpPr>
          <p:cNvPr id="34" name="Group 33">
            <a:extLst>
              <a:ext uri="{FF2B5EF4-FFF2-40B4-BE49-F238E27FC236}">
                <a16:creationId xmlns:a16="http://schemas.microsoft.com/office/drawing/2014/main" id="{C4F9F03D-7F31-4839-BD28-30BEF2A5BC74}"/>
              </a:ext>
            </a:extLst>
          </p:cNvPr>
          <p:cNvGrpSpPr/>
          <p:nvPr/>
        </p:nvGrpSpPr>
        <p:grpSpPr>
          <a:xfrm>
            <a:off x="4478640" y="5083399"/>
            <a:ext cx="6480135" cy="875713"/>
            <a:chOff x="-313403" y="823893"/>
            <a:chExt cx="6480135" cy="875713"/>
          </a:xfrm>
        </p:grpSpPr>
        <p:sp>
          <p:nvSpPr>
            <p:cNvPr id="37" name="TextBox 36">
              <a:extLst>
                <a:ext uri="{FF2B5EF4-FFF2-40B4-BE49-F238E27FC236}">
                  <a16:creationId xmlns:a16="http://schemas.microsoft.com/office/drawing/2014/main" id="{38E1F7F3-EC78-488C-9DCE-D12D5D595E81}"/>
                </a:ext>
              </a:extLst>
            </p:cNvPr>
            <p:cNvSpPr txBox="1"/>
            <p:nvPr/>
          </p:nvSpPr>
          <p:spPr>
            <a:xfrm>
              <a:off x="-313403" y="823893"/>
              <a:ext cx="2001510" cy="338554"/>
            </a:xfrm>
            <a:prstGeom prst="rect">
              <a:avLst/>
            </a:prstGeom>
            <a:noFill/>
          </p:spPr>
          <p:txBody>
            <a:bodyPr wrap="none" lIns="0" rtlCol="0" anchor="ctr" anchorCtr="0">
              <a:spAutoFit/>
            </a:bodyPr>
            <a:lstStyle/>
            <a:p>
              <a:r>
                <a:rPr lang="en-US" sz="1600" b="1" dirty="0">
                  <a:solidFill>
                    <a:srgbClr val="000000"/>
                  </a:solidFill>
                  <a:ea typeface="League Spartan" charset="0"/>
                  <a:cs typeface="Poppins" pitchFamily="2" charset="77"/>
                </a:rPr>
                <a:t>CENTRALE VRAAG</a:t>
              </a:r>
            </a:p>
          </p:txBody>
        </p:sp>
        <p:sp>
          <p:nvSpPr>
            <p:cNvPr id="38" name="Subtitle 2">
              <a:extLst>
                <a:ext uri="{FF2B5EF4-FFF2-40B4-BE49-F238E27FC236}">
                  <a16:creationId xmlns:a16="http://schemas.microsoft.com/office/drawing/2014/main" id="{8AC7690C-1510-483A-AC1A-B0802815928A}"/>
                </a:ext>
              </a:extLst>
            </p:cNvPr>
            <p:cNvSpPr txBox="1">
              <a:spLocks/>
            </p:cNvSpPr>
            <p:nvPr/>
          </p:nvSpPr>
          <p:spPr>
            <a:xfrm>
              <a:off x="-313403" y="1177475"/>
              <a:ext cx="6480135" cy="5221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err="1">
                  <a:solidFill>
                    <a:srgbClr val="000000"/>
                  </a:solidFill>
                  <a:latin typeface="+mn-lt"/>
                </a:rPr>
                <a:t>Centraal</a:t>
              </a:r>
              <a:r>
                <a:rPr lang="en-US" sz="1200" dirty="0">
                  <a:solidFill>
                    <a:srgbClr val="000000"/>
                  </a:solidFill>
                  <a:latin typeface="+mn-lt"/>
                </a:rPr>
                <a:t> in </a:t>
              </a:r>
              <a:r>
                <a:rPr lang="en-US" sz="1200" dirty="0" err="1">
                  <a:solidFill>
                    <a:srgbClr val="000000"/>
                  </a:solidFill>
                  <a:latin typeface="+mn-lt"/>
                </a:rPr>
                <a:t>dit</a:t>
              </a:r>
              <a:r>
                <a:rPr lang="en-US" sz="1200" dirty="0">
                  <a:solidFill>
                    <a:srgbClr val="000000"/>
                  </a:solidFill>
                  <a:latin typeface="+mn-lt"/>
                </a:rPr>
                <a:t> </a:t>
              </a:r>
              <a:r>
                <a:rPr lang="en-US" sz="1200" dirty="0" err="1">
                  <a:solidFill>
                    <a:srgbClr val="000000"/>
                  </a:solidFill>
                  <a:latin typeface="+mn-lt"/>
                </a:rPr>
                <a:t>onderzoek</a:t>
              </a:r>
              <a:r>
                <a:rPr lang="en-US" sz="1200" dirty="0">
                  <a:solidFill>
                    <a:srgbClr val="000000"/>
                  </a:solidFill>
                  <a:latin typeface="+mn-lt"/>
                </a:rPr>
                <a:t> </a:t>
              </a:r>
              <a:r>
                <a:rPr lang="en-US" sz="1200" dirty="0" err="1">
                  <a:solidFill>
                    <a:srgbClr val="000000"/>
                  </a:solidFill>
                  <a:latin typeface="+mn-lt"/>
                </a:rPr>
                <a:t>staat</a:t>
              </a:r>
              <a:r>
                <a:rPr lang="en-US" sz="1200" dirty="0">
                  <a:solidFill>
                    <a:srgbClr val="000000"/>
                  </a:solidFill>
                  <a:latin typeface="+mn-lt"/>
                </a:rPr>
                <a:t> de </a:t>
              </a:r>
              <a:r>
                <a:rPr lang="en-US" sz="1200" dirty="0" err="1">
                  <a:solidFill>
                    <a:srgbClr val="000000"/>
                  </a:solidFill>
                  <a:latin typeface="+mn-lt"/>
                </a:rPr>
                <a:t>vraag</a:t>
              </a:r>
              <a:r>
                <a:rPr lang="en-US" sz="1200" dirty="0">
                  <a:solidFill>
                    <a:srgbClr val="000000"/>
                  </a:solidFill>
                  <a:latin typeface="+mn-lt"/>
                </a:rPr>
                <a:t>:</a:t>
              </a:r>
            </a:p>
            <a:p>
              <a:pPr algn="l">
                <a:lnSpc>
                  <a:spcPts val="1750"/>
                </a:lnSpc>
              </a:pPr>
              <a:r>
                <a:rPr lang="nl-NL" sz="1200" b="1" dirty="0">
                  <a:solidFill>
                    <a:srgbClr val="000000"/>
                  </a:solidFill>
                  <a:latin typeface="+mn-lt"/>
                </a:rPr>
                <a:t>Hoe kijken geboortezorgverleners aan tegen Samen Beslissen bij perinatale zorg</a:t>
              </a:r>
              <a:r>
                <a:rPr lang="en-GB" sz="1200" b="1" dirty="0">
                  <a:solidFill>
                    <a:srgbClr val="000000"/>
                  </a:solidFill>
                  <a:latin typeface="+mn-lt"/>
                </a:rPr>
                <a:t>?</a:t>
              </a:r>
            </a:p>
          </p:txBody>
        </p:sp>
      </p:grpSp>
      <p:grpSp>
        <p:nvGrpSpPr>
          <p:cNvPr id="3" name="Group 2">
            <a:extLst>
              <a:ext uri="{FF2B5EF4-FFF2-40B4-BE49-F238E27FC236}">
                <a16:creationId xmlns:a16="http://schemas.microsoft.com/office/drawing/2014/main" id="{2A570013-DAFC-E7A6-EF9A-501FB272CBC3}"/>
              </a:ext>
            </a:extLst>
          </p:cNvPr>
          <p:cNvGrpSpPr/>
          <p:nvPr/>
        </p:nvGrpSpPr>
        <p:grpSpPr>
          <a:xfrm>
            <a:off x="3076062" y="191262"/>
            <a:ext cx="676788" cy="1154162"/>
            <a:chOff x="3215741" y="2747959"/>
            <a:chExt cx="676788" cy="1154162"/>
          </a:xfrm>
        </p:grpSpPr>
        <p:sp>
          <p:nvSpPr>
            <p:cNvPr id="4" name="TextBox 3">
              <a:extLst>
                <a:ext uri="{FF2B5EF4-FFF2-40B4-BE49-F238E27FC236}">
                  <a16:creationId xmlns:a16="http://schemas.microsoft.com/office/drawing/2014/main" id="{3B314783-94FF-F5B4-5661-CB38BBC41942}"/>
                </a:ext>
              </a:extLst>
            </p:cNvPr>
            <p:cNvSpPr txBox="1"/>
            <p:nvPr/>
          </p:nvSpPr>
          <p:spPr>
            <a:xfrm>
              <a:off x="3215741" y="2747959"/>
              <a:ext cx="676788" cy="1154162"/>
            </a:xfrm>
            <a:prstGeom prst="rect">
              <a:avLst/>
            </a:prstGeom>
            <a:noFill/>
          </p:spPr>
          <p:txBody>
            <a:bodyPr wrap="none" rtlCol="0" anchor="ctr" anchorCtr="0">
              <a:spAutoFit/>
            </a:bodyPr>
            <a:lstStyle/>
            <a:p>
              <a:pPr algn="r"/>
              <a:r>
                <a:rPr lang="en-US" sz="6900" b="1" dirty="0">
                  <a:solidFill>
                    <a:schemeClr val="bg1">
                      <a:alpha val="35000"/>
                    </a:schemeClr>
                  </a:solidFill>
                  <a:latin typeface="+mj-lt"/>
                  <a:ea typeface="League Spartan" charset="0"/>
                  <a:cs typeface="Poppins" pitchFamily="2" charset="77"/>
                </a:rPr>
                <a:t>1</a:t>
              </a:r>
            </a:p>
          </p:txBody>
        </p:sp>
        <p:sp>
          <p:nvSpPr>
            <p:cNvPr id="5" name="TextBox 4">
              <a:extLst>
                <a:ext uri="{FF2B5EF4-FFF2-40B4-BE49-F238E27FC236}">
                  <a16:creationId xmlns:a16="http://schemas.microsoft.com/office/drawing/2014/main" id="{220FBE7B-3BE9-746E-D5FE-0B7B846B1625}"/>
                </a:ext>
              </a:extLst>
            </p:cNvPr>
            <p:cNvSpPr txBox="1"/>
            <p:nvPr/>
          </p:nvSpPr>
          <p:spPr>
            <a:xfrm>
              <a:off x="3248602" y="3077818"/>
              <a:ext cx="611066" cy="553998"/>
            </a:xfrm>
            <a:prstGeom prst="rect">
              <a:avLst/>
            </a:prstGeom>
            <a:noFill/>
          </p:spPr>
          <p:txBody>
            <a:bodyPr wrap="none" rtlCol="0" anchor="ctr" anchorCtr="0">
              <a:spAutoFit/>
            </a:bodyPr>
            <a:lstStyle/>
            <a:p>
              <a:pPr algn="r"/>
              <a:r>
                <a:rPr lang="en-US" sz="3000" b="1" dirty="0">
                  <a:solidFill>
                    <a:schemeClr val="bg1"/>
                  </a:solidFill>
                  <a:latin typeface="+mj-lt"/>
                  <a:ea typeface="League Spartan" charset="0"/>
                  <a:cs typeface="Poppins" pitchFamily="2" charset="77"/>
                </a:rPr>
                <a:t>01</a:t>
              </a:r>
            </a:p>
          </p:txBody>
        </p:sp>
      </p:grpSp>
      <p:grpSp>
        <p:nvGrpSpPr>
          <p:cNvPr id="6" name="Group 5">
            <a:extLst>
              <a:ext uri="{FF2B5EF4-FFF2-40B4-BE49-F238E27FC236}">
                <a16:creationId xmlns:a16="http://schemas.microsoft.com/office/drawing/2014/main" id="{7327A7DA-24C5-3FA9-0708-23E1A21B8E40}"/>
              </a:ext>
            </a:extLst>
          </p:cNvPr>
          <p:cNvGrpSpPr/>
          <p:nvPr/>
        </p:nvGrpSpPr>
        <p:grpSpPr>
          <a:xfrm>
            <a:off x="4601905" y="504014"/>
            <a:ext cx="7028775" cy="2013629"/>
            <a:chOff x="235237" y="963015"/>
            <a:chExt cx="7028775" cy="2013629"/>
          </a:xfrm>
        </p:grpSpPr>
        <p:sp>
          <p:nvSpPr>
            <p:cNvPr id="9" name="TextBox 8">
              <a:extLst>
                <a:ext uri="{FF2B5EF4-FFF2-40B4-BE49-F238E27FC236}">
                  <a16:creationId xmlns:a16="http://schemas.microsoft.com/office/drawing/2014/main" id="{4FD6627B-DCF9-FBE9-A55F-D29C40B5A3EB}"/>
                </a:ext>
              </a:extLst>
            </p:cNvPr>
            <p:cNvSpPr txBox="1"/>
            <p:nvPr/>
          </p:nvSpPr>
          <p:spPr>
            <a:xfrm>
              <a:off x="235237" y="963015"/>
              <a:ext cx="1366721" cy="338554"/>
            </a:xfrm>
            <a:prstGeom prst="rect">
              <a:avLst/>
            </a:prstGeom>
            <a:noFill/>
          </p:spPr>
          <p:txBody>
            <a:bodyPr wrap="none" lIns="0" rtlCol="0" anchor="ctr" anchorCtr="0">
              <a:spAutoFit/>
            </a:bodyPr>
            <a:lstStyle/>
            <a:p>
              <a:r>
                <a:rPr lang="en-US" sz="1600" b="1" dirty="0">
                  <a:solidFill>
                    <a:srgbClr val="000000"/>
                  </a:solidFill>
                  <a:ea typeface="League Spartan" charset="0"/>
                  <a:cs typeface="Poppins" pitchFamily="2" charset="77"/>
                </a:rPr>
                <a:t>AANLEIDING</a:t>
              </a:r>
            </a:p>
          </p:txBody>
        </p:sp>
        <p:sp>
          <p:nvSpPr>
            <p:cNvPr id="11" name="Subtitle 2">
              <a:extLst>
                <a:ext uri="{FF2B5EF4-FFF2-40B4-BE49-F238E27FC236}">
                  <a16:creationId xmlns:a16="http://schemas.microsoft.com/office/drawing/2014/main" id="{59DA7462-F12D-BEA9-E725-54358FA97FC2}"/>
                </a:ext>
              </a:extLst>
            </p:cNvPr>
            <p:cNvSpPr txBox="1">
              <a:spLocks/>
            </p:cNvSpPr>
            <p:nvPr/>
          </p:nvSpPr>
          <p:spPr>
            <a:xfrm>
              <a:off x="235237" y="1407496"/>
              <a:ext cx="7028775" cy="156914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en-GB" sz="1200" dirty="0" err="1">
                  <a:solidFill>
                    <a:srgbClr val="000000"/>
                  </a:solidFill>
                  <a:latin typeface="+mn-lt"/>
                </a:rPr>
                <a:t>Signalen</a:t>
              </a:r>
              <a:r>
                <a:rPr lang="en-GB" sz="1200" dirty="0">
                  <a:solidFill>
                    <a:srgbClr val="000000"/>
                  </a:solidFill>
                  <a:latin typeface="+mn-lt"/>
                </a:rPr>
                <a:t> Patiëntenfederatie </a:t>
              </a:r>
              <a:r>
                <a:rPr lang="en-GB" sz="1200" dirty="0">
                  <a:solidFill>
                    <a:srgbClr val="000000"/>
                  </a:solidFill>
                  <a:latin typeface="+mn-lt"/>
                  <a:sym typeface="Wingdings" panose="05000000000000000000" pitchFamily="2" charset="2"/>
                </a:rPr>
                <a:t></a:t>
              </a:r>
              <a:r>
                <a:rPr lang="en-GB" sz="1200" dirty="0">
                  <a:solidFill>
                    <a:srgbClr val="000000"/>
                  </a:solidFill>
                  <a:latin typeface="+mn-lt"/>
                </a:rPr>
                <a:t> </a:t>
              </a:r>
              <a:r>
                <a:rPr lang="en-GB" sz="1200" dirty="0" err="1">
                  <a:solidFill>
                    <a:srgbClr val="000000"/>
                  </a:solidFill>
                  <a:latin typeface="+mn-lt"/>
                </a:rPr>
                <a:t>Strategische</a:t>
              </a:r>
              <a:r>
                <a:rPr lang="en-GB" sz="1200" dirty="0">
                  <a:solidFill>
                    <a:srgbClr val="000000"/>
                  </a:solidFill>
                  <a:latin typeface="+mn-lt"/>
                </a:rPr>
                <a:t> agenda</a:t>
              </a:r>
            </a:p>
            <a:p>
              <a:pPr marL="171450" indent="-171450" algn="l">
                <a:lnSpc>
                  <a:spcPts val="1750"/>
                </a:lnSpc>
                <a:buFont typeface="Arial" panose="020B0604020202020204" pitchFamily="34" charset="0"/>
                <a:buChar char="•"/>
              </a:pPr>
              <a:r>
                <a:rPr lang="en-GB" sz="1200" dirty="0">
                  <a:solidFill>
                    <a:srgbClr val="000000"/>
                  </a:solidFill>
                  <a:latin typeface="+mn-lt"/>
                </a:rPr>
                <a:t>Project: </a:t>
              </a:r>
              <a:r>
                <a:rPr lang="en-GB" sz="1200" dirty="0" err="1">
                  <a:solidFill>
                    <a:srgbClr val="000000"/>
                  </a:solidFill>
                  <a:latin typeface="+mn-lt"/>
                </a:rPr>
                <a:t>Samen</a:t>
              </a:r>
              <a:r>
                <a:rPr lang="en-GB" sz="1200" dirty="0">
                  <a:solidFill>
                    <a:srgbClr val="000000"/>
                  </a:solidFill>
                  <a:latin typeface="+mn-lt"/>
                </a:rPr>
                <a:t> </a:t>
              </a:r>
              <a:r>
                <a:rPr lang="en-GB" sz="1200" dirty="0" err="1">
                  <a:solidFill>
                    <a:srgbClr val="000000"/>
                  </a:solidFill>
                  <a:latin typeface="+mn-lt"/>
                </a:rPr>
                <a:t>Beslissen</a:t>
              </a:r>
              <a:r>
                <a:rPr lang="en-GB" sz="1200" dirty="0">
                  <a:solidFill>
                    <a:srgbClr val="000000"/>
                  </a:solidFill>
                  <a:latin typeface="+mn-lt"/>
                </a:rPr>
                <a:t> in de </a:t>
              </a:r>
              <a:r>
                <a:rPr lang="en-GB" sz="1200" dirty="0" err="1">
                  <a:solidFill>
                    <a:srgbClr val="000000"/>
                  </a:solidFill>
                  <a:latin typeface="+mn-lt"/>
                </a:rPr>
                <a:t>zorg</a:t>
              </a:r>
              <a:endParaRPr lang="en-GB" sz="1200" dirty="0">
                <a:solidFill>
                  <a:srgbClr val="000000"/>
                </a:solidFill>
                <a:latin typeface="+mn-lt"/>
              </a:endParaRPr>
            </a:p>
            <a:p>
              <a:pPr marL="171450" indent="-171450" algn="l">
                <a:lnSpc>
                  <a:spcPts val="1750"/>
                </a:lnSpc>
                <a:buFont typeface="Arial" panose="020B0604020202020204" pitchFamily="34" charset="0"/>
                <a:buChar char="•"/>
              </a:pPr>
              <a:r>
                <a:rPr lang="en-GB" sz="1200" dirty="0" err="1">
                  <a:solidFill>
                    <a:srgbClr val="000000"/>
                  </a:solidFill>
                  <a:latin typeface="+mn-lt"/>
                </a:rPr>
                <a:t>Barrières</a:t>
              </a:r>
              <a:r>
                <a:rPr lang="en-GB" sz="1200" dirty="0">
                  <a:solidFill>
                    <a:srgbClr val="000000"/>
                  </a:solidFill>
                  <a:latin typeface="+mn-lt"/>
                </a:rPr>
                <a:t> in het </a:t>
              </a:r>
              <a:r>
                <a:rPr lang="en-GB" sz="1200" dirty="0" err="1">
                  <a:solidFill>
                    <a:srgbClr val="000000"/>
                  </a:solidFill>
                  <a:latin typeface="+mn-lt"/>
                </a:rPr>
                <a:t>zorglandschap</a:t>
              </a:r>
              <a:r>
                <a:rPr lang="en-GB" sz="1200" dirty="0">
                  <a:solidFill>
                    <a:srgbClr val="000000"/>
                  </a:solidFill>
                  <a:latin typeface="+mn-lt"/>
                </a:rPr>
                <a:t> Waddell (2021)</a:t>
              </a:r>
            </a:p>
            <a:p>
              <a:pPr marL="171450" indent="-171450" algn="l">
                <a:lnSpc>
                  <a:spcPts val="1750"/>
                </a:lnSpc>
                <a:buFont typeface="Arial" panose="020B0604020202020204" pitchFamily="34" charset="0"/>
                <a:buChar char="•"/>
              </a:pPr>
              <a:endParaRPr lang="en-GB" sz="1200" dirty="0">
                <a:solidFill>
                  <a:srgbClr val="000000"/>
                </a:solidFill>
                <a:latin typeface="+mn-lt"/>
              </a:endParaRPr>
            </a:p>
            <a:p>
              <a:pPr marL="171450" indent="-171450" algn="l">
                <a:lnSpc>
                  <a:spcPts val="1750"/>
                </a:lnSpc>
                <a:buFont typeface="Arial" panose="020B0604020202020204" pitchFamily="34" charset="0"/>
                <a:buChar char="•"/>
              </a:pPr>
              <a:endParaRPr lang="en-GB" sz="1200" dirty="0">
                <a:solidFill>
                  <a:srgbClr val="000000"/>
                </a:solidFill>
                <a:latin typeface="+mn-lt"/>
              </a:endParaRPr>
            </a:p>
            <a:p>
              <a:pPr algn="l">
                <a:lnSpc>
                  <a:spcPts val="1750"/>
                </a:lnSpc>
              </a:pPr>
              <a:endParaRPr lang="en-US" sz="800" dirty="0">
                <a:solidFill>
                  <a:srgbClr val="000000"/>
                </a:solidFill>
                <a:latin typeface="+mn-lt"/>
                <a:ea typeface="Lato Light" panose="020F0502020204030203" pitchFamily="34" charset="0"/>
                <a:cs typeface="Lato Light" panose="020F0502020204030203" pitchFamily="34" charset="0"/>
              </a:endParaRPr>
            </a:p>
          </p:txBody>
        </p:sp>
      </p:grpSp>
      <p:pic>
        <p:nvPicPr>
          <p:cNvPr id="14" name="Picture 13">
            <a:extLst>
              <a:ext uri="{FF2B5EF4-FFF2-40B4-BE49-F238E27FC236}">
                <a16:creationId xmlns:a16="http://schemas.microsoft.com/office/drawing/2014/main" id="{5C8960BA-C968-C878-C498-924726B6A518}"/>
              </a:ext>
            </a:extLst>
          </p:cNvPr>
          <p:cNvPicPr>
            <a:picLocks noChangeAspect="1"/>
          </p:cNvPicPr>
          <p:nvPr/>
        </p:nvPicPr>
        <p:blipFill>
          <a:blip r:embed="rId5"/>
          <a:stretch>
            <a:fillRect/>
          </a:stretch>
        </p:blipFill>
        <p:spPr>
          <a:xfrm>
            <a:off x="1079475" y="798120"/>
            <a:ext cx="10801350" cy="473178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216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7704-B9A0-40BB-A199-BD7D98872E5D}"/>
              </a:ext>
            </a:extLst>
          </p:cNvPr>
          <p:cNvSpPr>
            <a:spLocks noGrp="1"/>
          </p:cNvSpPr>
          <p:nvPr>
            <p:ph type="title"/>
          </p:nvPr>
        </p:nvSpPr>
        <p:spPr>
          <a:xfrm>
            <a:off x="359999" y="430718"/>
            <a:ext cx="11466875" cy="403200"/>
          </a:xfrm>
        </p:spPr>
        <p:txBody>
          <a:bodyPr/>
          <a:lstStyle/>
          <a:p>
            <a:r>
              <a:rPr lang="nl-NL" dirty="0" err="1"/>
              <a:t>Onderzoeksspecificaties</a:t>
            </a:r>
            <a:endParaRPr lang="en-GB" dirty="0"/>
          </a:p>
        </p:txBody>
      </p:sp>
      <p:grpSp>
        <p:nvGrpSpPr>
          <p:cNvPr id="19" name="Group 18">
            <a:extLst>
              <a:ext uri="{FF2B5EF4-FFF2-40B4-BE49-F238E27FC236}">
                <a16:creationId xmlns:a16="http://schemas.microsoft.com/office/drawing/2014/main" id="{055F19A8-158C-A821-2F6E-40DE6C4BFE85}"/>
              </a:ext>
            </a:extLst>
          </p:cNvPr>
          <p:cNvGrpSpPr/>
          <p:nvPr/>
        </p:nvGrpSpPr>
        <p:grpSpPr>
          <a:xfrm>
            <a:off x="375410" y="3726584"/>
            <a:ext cx="11451464" cy="646331"/>
            <a:chOff x="375410" y="3685435"/>
            <a:chExt cx="11451464" cy="646331"/>
          </a:xfrm>
        </p:grpSpPr>
        <p:sp>
          <p:nvSpPr>
            <p:cNvPr id="15" name="TextBox 14">
              <a:extLst>
                <a:ext uri="{FF2B5EF4-FFF2-40B4-BE49-F238E27FC236}">
                  <a16:creationId xmlns:a16="http://schemas.microsoft.com/office/drawing/2014/main" id="{B7CB2AB0-C60D-42D1-B362-ECF0737C58BB}"/>
                </a:ext>
              </a:extLst>
            </p:cNvPr>
            <p:cNvSpPr txBox="1"/>
            <p:nvPr/>
          </p:nvSpPr>
          <p:spPr>
            <a:xfrm>
              <a:off x="1393838" y="3685435"/>
              <a:ext cx="104330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Online methode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Voor dit onderzoek is gebruik gemaakt van een online vragenlijst (CAWI: computer assisted web interviewing). Respondenten konden via een open link de vragenlijst invullen. </a:t>
              </a:r>
              <a:endPar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endParaRPr>
            </a:p>
          </p:txBody>
        </p:sp>
        <p:pic>
          <p:nvPicPr>
            <p:cNvPr id="20" name="Picture 19">
              <a:extLst>
                <a:ext uri="{FF2B5EF4-FFF2-40B4-BE49-F238E27FC236}">
                  <a16:creationId xmlns:a16="http://schemas.microsoft.com/office/drawing/2014/main" id="{18FE2692-3D5B-483E-816A-9BA4647693B6}"/>
                </a:ext>
              </a:extLst>
            </p:cNvPr>
            <p:cNvPicPr>
              <a:picLocks noChangeAspect="1"/>
            </p:cNvPicPr>
            <p:nvPr/>
          </p:nvPicPr>
          <p:blipFill>
            <a:blip r:embed="rId3"/>
            <a:stretch>
              <a:fillRect/>
            </a:stretch>
          </p:blipFill>
          <p:spPr>
            <a:xfrm>
              <a:off x="375410" y="3738341"/>
              <a:ext cx="564675" cy="540518"/>
            </a:xfrm>
            <a:prstGeom prst="rect">
              <a:avLst/>
            </a:prstGeom>
          </p:spPr>
        </p:pic>
      </p:grpSp>
      <p:grpSp>
        <p:nvGrpSpPr>
          <p:cNvPr id="18" name="Group 17">
            <a:extLst>
              <a:ext uri="{FF2B5EF4-FFF2-40B4-BE49-F238E27FC236}">
                <a16:creationId xmlns:a16="http://schemas.microsoft.com/office/drawing/2014/main" id="{8DDF7E7B-1645-2103-A5E1-EC3C32B800F2}"/>
              </a:ext>
            </a:extLst>
          </p:cNvPr>
          <p:cNvGrpSpPr/>
          <p:nvPr/>
        </p:nvGrpSpPr>
        <p:grpSpPr>
          <a:xfrm>
            <a:off x="375410" y="4449190"/>
            <a:ext cx="11451464" cy="646331"/>
            <a:chOff x="375410" y="4402111"/>
            <a:chExt cx="11451464" cy="646331"/>
          </a:xfrm>
        </p:grpSpPr>
        <p:sp>
          <p:nvSpPr>
            <p:cNvPr id="16" name="TextBox 15">
              <a:extLst>
                <a:ext uri="{FF2B5EF4-FFF2-40B4-BE49-F238E27FC236}">
                  <a16:creationId xmlns:a16="http://schemas.microsoft.com/office/drawing/2014/main" id="{0FF57309-5F0A-48D1-9057-3462929A144F}"/>
                </a:ext>
              </a:extLst>
            </p:cNvPr>
            <p:cNvSpPr txBox="1"/>
            <p:nvPr/>
          </p:nvSpPr>
          <p:spPr>
            <a:xfrm>
              <a:off x="1393838" y="4402111"/>
              <a:ext cx="104330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Vragenlijst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De vragenlijst is opgesteld door Kantar Public in samenspraak met de deelnemende beroepsverenigingen, </a:t>
              </a:r>
              <a:r>
                <a:rPr lang="nl-NL" sz="1200" dirty="0">
                  <a:solidFill>
                    <a:srgbClr val="333333"/>
                  </a:solidFill>
                  <a:latin typeface="Arial"/>
                  <a:cs typeface="Arial" panose="020B0604020202020204" pitchFamily="34" charset="0"/>
                </a:rPr>
                <a:t>PFN en </a:t>
              </a:r>
              <a:r>
                <a:rPr kumimoji="0" lang="nl-NL"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het CPZ. De gemiddelde invulduur bedroeg 10 minuten.</a:t>
              </a:r>
              <a:endPar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endParaRPr>
            </a:p>
          </p:txBody>
        </p:sp>
        <p:pic>
          <p:nvPicPr>
            <p:cNvPr id="22" name="Picture 21">
              <a:extLst>
                <a:ext uri="{FF2B5EF4-FFF2-40B4-BE49-F238E27FC236}">
                  <a16:creationId xmlns:a16="http://schemas.microsoft.com/office/drawing/2014/main" id="{7EBBBCD0-02A6-4BE3-8019-14E437BE1E31}"/>
                </a:ext>
              </a:extLst>
            </p:cNvPr>
            <p:cNvPicPr>
              <a:picLocks noChangeAspect="1"/>
            </p:cNvPicPr>
            <p:nvPr/>
          </p:nvPicPr>
          <p:blipFill>
            <a:blip r:embed="rId4"/>
            <a:stretch>
              <a:fillRect/>
            </a:stretch>
          </p:blipFill>
          <p:spPr>
            <a:xfrm>
              <a:off x="375410" y="4442939"/>
              <a:ext cx="564675" cy="564675"/>
            </a:xfrm>
            <a:prstGeom prst="rect">
              <a:avLst/>
            </a:prstGeom>
          </p:spPr>
        </p:pic>
      </p:grpSp>
      <p:grpSp>
        <p:nvGrpSpPr>
          <p:cNvPr id="11" name="Group 10">
            <a:extLst>
              <a:ext uri="{FF2B5EF4-FFF2-40B4-BE49-F238E27FC236}">
                <a16:creationId xmlns:a16="http://schemas.microsoft.com/office/drawing/2014/main" id="{C7871408-4CBC-A2B9-D496-A70C35361FF6}"/>
              </a:ext>
            </a:extLst>
          </p:cNvPr>
          <p:cNvGrpSpPr/>
          <p:nvPr/>
        </p:nvGrpSpPr>
        <p:grpSpPr>
          <a:xfrm>
            <a:off x="375410" y="5171795"/>
            <a:ext cx="11451464" cy="564675"/>
            <a:chOff x="375410" y="5171795"/>
            <a:chExt cx="11451464" cy="564675"/>
          </a:xfrm>
        </p:grpSpPr>
        <p:sp>
          <p:nvSpPr>
            <p:cNvPr id="17" name="TextBox 16">
              <a:extLst>
                <a:ext uri="{FF2B5EF4-FFF2-40B4-BE49-F238E27FC236}">
                  <a16:creationId xmlns:a16="http://schemas.microsoft.com/office/drawing/2014/main" id="{88350D14-B367-4BA5-A179-45FF1552F62A}"/>
                </a:ext>
              </a:extLst>
            </p:cNvPr>
            <p:cNvSpPr txBox="1"/>
            <p:nvPr/>
          </p:nvSpPr>
          <p:spPr>
            <a:xfrm>
              <a:off x="1393838" y="5223300"/>
              <a:ext cx="104330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Veldwerkperiode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Het veldwerk heeft gelopen van 4 mei t/m </a:t>
              </a:r>
              <a:r>
                <a:rPr lang="nl-NL" sz="1200" dirty="0">
                  <a:solidFill>
                    <a:srgbClr val="333333"/>
                  </a:solidFill>
                  <a:latin typeface="Arial"/>
                  <a:cs typeface="Arial" panose="020B0604020202020204" pitchFamily="34" charset="0"/>
                </a:rPr>
                <a:t>12 juli 2023</a:t>
              </a:r>
              <a:r>
                <a:rPr kumimoji="0" lang="nl-NL"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a:t>
              </a:r>
              <a:endPar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endParaRPr>
            </a:p>
          </p:txBody>
        </p:sp>
        <p:pic>
          <p:nvPicPr>
            <p:cNvPr id="24" name="Picture 23">
              <a:extLst>
                <a:ext uri="{FF2B5EF4-FFF2-40B4-BE49-F238E27FC236}">
                  <a16:creationId xmlns:a16="http://schemas.microsoft.com/office/drawing/2014/main" id="{CA0AF4E2-2692-42A1-BD32-4B3ACDE48744}"/>
                </a:ext>
              </a:extLst>
            </p:cNvPr>
            <p:cNvPicPr>
              <a:picLocks noChangeAspect="1"/>
            </p:cNvPicPr>
            <p:nvPr/>
          </p:nvPicPr>
          <p:blipFill>
            <a:blip r:embed="rId5"/>
            <a:stretch>
              <a:fillRect/>
            </a:stretch>
          </p:blipFill>
          <p:spPr>
            <a:xfrm>
              <a:off x="375410" y="5171795"/>
              <a:ext cx="564675" cy="564675"/>
            </a:xfrm>
            <a:prstGeom prst="rect">
              <a:avLst/>
            </a:prstGeom>
          </p:spPr>
        </p:pic>
      </p:grpSp>
      <p:grpSp>
        <p:nvGrpSpPr>
          <p:cNvPr id="25" name="Group 24">
            <a:extLst>
              <a:ext uri="{FF2B5EF4-FFF2-40B4-BE49-F238E27FC236}">
                <a16:creationId xmlns:a16="http://schemas.microsoft.com/office/drawing/2014/main" id="{B7DC2083-47C5-C1B1-2543-6BC4C5886413}"/>
              </a:ext>
            </a:extLst>
          </p:cNvPr>
          <p:cNvGrpSpPr/>
          <p:nvPr/>
        </p:nvGrpSpPr>
        <p:grpSpPr>
          <a:xfrm>
            <a:off x="375410" y="1144745"/>
            <a:ext cx="11451464" cy="564675"/>
            <a:chOff x="375410" y="1144745"/>
            <a:chExt cx="11451464" cy="564675"/>
          </a:xfrm>
        </p:grpSpPr>
        <p:sp>
          <p:nvSpPr>
            <p:cNvPr id="12" name="TextBox 11">
              <a:extLst>
                <a:ext uri="{FF2B5EF4-FFF2-40B4-BE49-F238E27FC236}">
                  <a16:creationId xmlns:a16="http://schemas.microsoft.com/office/drawing/2014/main" id="{0394A622-25D8-4425-BB79-88CD9F1EFAF0}"/>
                </a:ext>
              </a:extLst>
            </p:cNvPr>
            <p:cNvSpPr txBox="1"/>
            <p:nvPr/>
          </p:nvSpPr>
          <p:spPr>
            <a:xfrm>
              <a:off x="1393838" y="1196250"/>
              <a:ext cx="104330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Doelgroep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Zorgverleners in de geboortezorg: verloskundigen, artsen, kraamverzorgenden en overig zorgverleners.</a:t>
              </a:r>
              <a:endPar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endParaRPr>
            </a:p>
          </p:txBody>
        </p:sp>
        <p:pic>
          <p:nvPicPr>
            <p:cNvPr id="32" name="Picture 31">
              <a:extLst>
                <a:ext uri="{FF2B5EF4-FFF2-40B4-BE49-F238E27FC236}">
                  <a16:creationId xmlns:a16="http://schemas.microsoft.com/office/drawing/2014/main" id="{F9DB0F6B-F6FF-43AC-AF94-F780E1F93D35}"/>
                </a:ext>
              </a:extLst>
            </p:cNvPr>
            <p:cNvPicPr>
              <a:picLocks noChangeAspect="1"/>
            </p:cNvPicPr>
            <p:nvPr/>
          </p:nvPicPr>
          <p:blipFill>
            <a:blip r:embed="rId6"/>
            <a:stretch>
              <a:fillRect/>
            </a:stretch>
          </p:blipFill>
          <p:spPr>
            <a:xfrm>
              <a:off x="375410" y="1144745"/>
              <a:ext cx="564675" cy="564675"/>
            </a:xfrm>
            <a:prstGeom prst="rect">
              <a:avLst/>
            </a:prstGeom>
          </p:spPr>
        </p:pic>
      </p:grpSp>
      <p:grpSp>
        <p:nvGrpSpPr>
          <p:cNvPr id="23" name="Group 22">
            <a:extLst>
              <a:ext uri="{FF2B5EF4-FFF2-40B4-BE49-F238E27FC236}">
                <a16:creationId xmlns:a16="http://schemas.microsoft.com/office/drawing/2014/main" id="{3E0D4317-0A2D-CD81-4109-E1CF74423E0B}"/>
              </a:ext>
            </a:extLst>
          </p:cNvPr>
          <p:cNvGrpSpPr/>
          <p:nvPr/>
        </p:nvGrpSpPr>
        <p:grpSpPr>
          <a:xfrm>
            <a:off x="375410" y="1785695"/>
            <a:ext cx="11451464" cy="957342"/>
            <a:chOff x="375410" y="1859512"/>
            <a:chExt cx="11451464" cy="957342"/>
          </a:xfrm>
        </p:grpSpPr>
        <p:sp>
          <p:nvSpPr>
            <p:cNvPr id="13" name="TextBox 12">
              <a:extLst>
                <a:ext uri="{FF2B5EF4-FFF2-40B4-BE49-F238E27FC236}">
                  <a16:creationId xmlns:a16="http://schemas.microsoft.com/office/drawing/2014/main" id="{7F23D1CB-C3F7-4882-9611-D2FEE5497CFA}"/>
                </a:ext>
              </a:extLst>
            </p:cNvPr>
            <p:cNvSpPr txBox="1"/>
            <p:nvPr/>
          </p:nvSpPr>
          <p:spPr>
            <a:xfrm>
              <a:off x="1393838" y="1985857"/>
              <a:ext cx="1043303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Steekproefbron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De </a:t>
              </a:r>
              <a:r>
                <a:rPr kumimoji="0" lang="en-GB" sz="1200" b="0" i="0" u="none" strike="noStrike" kern="1200" cap="none" spc="0" normalizeH="0" baseline="0" noProof="0" dirty="0" err="1">
                  <a:ln>
                    <a:noFill/>
                  </a:ln>
                  <a:solidFill>
                    <a:srgbClr val="333333"/>
                  </a:solidFill>
                  <a:effectLst/>
                  <a:uLnTx/>
                  <a:uFillTx/>
                  <a:latin typeface="Arial"/>
                  <a:ea typeface="+mn-ea"/>
                  <a:cs typeface="Arial" panose="020B0604020202020204" pitchFamily="34" charset="0"/>
                </a:rPr>
                <a:t>vragenlijst</a:t>
              </a:r>
              <a:r>
                <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is </a:t>
              </a:r>
              <a:r>
                <a:rPr kumimoji="0" lang="en-GB" sz="1200" b="0" i="0" u="none" strike="noStrike" kern="1200" cap="none" spc="0" normalizeH="0" baseline="0" noProof="0" dirty="0" err="1">
                  <a:ln>
                    <a:noFill/>
                  </a:ln>
                  <a:solidFill>
                    <a:srgbClr val="333333"/>
                  </a:solidFill>
                  <a:effectLst/>
                  <a:uLnTx/>
                  <a:uFillTx/>
                  <a:latin typeface="Arial"/>
                  <a:ea typeface="+mn-ea"/>
                  <a:cs typeface="Arial" panose="020B0604020202020204" pitchFamily="34" charset="0"/>
                </a:rPr>
                <a:t>verspreid</a:t>
              </a:r>
              <a:r>
                <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via </a:t>
              </a:r>
              <a:r>
                <a:rPr kumimoji="0" lang="en-GB" sz="1200" b="0" i="0" u="none" strike="noStrike" kern="1200" cap="none" spc="0" normalizeH="0" baseline="0" noProof="0" dirty="0" err="1">
                  <a:ln>
                    <a:noFill/>
                  </a:ln>
                  <a:solidFill>
                    <a:srgbClr val="333333"/>
                  </a:solidFill>
                  <a:effectLst/>
                  <a:uLnTx/>
                  <a:uFillTx/>
                  <a:latin typeface="Arial"/>
                  <a:ea typeface="+mn-ea"/>
                  <a:cs typeface="Arial" panose="020B0604020202020204" pitchFamily="34" charset="0"/>
                </a:rPr>
                <a:t>verschillende</a:t>
              </a:r>
              <a:r>
                <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a:t>
              </a:r>
              <a:r>
                <a:rPr kumimoji="0" lang="en-GB" sz="1200" b="0" i="0" u="none" strike="noStrike" kern="1200" cap="none" spc="0" normalizeH="0" baseline="0" noProof="0" dirty="0" err="1">
                  <a:ln>
                    <a:noFill/>
                  </a:ln>
                  <a:solidFill>
                    <a:srgbClr val="333333"/>
                  </a:solidFill>
                  <a:effectLst/>
                  <a:uLnTx/>
                  <a:uFillTx/>
                  <a:latin typeface="Arial"/>
                  <a:ea typeface="+mn-ea"/>
                  <a:cs typeface="Arial" panose="020B0604020202020204" pitchFamily="34" charset="0"/>
                </a:rPr>
                <a:t>organisaties</a:t>
              </a:r>
              <a:r>
                <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en </a:t>
              </a:r>
              <a:r>
                <a:rPr kumimoji="0" lang="en-GB" sz="1200" b="0" i="0" u="none" strike="noStrike" kern="1200" cap="none" spc="0" normalizeH="0" baseline="0" noProof="0" dirty="0" err="1">
                  <a:ln>
                    <a:noFill/>
                  </a:ln>
                  <a:solidFill>
                    <a:srgbClr val="333333"/>
                  </a:solidFill>
                  <a:effectLst/>
                  <a:uLnTx/>
                  <a:uFillTx/>
                  <a:latin typeface="Arial"/>
                  <a:ea typeface="+mn-ea"/>
                  <a:cs typeface="Arial" panose="020B0604020202020204" pitchFamily="34" charset="0"/>
                </a:rPr>
                <a:t>beroepsverenigingen</a:t>
              </a:r>
              <a:r>
                <a:rPr lang="en-GB" sz="1200" dirty="0">
                  <a:solidFill>
                    <a:srgbClr val="333333"/>
                  </a:solidFill>
                  <a:latin typeface="Arial"/>
                  <a:cs typeface="Arial" panose="020B0604020202020204" pitchFamily="34" charset="0"/>
                </a:rPr>
                <a:t>: </a:t>
              </a:r>
              <a:r>
                <a:rPr lang="en-GB" sz="1200" dirty="0" err="1">
                  <a:solidFill>
                    <a:srgbClr val="333333"/>
                  </a:solidFill>
                  <a:latin typeface="Arial"/>
                  <a:cs typeface="Arial" panose="020B0604020202020204" pitchFamily="34" charset="0"/>
                </a:rPr>
                <a:t>Kenniscentrum</a:t>
              </a:r>
              <a:r>
                <a:rPr lang="en-GB" sz="1200" dirty="0">
                  <a:solidFill>
                    <a:srgbClr val="333333"/>
                  </a:solidFill>
                  <a:latin typeface="Arial"/>
                  <a:cs typeface="Arial" panose="020B0604020202020204" pitchFamily="34" charset="0"/>
                </a:rPr>
                <a:t> </a:t>
              </a:r>
              <a:r>
                <a:rPr lang="en-GB" sz="1200" dirty="0" err="1">
                  <a:solidFill>
                    <a:srgbClr val="333333"/>
                  </a:solidFill>
                  <a:latin typeface="Arial"/>
                  <a:cs typeface="Arial" panose="020B0604020202020204" pitchFamily="34" charset="0"/>
                </a:rPr>
                <a:t>Kraamzorg</a:t>
              </a:r>
              <a:r>
                <a:rPr lang="en-GB" sz="1200" dirty="0">
                  <a:solidFill>
                    <a:srgbClr val="333333"/>
                  </a:solidFill>
                  <a:latin typeface="Arial"/>
                  <a:cs typeface="Arial" panose="020B0604020202020204" pitchFamily="34" charset="0"/>
                </a:rPr>
                <a:t> (KCKZ), </a:t>
              </a:r>
              <a:r>
                <a:rPr lang="nl-NL" sz="1200" dirty="0">
                  <a:solidFill>
                    <a:srgbClr val="333333"/>
                  </a:solidFill>
                  <a:latin typeface="Arial"/>
                  <a:cs typeface="Arial" panose="020B0604020202020204" pitchFamily="34" charset="0"/>
                </a:rPr>
                <a:t>Koninklijke Nederlandse Organisatie van Verloskundigen</a:t>
              </a:r>
              <a:r>
                <a:rPr lang="en-GB" sz="1200" dirty="0">
                  <a:solidFill>
                    <a:srgbClr val="333333"/>
                  </a:solidFill>
                  <a:latin typeface="Arial"/>
                  <a:cs typeface="Arial" panose="020B0604020202020204" pitchFamily="34" charset="0"/>
                </a:rPr>
                <a:t> (</a:t>
              </a:r>
              <a:r>
                <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KNOV), </a:t>
              </a:r>
              <a:r>
                <a:rPr kumimoji="0" lang="nl-NL"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Nederlandse Vereniging voor Obstetrie en Gynaecologie (</a:t>
              </a:r>
              <a:r>
                <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NVOG), </a:t>
              </a:r>
              <a:r>
                <a:rPr kumimoji="0" lang="en-GB" sz="1200" b="0" i="0" u="none" strike="noStrike" kern="1200" cap="none" spc="0" normalizeH="0" baseline="0" noProof="0" dirty="0" err="1">
                  <a:ln>
                    <a:noFill/>
                  </a:ln>
                  <a:solidFill>
                    <a:srgbClr val="333333"/>
                  </a:solidFill>
                  <a:effectLst/>
                  <a:uLnTx/>
                  <a:uFillTx/>
                  <a:latin typeface="Arial"/>
                  <a:ea typeface="+mn-ea"/>
                  <a:cs typeface="Arial" panose="020B0604020202020204" pitchFamily="34" charset="0"/>
                </a:rPr>
                <a:t>Nederlandse</a:t>
              </a:r>
              <a:r>
                <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a:t>
              </a:r>
              <a:r>
                <a:rPr kumimoji="0" lang="en-GB" sz="1200" b="0" i="0" u="none" strike="noStrike" kern="1200" cap="none" spc="0" normalizeH="0" baseline="0" noProof="0" dirty="0" err="1">
                  <a:ln>
                    <a:noFill/>
                  </a:ln>
                  <a:solidFill>
                    <a:srgbClr val="333333"/>
                  </a:solidFill>
                  <a:effectLst/>
                  <a:uLnTx/>
                  <a:uFillTx/>
                  <a:latin typeface="Arial"/>
                  <a:ea typeface="+mn-ea"/>
                  <a:cs typeface="Arial" panose="020B0604020202020204" pitchFamily="34" charset="0"/>
                </a:rPr>
                <a:t>Vereniging</a:t>
              </a:r>
              <a:r>
                <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a:t>
              </a:r>
              <a:r>
                <a:rPr kumimoji="0" lang="en-GB" sz="1200" b="0" i="0" u="none" strike="noStrike" kern="1200" cap="none" spc="0" normalizeH="0" baseline="0" noProof="0" dirty="0" err="1">
                  <a:ln>
                    <a:noFill/>
                  </a:ln>
                  <a:solidFill>
                    <a:srgbClr val="333333"/>
                  </a:solidFill>
                  <a:effectLst/>
                  <a:uLnTx/>
                  <a:uFillTx/>
                  <a:latin typeface="Arial"/>
                  <a:ea typeface="+mn-ea"/>
                  <a:cs typeface="Arial" panose="020B0604020202020204" pitchFamily="34" charset="0"/>
                </a:rPr>
                <a:t>voor</a:t>
              </a:r>
              <a:r>
                <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a:t>
              </a:r>
              <a:r>
                <a:rPr kumimoji="0" lang="en-GB" sz="1200" b="0" i="0" u="none" strike="noStrike" kern="1200" cap="none" spc="0" normalizeH="0" baseline="0" noProof="0" dirty="0" err="1">
                  <a:ln>
                    <a:noFill/>
                  </a:ln>
                  <a:solidFill>
                    <a:srgbClr val="333333"/>
                  </a:solidFill>
                  <a:effectLst/>
                  <a:uLnTx/>
                  <a:uFillTx/>
                  <a:latin typeface="Arial"/>
                  <a:ea typeface="+mn-ea"/>
                  <a:cs typeface="Arial" panose="020B0604020202020204" pitchFamily="34" charset="0"/>
                </a:rPr>
                <a:t>Kindergeneeskunde</a:t>
              </a:r>
              <a:r>
                <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(NVK) en </a:t>
              </a:r>
              <a:r>
                <a:rPr kumimoji="0" lang="en-GB" sz="1200" b="0" i="0" u="none" strike="noStrike" kern="1200" cap="none" spc="0" normalizeH="0" baseline="0" noProof="0" dirty="0" err="1">
                  <a:ln>
                    <a:noFill/>
                  </a:ln>
                  <a:solidFill>
                    <a:srgbClr val="333333"/>
                  </a:solidFill>
                  <a:effectLst/>
                  <a:uLnTx/>
                  <a:uFillTx/>
                  <a:latin typeface="Arial"/>
                  <a:ea typeface="+mn-ea"/>
                  <a:cs typeface="Arial" panose="020B0604020202020204" pitchFamily="34" charset="0"/>
                </a:rPr>
                <a:t>Verloskundig</a:t>
              </a:r>
              <a:r>
                <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a:t>
              </a:r>
              <a:r>
                <a:rPr kumimoji="0" lang="en-GB" sz="1200" b="0" i="0" u="none" strike="noStrike" kern="1200" cap="none" spc="0" normalizeH="0" baseline="0" noProof="0" dirty="0" err="1">
                  <a:ln>
                    <a:noFill/>
                  </a:ln>
                  <a:solidFill>
                    <a:srgbClr val="333333"/>
                  </a:solidFill>
                  <a:effectLst/>
                  <a:uLnTx/>
                  <a:uFillTx/>
                  <a:latin typeface="Arial"/>
                  <a:ea typeface="+mn-ea"/>
                  <a:cs typeface="Arial" panose="020B0604020202020204" pitchFamily="34" charset="0"/>
                </a:rPr>
                <a:t>Samenwerkingsverband</a:t>
              </a:r>
              <a:r>
                <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(VSV), Patiëntenfederatie Nederland (PFN) en het </a:t>
              </a:r>
              <a:r>
                <a:rPr lang="en-GB" sz="1200" dirty="0">
                  <a:solidFill>
                    <a:srgbClr val="333333"/>
                  </a:solidFill>
                  <a:latin typeface="Arial"/>
                  <a:cs typeface="Arial" panose="020B0604020202020204" pitchFamily="34" charset="0"/>
                </a:rPr>
                <a:t>College </a:t>
              </a:r>
              <a:r>
                <a:rPr lang="en-GB" sz="1200" dirty="0" err="1">
                  <a:solidFill>
                    <a:srgbClr val="333333"/>
                  </a:solidFill>
                  <a:latin typeface="Arial"/>
                  <a:cs typeface="Arial" panose="020B0604020202020204" pitchFamily="34" charset="0"/>
                </a:rPr>
                <a:t>Perinatale</a:t>
              </a:r>
              <a:r>
                <a:rPr lang="en-GB" sz="1200" dirty="0">
                  <a:solidFill>
                    <a:srgbClr val="333333"/>
                  </a:solidFill>
                  <a:latin typeface="Arial"/>
                  <a:cs typeface="Arial" panose="020B0604020202020204" pitchFamily="34" charset="0"/>
                </a:rPr>
                <a:t> Zorg (</a:t>
              </a:r>
              <a:r>
                <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CPZ).</a:t>
              </a:r>
            </a:p>
          </p:txBody>
        </p:sp>
        <p:pic>
          <p:nvPicPr>
            <p:cNvPr id="33" name="Picture 32">
              <a:extLst>
                <a:ext uri="{FF2B5EF4-FFF2-40B4-BE49-F238E27FC236}">
                  <a16:creationId xmlns:a16="http://schemas.microsoft.com/office/drawing/2014/main" id="{4F79A7F3-E776-4FA3-AF6D-8DD476F781EA}"/>
                </a:ext>
              </a:extLst>
            </p:cNvPr>
            <p:cNvPicPr>
              <a:picLocks noChangeAspect="1"/>
            </p:cNvPicPr>
            <p:nvPr/>
          </p:nvPicPr>
          <p:blipFill>
            <a:blip r:embed="rId7"/>
            <a:stretch>
              <a:fillRect/>
            </a:stretch>
          </p:blipFill>
          <p:spPr>
            <a:xfrm>
              <a:off x="375410" y="1859512"/>
              <a:ext cx="564675" cy="617510"/>
            </a:xfrm>
            <a:prstGeom prst="rect">
              <a:avLst/>
            </a:prstGeom>
          </p:spPr>
        </p:pic>
      </p:grpSp>
      <p:grpSp>
        <p:nvGrpSpPr>
          <p:cNvPr id="21" name="Group 20">
            <a:extLst>
              <a:ext uri="{FF2B5EF4-FFF2-40B4-BE49-F238E27FC236}">
                <a16:creationId xmlns:a16="http://schemas.microsoft.com/office/drawing/2014/main" id="{2EF8E97F-5B6E-E646-C7D2-B96409D5AC48}"/>
              </a:ext>
            </a:extLst>
          </p:cNvPr>
          <p:cNvGrpSpPr/>
          <p:nvPr/>
        </p:nvGrpSpPr>
        <p:grpSpPr>
          <a:xfrm>
            <a:off x="375410" y="2819312"/>
            <a:ext cx="11451464" cy="830997"/>
            <a:chOff x="375410" y="2758635"/>
            <a:chExt cx="11451464" cy="830997"/>
          </a:xfrm>
        </p:grpSpPr>
        <p:sp>
          <p:nvSpPr>
            <p:cNvPr id="14" name="TextBox 13">
              <a:extLst>
                <a:ext uri="{FF2B5EF4-FFF2-40B4-BE49-F238E27FC236}">
                  <a16:creationId xmlns:a16="http://schemas.microsoft.com/office/drawing/2014/main" id="{BE02A69F-FD8C-47EE-BC63-C678E4411652}"/>
                </a:ext>
              </a:extLst>
            </p:cNvPr>
            <p:cNvSpPr txBox="1"/>
            <p:nvPr/>
          </p:nvSpPr>
          <p:spPr>
            <a:xfrm>
              <a:off x="1393838" y="2758635"/>
              <a:ext cx="1043303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Respons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Er hebben n= </a:t>
              </a:r>
              <a:r>
                <a:rPr lang="nl-NL" sz="1200" dirty="0">
                  <a:solidFill>
                    <a:srgbClr val="333333"/>
                  </a:solidFill>
                  <a:latin typeface="Arial"/>
                  <a:cs typeface="Arial" panose="020B0604020202020204" pitchFamily="34" charset="0"/>
                </a:rPr>
                <a:t>366</a:t>
              </a:r>
              <a:r>
                <a:rPr kumimoji="0" lang="nl-NL"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 respondenten deelgenomen aan dit onderzoek, waarvan</a:t>
              </a:r>
              <a:r>
                <a:rPr lang="nl-NL" sz="1200" dirty="0"/>
                <a:t> 76 verloskundigen, 60 artsen, 200 kraamverzorgenden en 30 overige zorgverleners (zoals partusassistenten) Vanwege de lage basis is de overige groep niet apart gerapporteerd, maar hun respons is wel meegenomen in de totale groep.  </a:t>
              </a:r>
              <a:endParaRPr kumimoji="0" lang="en-GB" sz="1200" b="0" i="0" u="none" strike="noStrike" kern="1200" cap="none" spc="0" normalizeH="0" baseline="0" noProof="0" dirty="0">
                <a:ln>
                  <a:noFill/>
                </a:ln>
                <a:solidFill>
                  <a:srgbClr val="333333"/>
                </a:solidFill>
                <a:effectLst/>
                <a:uLnTx/>
                <a:uFillTx/>
                <a:latin typeface="Arial"/>
                <a:ea typeface="+mn-ea"/>
                <a:cs typeface="Arial" panose="020B0604020202020204" pitchFamily="34" charset="0"/>
              </a:endParaRPr>
            </a:p>
          </p:txBody>
        </p:sp>
        <p:pic>
          <p:nvPicPr>
            <p:cNvPr id="34" name="Picture 33">
              <a:extLst>
                <a:ext uri="{FF2B5EF4-FFF2-40B4-BE49-F238E27FC236}">
                  <a16:creationId xmlns:a16="http://schemas.microsoft.com/office/drawing/2014/main" id="{3BB1BE37-ECB2-4FE5-80C2-301A4E451F6B}"/>
                </a:ext>
              </a:extLst>
            </p:cNvPr>
            <p:cNvPicPr>
              <a:picLocks noChangeAspect="1"/>
            </p:cNvPicPr>
            <p:nvPr/>
          </p:nvPicPr>
          <p:blipFill>
            <a:blip r:embed="rId8"/>
            <a:stretch>
              <a:fillRect/>
            </a:stretch>
          </p:blipFill>
          <p:spPr>
            <a:xfrm>
              <a:off x="375410" y="2902364"/>
              <a:ext cx="564675" cy="543538"/>
            </a:xfrm>
            <a:prstGeom prst="rect">
              <a:avLst/>
            </a:prstGeom>
          </p:spPr>
        </p:pic>
      </p:grpSp>
      <p:sp>
        <p:nvSpPr>
          <p:cNvPr id="4" name="Slide Number Placeholder 3">
            <a:extLst>
              <a:ext uri="{FF2B5EF4-FFF2-40B4-BE49-F238E27FC236}">
                <a16:creationId xmlns:a16="http://schemas.microsoft.com/office/drawing/2014/main" id="{E7E26512-EFCD-0420-145F-4C627C5C8DE5}"/>
              </a:ext>
            </a:extLst>
          </p:cNvPr>
          <p:cNvSpPr>
            <a:spLocks noGrp="1"/>
          </p:cNvSpPr>
          <p:nvPr>
            <p:ph type="sldNum" sz="quarter" idx="10"/>
          </p:nvPr>
        </p:nvSpPr>
        <p:spPr/>
        <p:txBody>
          <a:bodyPr/>
          <a:lstStyle/>
          <a:p>
            <a:fld id="{4034BEE3-566C-4068-A777-C3A4762E861B}" type="slidenum">
              <a:rPr lang="en-GB" smtClean="0"/>
              <a:pPr/>
              <a:t>4</a:t>
            </a:fld>
            <a:endParaRPr lang="en-GB" dirty="0"/>
          </a:p>
        </p:txBody>
      </p:sp>
    </p:spTree>
    <p:extLst>
      <p:ext uri="{BB962C8B-B14F-4D97-AF65-F5344CB8AC3E}">
        <p14:creationId xmlns:p14="http://schemas.microsoft.com/office/powerpoint/2010/main" val="416740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01ED7-718C-4656-97DC-4B4FC2BE265C}"/>
              </a:ext>
            </a:extLst>
          </p:cNvPr>
          <p:cNvSpPr/>
          <p:nvPr>
            <p:custDataLst>
              <p:tags r:id="rId1"/>
            </p:custDataLst>
          </p:nvPr>
        </p:nvSpPr>
        <p:spPr>
          <a:xfrm>
            <a:off x="0" y="0"/>
            <a:ext cx="6096000" cy="6858000"/>
          </a:xfrm>
          <a:prstGeom prst="rect">
            <a:avLst/>
          </a:prstGeom>
          <a:gradFill flip="none" rotWithShape="1">
            <a:gsLst>
              <a:gs pos="0">
                <a:srgbClr val="000000">
                  <a:alpha val="30000"/>
                </a:srgbClr>
              </a:gs>
              <a:gs pos="100000">
                <a:srgbClr val="000000">
                  <a:alpha val="0"/>
                </a:srgbClr>
              </a:gs>
            </a:gsLst>
            <a:lin ang="0" scaled="1"/>
            <a:tileRect/>
          </a:gradFill>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33333"/>
              </a:solidFill>
              <a:effectLst/>
              <a:uLnTx/>
              <a:uFillTx/>
              <a:latin typeface="Arial"/>
              <a:ea typeface="+mn-ea"/>
              <a:cs typeface="+mn-cs"/>
            </a:endParaRPr>
          </a:p>
        </p:txBody>
      </p:sp>
      <p:sp>
        <p:nvSpPr>
          <p:cNvPr id="2" name="Text Placeholder 1">
            <a:extLst>
              <a:ext uri="{FF2B5EF4-FFF2-40B4-BE49-F238E27FC236}">
                <a16:creationId xmlns:a16="http://schemas.microsoft.com/office/drawing/2014/main" id="{1C827E85-8DBC-41FB-9801-802E6CEFFBA9}"/>
              </a:ext>
            </a:extLst>
          </p:cNvPr>
          <p:cNvSpPr>
            <a:spLocks noGrp="1"/>
          </p:cNvSpPr>
          <p:nvPr>
            <p:ph type="body" sz="quarter" idx="15"/>
          </p:nvPr>
        </p:nvSpPr>
        <p:spPr>
          <a:xfrm>
            <a:off x="359999" y="2258559"/>
            <a:ext cx="7114689" cy="1980000"/>
          </a:xfrm>
        </p:spPr>
        <p:txBody>
          <a:bodyPr/>
          <a:lstStyle/>
          <a:p>
            <a:r>
              <a:rPr lang="nl-NL" dirty="0">
                <a:solidFill>
                  <a:schemeClr val="bg1"/>
                </a:solidFill>
              </a:rPr>
              <a:t>Kennis over Samen Beslissen</a:t>
            </a:r>
            <a:endParaRPr lang="en-GB" dirty="0">
              <a:solidFill>
                <a:schemeClr val="bg1"/>
              </a:solidFill>
            </a:endParaRPr>
          </a:p>
        </p:txBody>
      </p:sp>
      <p:sp>
        <p:nvSpPr>
          <p:cNvPr id="3" name="Text Placeholder 2">
            <a:extLst>
              <a:ext uri="{FF2B5EF4-FFF2-40B4-BE49-F238E27FC236}">
                <a16:creationId xmlns:a16="http://schemas.microsoft.com/office/drawing/2014/main" id="{D47E0103-44F6-413C-A0FE-679DBD2A5632}"/>
              </a:ext>
            </a:extLst>
          </p:cNvPr>
          <p:cNvSpPr>
            <a:spLocks noGrp="1"/>
          </p:cNvSpPr>
          <p:nvPr>
            <p:ph type="body" sz="quarter" idx="16"/>
          </p:nvPr>
        </p:nvSpPr>
        <p:spPr/>
        <p:txBody>
          <a:bodyPr/>
          <a:lstStyle/>
          <a:p>
            <a:r>
              <a:rPr lang="en-GB" dirty="0">
                <a:solidFill>
                  <a:schemeClr val="bg1"/>
                </a:solidFill>
              </a:rPr>
              <a:t>2</a:t>
            </a:r>
          </a:p>
        </p:txBody>
      </p:sp>
    </p:spTree>
    <p:extLst>
      <p:ext uri="{BB962C8B-B14F-4D97-AF65-F5344CB8AC3E}">
        <p14:creationId xmlns:p14="http://schemas.microsoft.com/office/powerpoint/2010/main" val="76229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2EA11-28C8-3602-3AC1-B72E998A6727}"/>
              </a:ext>
            </a:extLst>
          </p:cNvPr>
          <p:cNvSpPr>
            <a:spLocks noGrp="1"/>
          </p:cNvSpPr>
          <p:nvPr>
            <p:ph type="title"/>
          </p:nvPr>
        </p:nvSpPr>
        <p:spPr>
          <a:xfrm>
            <a:off x="359998" y="1207700"/>
            <a:ext cx="11466875" cy="403200"/>
          </a:xfrm>
        </p:spPr>
        <p:txBody>
          <a:bodyPr/>
          <a:lstStyle/>
          <a:p>
            <a:r>
              <a:rPr lang="nl-NL" dirty="0"/>
              <a:t>Zorgverleners zijn het meest bekend met Informed consent, de Zorgstandaard, BRAINS en Keuzehulp zwangerschap en bevalling. </a:t>
            </a:r>
          </a:p>
        </p:txBody>
      </p:sp>
      <p:graphicFrame>
        <p:nvGraphicFramePr>
          <p:cNvPr id="20" name="Content Placeholder 19">
            <a:extLst>
              <a:ext uri="{FF2B5EF4-FFF2-40B4-BE49-F238E27FC236}">
                <a16:creationId xmlns:a16="http://schemas.microsoft.com/office/drawing/2014/main" id="{2BEC3094-A3E1-E90D-988D-BC9BE3595A63}"/>
              </a:ext>
            </a:extLst>
          </p:cNvPr>
          <p:cNvGraphicFramePr>
            <a:graphicFrameLocks noGrp="1"/>
          </p:cNvGraphicFramePr>
          <p:nvPr>
            <p:ph sz="quarter" idx="13"/>
            <p:extLst>
              <p:ext uri="{D42A27DB-BD31-4B8C-83A1-F6EECF244321}">
                <p14:modId xmlns:p14="http://schemas.microsoft.com/office/powerpoint/2010/main" val="2095376323"/>
              </p:ext>
            </p:extLst>
          </p:nvPr>
        </p:nvGraphicFramePr>
        <p:xfrm>
          <a:off x="3252056" y="2019090"/>
          <a:ext cx="5557837" cy="3656809"/>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45E10BD8-D44A-2F3D-1F30-BB483E187FC6}"/>
              </a:ext>
            </a:extLst>
          </p:cNvPr>
          <p:cNvSpPr txBox="1"/>
          <p:nvPr/>
        </p:nvSpPr>
        <p:spPr>
          <a:xfrm>
            <a:off x="359999" y="5786545"/>
            <a:ext cx="11466874" cy="307777"/>
          </a:xfrm>
          <a:prstGeom prst="rect">
            <a:avLst/>
          </a:prstGeom>
          <a:noFill/>
        </p:spPr>
        <p:txBody>
          <a:bodyPr wrap="square" lIns="0" tIns="0" rIns="0" bIns="0" rtlCol="0">
            <a:spAutoFit/>
          </a:bodyPr>
          <a:lstStyle/>
          <a:p>
            <a:r>
              <a:rPr lang="nl-NL" sz="1000" dirty="0"/>
              <a:t>Q3: </a:t>
            </a:r>
            <a:r>
              <a:rPr lang="nl-NL" sz="1000" dirty="0">
                <a:effectLst/>
              </a:rPr>
              <a:t>Met welke van onderstaande hulpmiddelen en methodes ben je bekend in het kader van gezamenlijke besluitvorming? </a:t>
            </a:r>
            <a:r>
              <a:rPr lang="nl-NL" sz="1000" dirty="0"/>
              <a:t>| Basis: totale steekproef, n= 366; Verloskundigen, n=76; Artsen, n=60; Kraamverzorgenden, n=200.</a:t>
            </a:r>
          </a:p>
        </p:txBody>
      </p:sp>
      <p:cxnSp>
        <p:nvCxnSpPr>
          <p:cNvPr id="25" name="Straight Connector 24">
            <a:extLst>
              <a:ext uri="{FF2B5EF4-FFF2-40B4-BE49-F238E27FC236}">
                <a16:creationId xmlns:a16="http://schemas.microsoft.com/office/drawing/2014/main" id="{DC286FD6-D707-F6B9-D672-CEAD87BF342B}"/>
              </a:ext>
            </a:extLst>
          </p:cNvPr>
          <p:cNvCxnSpPr>
            <a:cxnSpLocks/>
          </p:cNvCxnSpPr>
          <p:nvPr/>
        </p:nvCxnSpPr>
        <p:spPr>
          <a:xfrm>
            <a:off x="360000" y="1965809"/>
            <a:ext cx="11466874" cy="0"/>
          </a:xfrm>
          <a:prstGeom prst="line">
            <a:avLst/>
          </a:prstGeom>
          <a:noFill/>
          <a:ln w="12700" cap="flat" cmpd="sng" algn="ctr">
            <a:solidFill>
              <a:srgbClr val="333333"/>
            </a:solidFill>
            <a:prstDash val="solid"/>
            <a:miter lim="800000"/>
            <a:tailEnd type="none"/>
          </a:ln>
          <a:effectLst/>
        </p:spPr>
      </p:cxnSp>
      <p:sp>
        <p:nvSpPr>
          <p:cNvPr id="8" name="Footer Placeholder 3">
            <a:extLst>
              <a:ext uri="{FF2B5EF4-FFF2-40B4-BE49-F238E27FC236}">
                <a16:creationId xmlns:a16="http://schemas.microsoft.com/office/drawing/2014/main" id="{9554B520-848C-0633-1E51-E81E5521DECB}"/>
              </a:ext>
            </a:extLst>
          </p:cNvPr>
          <p:cNvSpPr txBox="1">
            <a:spLocks/>
          </p:cNvSpPr>
          <p:nvPr/>
        </p:nvSpPr>
        <p:spPr>
          <a:xfrm>
            <a:off x="3062695" y="6582127"/>
            <a:ext cx="10272066" cy="28864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err="1"/>
              <a:t>Afkortingen</a:t>
            </a:r>
            <a:r>
              <a:rPr lang="en-GB" dirty="0"/>
              <a:t>: GB = </a:t>
            </a:r>
            <a:r>
              <a:rPr lang="en-GB" dirty="0" err="1"/>
              <a:t>geboortezorg</a:t>
            </a:r>
            <a:r>
              <a:rPr lang="en-GB" dirty="0"/>
              <a:t>; Z&amp;B = </a:t>
            </a:r>
            <a:r>
              <a:rPr lang="en-GB" dirty="0" err="1"/>
              <a:t>Zwangerschap</a:t>
            </a:r>
            <a:r>
              <a:rPr lang="en-GB" dirty="0"/>
              <a:t> en </a:t>
            </a:r>
            <a:r>
              <a:rPr lang="en-GB" dirty="0" err="1"/>
              <a:t>bevalling</a:t>
            </a:r>
            <a:r>
              <a:rPr lang="en-GB" dirty="0"/>
              <a:t>; IG = </a:t>
            </a:r>
            <a:r>
              <a:rPr lang="en-GB" dirty="0" err="1"/>
              <a:t>integrale</a:t>
            </a:r>
            <a:r>
              <a:rPr lang="en-GB" dirty="0"/>
              <a:t> </a:t>
            </a:r>
            <a:r>
              <a:rPr lang="en-GB" dirty="0" err="1"/>
              <a:t>geboortezorg</a:t>
            </a:r>
            <a:r>
              <a:rPr lang="en-GB" dirty="0"/>
              <a:t>; HZ = </a:t>
            </a:r>
            <a:r>
              <a:rPr lang="en-GB" dirty="0" err="1"/>
              <a:t>Hogeschool</a:t>
            </a:r>
            <a:r>
              <a:rPr lang="en-GB" dirty="0"/>
              <a:t> </a:t>
            </a:r>
            <a:r>
              <a:rPr lang="en-GB" dirty="0" err="1"/>
              <a:t>Zuyd</a:t>
            </a:r>
            <a:r>
              <a:rPr lang="en-GB" dirty="0"/>
              <a:t>; </a:t>
            </a:r>
            <a:r>
              <a:rPr lang="en-GB" dirty="0" err="1"/>
              <a:t>Vier</a:t>
            </a:r>
            <a:r>
              <a:rPr lang="en-GB" dirty="0"/>
              <a:t> </a:t>
            </a:r>
            <a:r>
              <a:rPr lang="en-GB" dirty="0" err="1"/>
              <a:t>fasen</a:t>
            </a:r>
            <a:r>
              <a:rPr lang="en-GB" dirty="0"/>
              <a:t> = </a:t>
            </a:r>
            <a:r>
              <a:rPr lang="en-GB" dirty="0" err="1"/>
              <a:t>vier</a:t>
            </a:r>
            <a:r>
              <a:rPr lang="en-GB" dirty="0"/>
              <a:t> </a:t>
            </a:r>
            <a:r>
              <a:rPr lang="en-GB" dirty="0" err="1"/>
              <a:t>fasen</a:t>
            </a:r>
            <a:r>
              <a:rPr lang="en-GB" dirty="0"/>
              <a:t> van het </a:t>
            </a:r>
            <a:r>
              <a:rPr lang="en-GB" dirty="0" err="1"/>
              <a:t>besluitvormende</a:t>
            </a:r>
            <a:r>
              <a:rPr lang="en-GB" dirty="0"/>
              <a:t> </a:t>
            </a:r>
            <a:r>
              <a:rPr lang="en-GB" dirty="0" err="1"/>
              <a:t>proces</a:t>
            </a:r>
            <a:endParaRPr lang="en-GB" dirty="0"/>
          </a:p>
        </p:txBody>
      </p:sp>
      <p:sp>
        <p:nvSpPr>
          <p:cNvPr id="6" name="Slide Number Placeholder 5">
            <a:extLst>
              <a:ext uri="{FF2B5EF4-FFF2-40B4-BE49-F238E27FC236}">
                <a16:creationId xmlns:a16="http://schemas.microsoft.com/office/drawing/2014/main" id="{D1117AF4-925E-4861-D8E1-0E37236B5782}"/>
              </a:ext>
            </a:extLst>
          </p:cNvPr>
          <p:cNvSpPr>
            <a:spLocks noGrp="1"/>
          </p:cNvSpPr>
          <p:nvPr>
            <p:ph type="sldNum" sz="quarter" idx="10"/>
          </p:nvPr>
        </p:nvSpPr>
        <p:spPr/>
        <p:txBody>
          <a:bodyPr/>
          <a:lstStyle/>
          <a:p>
            <a:fld id="{4034BEE3-566C-4068-A777-C3A4762E861B}" type="slidenum">
              <a:rPr lang="en-GB" smtClean="0"/>
              <a:pPr/>
              <a:t>6</a:t>
            </a:fld>
            <a:endParaRPr lang="en-GB" dirty="0"/>
          </a:p>
        </p:txBody>
      </p:sp>
    </p:spTree>
    <p:extLst>
      <p:ext uri="{BB962C8B-B14F-4D97-AF65-F5344CB8AC3E}">
        <p14:creationId xmlns:p14="http://schemas.microsoft.com/office/powerpoint/2010/main" val="9881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2EA11-28C8-3602-3AC1-B72E998A6727}"/>
              </a:ext>
            </a:extLst>
          </p:cNvPr>
          <p:cNvSpPr>
            <a:spLocks noGrp="1"/>
          </p:cNvSpPr>
          <p:nvPr>
            <p:ph type="title"/>
          </p:nvPr>
        </p:nvSpPr>
        <p:spPr/>
        <p:txBody>
          <a:bodyPr/>
          <a:lstStyle/>
          <a:p>
            <a:r>
              <a:rPr lang="nl-NL" sz="2000" kern="100" dirty="0">
                <a:effectLst/>
                <a:ea typeface="DengXian" panose="02010600030101010101" pitchFamily="2" charset="-122"/>
                <a:cs typeface="Arial" panose="020B0604020202020204" pitchFamily="34" charset="0"/>
              </a:rPr>
              <a:t>Werkdruk, tijd en huidige protocollen vormen voor de meerderheid van de respondenten </a:t>
            </a:r>
            <a:r>
              <a:rPr lang="nl-NL" sz="2000" b="1" i="1" kern="100" dirty="0">
                <a:effectLst/>
                <a:ea typeface="DengXian" panose="02010600030101010101" pitchFamily="2" charset="-122"/>
                <a:cs typeface="Arial" panose="020B0604020202020204" pitchFamily="34" charset="0"/>
              </a:rPr>
              <a:t>geen</a:t>
            </a:r>
            <a:r>
              <a:rPr lang="nl-NL" sz="2000" kern="100" dirty="0">
                <a:effectLst/>
                <a:ea typeface="DengXian" panose="02010600030101010101" pitchFamily="2" charset="-122"/>
                <a:cs typeface="Arial" panose="020B0604020202020204" pitchFamily="34" charset="0"/>
              </a:rPr>
              <a:t> belemmering voor Samen Beslissen </a:t>
            </a:r>
            <a:endParaRPr lang="nl-NL" dirty="0"/>
          </a:p>
        </p:txBody>
      </p:sp>
      <p:sp>
        <p:nvSpPr>
          <p:cNvPr id="5" name="Text Placeholder 4">
            <a:extLst>
              <a:ext uri="{FF2B5EF4-FFF2-40B4-BE49-F238E27FC236}">
                <a16:creationId xmlns:a16="http://schemas.microsoft.com/office/drawing/2014/main" id="{9CD17535-F67F-DEBA-C588-FE326D9CBB00}"/>
              </a:ext>
            </a:extLst>
          </p:cNvPr>
          <p:cNvSpPr>
            <a:spLocks noGrp="1"/>
          </p:cNvSpPr>
          <p:nvPr>
            <p:ph type="body" sz="quarter" idx="12"/>
          </p:nvPr>
        </p:nvSpPr>
        <p:spPr>
          <a:xfrm>
            <a:off x="820107" y="1455582"/>
            <a:ext cx="2813764" cy="615014"/>
          </a:xfrm>
        </p:spPr>
        <p:txBody>
          <a:bodyPr/>
          <a:lstStyle/>
          <a:p>
            <a:r>
              <a:rPr lang="nl-NL" sz="1400" b="0" dirty="0">
                <a:effectLst/>
              </a:rPr>
              <a:t>Het toepassen van </a:t>
            </a:r>
            <a:br>
              <a:rPr lang="nl-NL" sz="1400" b="0" dirty="0">
                <a:effectLst/>
              </a:rPr>
            </a:br>
            <a:r>
              <a:rPr lang="nl-NL" sz="1400" b="0" dirty="0">
                <a:effectLst/>
              </a:rPr>
              <a:t>Samen Beslissen is </a:t>
            </a:r>
            <a:r>
              <a:rPr lang="nl-NL" sz="1400" u="sng" dirty="0">
                <a:effectLst/>
              </a:rPr>
              <a:t>tijdrovend</a:t>
            </a:r>
            <a:r>
              <a:rPr lang="nl-NL" sz="1400" b="0" dirty="0">
                <a:effectLst/>
              </a:rPr>
              <a:t>. </a:t>
            </a:r>
            <a:endParaRPr lang="nl-NL" sz="1400" b="0" dirty="0"/>
          </a:p>
        </p:txBody>
      </p:sp>
      <p:graphicFrame>
        <p:nvGraphicFramePr>
          <p:cNvPr id="16" name="Content Placeholder 15">
            <a:extLst>
              <a:ext uri="{FF2B5EF4-FFF2-40B4-BE49-F238E27FC236}">
                <a16:creationId xmlns:a16="http://schemas.microsoft.com/office/drawing/2014/main" id="{3AA253DA-9A35-BB79-93D5-0D90DAFB55BF}"/>
              </a:ext>
            </a:extLst>
          </p:cNvPr>
          <p:cNvGraphicFramePr>
            <a:graphicFrameLocks noGrp="1"/>
          </p:cNvGraphicFramePr>
          <p:nvPr>
            <p:ph sz="quarter" idx="13"/>
            <p:extLst>
              <p:ext uri="{D42A27DB-BD31-4B8C-83A1-F6EECF244321}">
                <p14:modId xmlns:p14="http://schemas.microsoft.com/office/powerpoint/2010/main" val="1967467306"/>
              </p:ext>
            </p:extLst>
          </p:nvPr>
        </p:nvGraphicFramePr>
        <p:xfrm>
          <a:off x="820107" y="2268075"/>
          <a:ext cx="2728912" cy="3404963"/>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a16="http://schemas.microsoft.com/office/drawing/2014/main" id="{AD729C06-B9EE-0136-EDCC-E89F7855AD1F}"/>
              </a:ext>
            </a:extLst>
          </p:cNvPr>
          <p:cNvCxnSpPr>
            <a:cxnSpLocks/>
          </p:cNvCxnSpPr>
          <p:nvPr/>
        </p:nvCxnSpPr>
        <p:spPr>
          <a:xfrm>
            <a:off x="360000" y="2132065"/>
            <a:ext cx="11466874" cy="0"/>
          </a:xfrm>
          <a:prstGeom prst="line">
            <a:avLst/>
          </a:prstGeom>
          <a:noFill/>
          <a:ln w="12700" cap="flat" cmpd="sng" algn="ctr">
            <a:solidFill>
              <a:srgbClr val="333333"/>
            </a:solidFill>
            <a:prstDash val="solid"/>
            <a:miter lim="800000"/>
            <a:tailEnd type="none"/>
          </a:ln>
          <a:effectLst/>
        </p:spPr>
      </p:cxnSp>
      <p:sp>
        <p:nvSpPr>
          <p:cNvPr id="4" name="Isosceles Triangle 3">
            <a:extLst>
              <a:ext uri="{FF2B5EF4-FFF2-40B4-BE49-F238E27FC236}">
                <a16:creationId xmlns:a16="http://schemas.microsoft.com/office/drawing/2014/main" id="{8A677477-B4FF-E134-E517-BD13372E42C2}"/>
              </a:ext>
            </a:extLst>
          </p:cNvPr>
          <p:cNvSpPr/>
          <p:nvPr/>
        </p:nvSpPr>
        <p:spPr bwMode="ltGray">
          <a:xfrm>
            <a:off x="5597768" y="3491312"/>
            <a:ext cx="105692" cy="118234"/>
          </a:xfrm>
          <a:prstGeom prst="triangl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6" name="Isosceles Triangle 5">
            <a:extLst>
              <a:ext uri="{FF2B5EF4-FFF2-40B4-BE49-F238E27FC236}">
                <a16:creationId xmlns:a16="http://schemas.microsoft.com/office/drawing/2014/main" id="{4FF67722-FB2C-9205-6965-A2F3B375722F}"/>
              </a:ext>
            </a:extLst>
          </p:cNvPr>
          <p:cNvSpPr/>
          <p:nvPr/>
        </p:nvSpPr>
        <p:spPr bwMode="ltGray">
          <a:xfrm>
            <a:off x="5179822" y="2927453"/>
            <a:ext cx="105692" cy="118234"/>
          </a:xfrm>
          <a:prstGeom prst="triangl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14" name="Isosceles Triangle 13">
            <a:extLst>
              <a:ext uri="{FF2B5EF4-FFF2-40B4-BE49-F238E27FC236}">
                <a16:creationId xmlns:a16="http://schemas.microsoft.com/office/drawing/2014/main" id="{92956EAC-CA4F-6963-745B-B5A2B002B062}"/>
              </a:ext>
            </a:extLst>
          </p:cNvPr>
          <p:cNvSpPr/>
          <p:nvPr/>
        </p:nvSpPr>
        <p:spPr bwMode="ltGray">
          <a:xfrm rot="10800000">
            <a:off x="5126976" y="4617022"/>
            <a:ext cx="105692" cy="107485"/>
          </a:xfrm>
          <a:prstGeom prst="triangle">
            <a:avLst/>
          </a:prstGeom>
          <a:solidFill>
            <a:srgbClr val="E1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7" name="Slide Number Placeholder 6">
            <a:extLst>
              <a:ext uri="{FF2B5EF4-FFF2-40B4-BE49-F238E27FC236}">
                <a16:creationId xmlns:a16="http://schemas.microsoft.com/office/drawing/2014/main" id="{1AB92B41-41E5-05EF-C152-8B6636C99254}"/>
              </a:ext>
            </a:extLst>
          </p:cNvPr>
          <p:cNvSpPr>
            <a:spLocks noGrp="1"/>
          </p:cNvSpPr>
          <p:nvPr>
            <p:ph type="sldNum" sz="quarter" idx="10"/>
          </p:nvPr>
        </p:nvSpPr>
        <p:spPr/>
        <p:txBody>
          <a:bodyPr/>
          <a:lstStyle/>
          <a:p>
            <a:fld id="{4034BEE3-566C-4068-A777-C3A4762E861B}" type="slidenum">
              <a:rPr lang="en-GB" smtClean="0"/>
              <a:pPr/>
              <a:t>7</a:t>
            </a:fld>
            <a:endParaRPr lang="en-GB" dirty="0"/>
          </a:p>
        </p:txBody>
      </p:sp>
      <p:graphicFrame>
        <p:nvGraphicFramePr>
          <p:cNvPr id="28" name="Content Placeholder 15">
            <a:extLst>
              <a:ext uri="{FF2B5EF4-FFF2-40B4-BE49-F238E27FC236}">
                <a16:creationId xmlns:a16="http://schemas.microsoft.com/office/drawing/2014/main" id="{88F4AE4A-9699-044F-73B2-C7B69651DC88}"/>
              </a:ext>
            </a:extLst>
          </p:cNvPr>
          <p:cNvGraphicFramePr>
            <a:graphicFrameLocks/>
          </p:cNvGraphicFramePr>
          <p:nvPr>
            <p:extLst>
              <p:ext uri="{D42A27DB-BD31-4B8C-83A1-F6EECF244321}">
                <p14:modId xmlns:p14="http://schemas.microsoft.com/office/powerpoint/2010/main" val="139629127"/>
              </p:ext>
            </p:extLst>
          </p:nvPr>
        </p:nvGraphicFramePr>
        <p:xfrm>
          <a:off x="4781138" y="2268076"/>
          <a:ext cx="2728912" cy="3404963"/>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6EAC9C0B-EB6C-209B-007C-1932ED0A5CFE}"/>
              </a:ext>
            </a:extLst>
          </p:cNvPr>
          <p:cNvSpPr txBox="1"/>
          <p:nvPr/>
        </p:nvSpPr>
        <p:spPr>
          <a:xfrm>
            <a:off x="4762129" y="1356118"/>
            <a:ext cx="2766930" cy="738664"/>
          </a:xfrm>
          <a:prstGeom prst="rect">
            <a:avLst/>
          </a:prstGeom>
          <a:noFill/>
        </p:spPr>
        <p:txBody>
          <a:bodyPr wrap="square">
            <a:spAutoFit/>
          </a:bodyPr>
          <a:lstStyle/>
          <a:p>
            <a:r>
              <a:rPr lang="nl-NL" sz="1400" b="1" u="sng" dirty="0"/>
              <a:t>Protocollen</a:t>
            </a:r>
            <a:r>
              <a:rPr lang="nl-NL" sz="1400" dirty="0"/>
              <a:t> en </a:t>
            </a:r>
            <a:r>
              <a:rPr lang="nl-NL" sz="1400" b="1" u="sng" dirty="0"/>
              <a:t>werkafspraken</a:t>
            </a:r>
            <a:r>
              <a:rPr lang="nl-NL" sz="1400" dirty="0"/>
              <a:t> maken het moeilijk voor mij om Samen Beslissen toe te passen.</a:t>
            </a:r>
            <a:endParaRPr lang="en-US" sz="1400" dirty="0"/>
          </a:p>
        </p:txBody>
      </p:sp>
      <p:sp>
        <p:nvSpPr>
          <p:cNvPr id="32" name="TextBox 31">
            <a:extLst>
              <a:ext uri="{FF2B5EF4-FFF2-40B4-BE49-F238E27FC236}">
                <a16:creationId xmlns:a16="http://schemas.microsoft.com/office/drawing/2014/main" id="{81113708-BE0D-4673-7CFA-6C0F09FD17BA}"/>
              </a:ext>
            </a:extLst>
          </p:cNvPr>
          <p:cNvSpPr txBox="1"/>
          <p:nvPr/>
        </p:nvSpPr>
        <p:spPr>
          <a:xfrm>
            <a:off x="8713235" y="1394112"/>
            <a:ext cx="2728913" cy="738664"/>
          </a:xfrm>
          <a:prstGeom prst="rect">
            <a:avLst/>
          </a:prstGeom>
          <a:noFill/>
        </p:spPr>
        <p:txBody>
          <a:bodyPr wrap="square">
            <a:spAutoFit/>
          </a:bodyPr>
          <a:lstStyle/>
          <a:p>
            <a:r>
              <a:rPr lang="nl-NL" sz="1400" dirty="0">
                <a:effectLst/>
              </a:rPr>
              <a:t>Samen beslissen is niet haalbaar vanwege de </a:t>
            </a:r>
            <a:r>
              <a:rPr lang="nl-NL" sz="1400" b="1" u="sng" dirty="0">
                <a:effectLst/>
              </a:rPr>
              <a:t>werkdruk</a:t>
            </a:r>
            <a:r>
              <a:rPr lang="nl-NL" sz="1400" dirty="0">
                <a:effectLst/>
              </a:rPr>
              <a:t> of vanwege de </a:t>
            </a:r>
            <a:r>
              <a:rPr lang="nl-NL" sz="1400" b="1" u="sng" dirty="0">
                <a:effectLst/>
              </a:rPr>
              <a:t>acute situatie</a:t>
            </a:r>
            <a:r>
              <a:rPr lang="nl-NL" sz="1400" dirty="0">
                <a:effectLst/>
              </a:rPr>
              <a:t>.</a:t>
            </a:r>
            <a:endParaRPr lang="en-US" sz="1400" dirty="0"/>
          </a:p>
        </p:txBody>
      </p:sp>
      <p:graphicFrame>
        <p:nvGraphicFramePr>
          <p:cNvPr id="35" name="Content Placeholder 15">
            <a:extLst>
              <a:ext uri="{FF2B5EF4-FFF2-40B4-BE49-F238E27FC236}">
                <a16:creationId xmlns:a16="http://schemas.microsoft.com/office/drawing/2014/main" id="{20C496D4-FE20-A95D-166E-68501FDDC5DA}"/>
              </a:ext>
            </a:extLst>
          </p:cNvPr>
          <p:cNvGraphicFramePr>
            <a:graphicFrameLocks/>
          </p:cNvGraphicFramePr>
          <p:nvPr>
            <p:extLst>
              <p:ext uri="{D42A27DB-BD31-4B8C-83A1-F6EECF244321}">
                <p14:modId xmlns:p14="http://schemas.microsoft.com/office/powerpoint/2010/main" val="2377659859"/>
              </p:ext>
            </p:extLst>
          </p:nvPr>
        </p:nvGraphicFramePr>
        <p:xfrm>
          <a:off x="8713236" y="2268075"/>
          <a:ext cx="2728912" cy="3404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4865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5B0C6E-FC5D-9458-C02D-C5BFE2CB70EF}"/>
              </a:ext>
            </a:extLst>
          </p:cNvPr>
          <p:cNvSpPr>
            <a:spLocks noGrp="1"/>
          </p:cNvSpPr>
          <p:nvPr>
            <p:ph type="body" sz="quarter" idx="12"/>
          </p:nvPr>
        </p:nvSpPr>
        <p:spPr>
          <a:xfrm>
            <a:off x="357273" y="1401457"/>
            <a:ext cx="11466510" cy="307777"/>
          </a:xfrm>
        </p:spPr>
        <p:txBody>
          <a:bodyPr/>
          <a:lstStyle/>
          <a:p>
            <a:r>
              <a:rPr lang="nl-NL" sz="1500" dirty="0">
                <a:effectLst/>
              </a:rPr>
              <a:t>Cliënten hebben zich voorbereid op de afspraak, bijv. door toegestuurde informatie door te nemen of vragen op te schrijven.</a:t>
            </a:r>
            <a:endParaRPr lang="nl-NL" sz="1500" dirty="0">
              <a:highlight>
                <a:srgbClr val="00FFFF"/>
              </a:highlight>
            </a:endParaRPr>
          </a:p>
        </p:txBody>
      </p:sp>
      <p:sp>
        <p:nvSpPr>
          <p:cNvPr id="10" name="TextBox 9">
            <a:extLst>
              <a:ext uri="{FF2B5EF4-FFF2-40B4-BE49-F238E27FC236}">
                <a16:creationId xmlns:a16="http://schemas.microsoft.com/office/drawing/2014/main" id="{4F09A38F-E6BC-456F-1225-9325E9567580}"/>
              </a:ext>
            </a:extLst>
          </p:cNvPr>
          <p:cNvSpPr txBox="1"/>
          <p:nvPr/>
        </p:nvSpPr>
        <p:spPr>
          <a:xfrm>
            <a:off x="359999" y="5786545"/>
            <a:ext cx="11466874" cy="307777"/>
          </a:xfrm>
          <a:prstGeom prst="rect">
            <a:avLst/>
          </a:prstGeom>
          <a:noFill/>
        </p:spPr>
        <p:txBody>
          <a:bodyPr wrap="square" lIns="0" tIns="0" rIns="0" bIns="0" rtlCol="0">
            <a:spAutoFit/>
          </a:bodyPr>
          <a:lstStyle/>
          <a:p>
            <a:r>
              <a:rPr lang="nl-NL" sz="1000" dirty="0"/>
              <a:t>Q6_1: </a:t>
            </a:r>
            <a:r>
              <a:rPr lang="nl-NL" sz="1000" dirty="0">
                <a:effectLst/>
              </a:rPr>
              <a:t>Hoe vaak zie je het volgende tijdens gesprekken met jouw cliënten? Cliënten hebben zich voorbereid op de afspraak, bijvoorbeeld door toegestuurde informatie door te nemen of vragen op te schrijven </a:t>
            </a:r>
            <a:r>
              <a:rPr lang="nl-NL" sz="1000" dirty="0"/>
              <a:t>| Basis: totale steekproef, n= 366; Verloskundigen, n=76; Artsen, n=60; Kraamverzorgenden, n=200.</a:t>
            </a:r>
          </a:p>
        </p:txBody>
      </p:sp>
      <p:graphicFrame>
        <p:nvGraphicFramePr>
          <p:cNvPr id="18" name="Content Placeholder 16">
            <a:extLst>
              <a:ext uri="{FF2B5EF4-FFF2-40B4-BE49-F238E27FC236}">
                <a16:creationId xmlns:a16="http://schemas.microsoft.com/office/drawing/2014/main" id="{4D54C0B2-1D16-4AD0-22BC-8CCF0B3D8B5C}"/>
              </a:ext>
            </a:extLst>
          </p:cNvPr>
          <p:cNvGraphicFramePr>
            <a:graphicFrameLocks noGrp="1"/>
          </p:cNvGraphicFramePr>
          <p:nvPr>
            <p:ph sz="quarter" idx="15"/>
            <p:extLst>
              <p:ext uri="{D42A27DB-BD31-4B8C-83A1-F6EECF244321}">
                <p14:modId xmlns:p14="http://schemas.microsoft.com/office/powerpoint/2010/main" val="4001864154"/>
              </p:ext>
            </p:extLst>
          </p:nvPr>
        </p:nvGraphicFramePr>
        <p:xfrm>
          <a:off x="1543328" y="1749249"/>
          <a:ext cx="8659535" cy="3927824"/>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B34361D6-DF70-684E-E710-66E3FCDB5253}"/>
              </a:ext>
            </a:extLst>
          </p:cNvPr>
          <p:cNvCxnSpPr>
            <a:cxnSpLocks/>
          </p:cNvCxnSpPr>
          <p:nvPr/>
        </p:nvCxnSpPr>
        <p:spPr>
          <a:xfrm>
            <a:off x="360000" y="1729624"/>
            <a:ext cx="11466874" cy="0"/>
          </a:xfrm>
          <a:prstGeom prst="line">
            <a:avLst/>
          </a:prstGeom>
          <a:noFill/>
          <a:ln w="12700" cap="flat" cmpd="sng" algn="ctr">
            <a:solidFill>
              <a:srgbClr val="333333"/>
            </a:solidFill>
            <a:prstDash val="solid"/>
            <a:miter lim="800000"/>
            <a:tailEnd type="none"/>
          </a:ln>
          <a:effectLst/>
        </p:spPr>
      </p:cxnSp>
      <p:sp>
        <p:nvSpPr>
          <p:cNvPr id="8" name="Footer Placeholder 3">
            <a:extLst>
              <a:ext uri="{FF2B5EF4-FFF2-40B4-BE49-F238E27FC236}">
                <a16:creationId xmlns:a16="http://schemas.microsoft.com/office/drawing/2014/main" id="{407E0B6D-89E1-01A7-FC32-7E119C3CA50A}"/>
              </a:ext>
            </a:extLst>
          </p:cNvPr>
          <p:cNvSpPr txBox="1">
            <a:spLocks/>
          </p:cNvSpPr>
          <p:nvPr/>
        </p:nvSpPr>
        <p:spPr>
          <a:xfrm>
            <a:off x="3168928" y="6192000"/>
            <a:ext cx="1794293" cy="19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Significant hoger dan de totale groep</a:t>
            </a:r>
            <a:endParaRPr lang="en-GB" dirty="0"/>
          </a:p>
        </p:txBody>
      </p:sp>
      <p:sp>
        <p:nvSpPr>
          <p:cNvPr id="15" name="Isosceles Triangle 14">
            <a:extLst>
              <a:ext uri="{FF2B5EF4-FFF2-40B4-BE49-F238E27FC236}">
                <a16:creationId xmlns:a16="http://schemas.microsoft.com/office/drawing/2014/main" id="{D08BF044-C77B-02C6-16DF-EC5B2284DF2E}"/>
              </a:ext>
            </a:extLst>
          </p:cNvPr>
          <p:cNvSpPr/>
          <p:nvPr/>
        </p:nvSpPr>
        <p:spPr bwMode="ltGray">
          <a:xfrm>
            <a:off x="2984943" y="6224206"/>
            <a:ext cx="105692" cy="118234"/>
          </a:xfrm>
          <a:prstGeom prst="triangl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16" name="Footer Placeholder 3">
            <a:extLst>
              <a:ext uri="{FF2B5EF4-FFF2-40B4-BE49-F238E27FC236}">
                <a16:creationId xmlns:a16="http://schemas.microsoft.com/office/drawing/2014/main" id="{93B7A5EA-F264-97CB-2F5B-C5F90FB49EE3}"/>
              </a:ext>
            </a:extLst>
          </p:cNvPr>
          <p:cNvSpPr txBox="1">
            <a:spLocks/>
          </p:cNvSpPr>
          <p:nvPr/>
        </p:nvSpPr>
        <p:spPr>
          <a:xfrm>
            <a:off x="3168928" y="6390000"/>
            <a:ext cx="1794293" cy="19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Significant lager dan de </a:t>
            </a:r>
            <a:r>
              <a:rPr lang="en-GB" dirty="0" err="1"/>
              <a:t>totale</a:t>
            </a:r>
            <a:r>
              <a:rPr lang="en-GB" dirty="0"/>
              <a:t> </a:t>
            </a:r>
            <a:r>
              <a:rPr lang="en-GB" dirty="0" err="1"/>
              <a:t>groep</a:t>
            </a:r>
            <a:endParaRPr lang="en-GB" dirty="0"/>
          </a:p>
        </p:txBody>
      </p:sp>
      <p:sp>
        <p:nvSpPr>
          <p:cNvPr id="21" name="Isosceles Triangle 20">
            <a:extLst>
              <a:ext uri="{FF2B5EF4-FFF2-40B4-BE49-F238E27FC236}">
                <a16:creationId xmlns:a16="http://schemas.microsoft.com/office/drawing/2014/main" id="{A1436D4F-41C2-EE1C-5968-2DBBDC3B2AB1}"/>
              </a:ext>
            </a:extLst>
          </p:cNvPr>
          <p:cNvSpPr/>
          <p:nvPr/>
        </p:nvSpPr>
        <p:spPr bwMode="ltGray">
          <a:xfrm rot="10800000">
            <a:off x="2984943" y="6452692"/>
            <a:ext cx="105692" cy="107485"/>
          </a:xfrm>
          <a:prstGeom prst="triangle">
            <a:avLst/>
          </a:prstGeom>
          <a:solidFill>
            <a:srgbClr val="E1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7" name="Slide Number Placeholder 6">
            <a:extLst>
              <a:ext uri="{FF2B5EF4-FFF2-40B4-BE49-F238E27FC236}">
                <a16:creationId xmlns:a16="http://schemas.microsoft.com/office/drawing/2014/main" id="{2B10C0DC-85A7-C07F-6516-93F5AA91A874}"/>
              </a:ext>
            </a:extLst>
          </p:cNvPr>
          <p:cNvSpPr>
            <a:spLocks noGrp="1"/>
          </p:cNvSpPr>
          <p:nvPr>
            <p:ph type="sldNum" sz="quarter" idx="10"/>
          </p:nvPr>
        </p:nvSpPr>
        <p:spPr/>
        <p:txBody>
          <a:bodyPr/>
          <a:lstStyle/>
          <a:p>
            <a:fld id="{4034BEE3-566C-4068-A777-C3A4762E861B}" type="slidenum">
              <a:rPr lang="en-GB" smtClean="0"/>
              <a:pPr/>
              <a:t>8</a:t>
            </a:fld>
            <a:endParaRPr lang="en-GB" dirty="0"/>
          </a:p>
        </p:txBody>
      </p:sp>
    </p:spTree>
    <p:extLst>
      <p:ext uri="{BB962C8B-B14F-4D97-AF65-F5344CB8AC3E}">
        <p14:creationId xmlns:p14="http://schemas.microsoft.com/office/powerpoint/2010/main" val="112307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a:extLst>
              <a:ext uri="{FF2B5EF4-FFF2-40B4-BE49-F238E27FC236}">
                <a16:creationId xmlns:a16="http://schemas.microsoft.com/office/drawing/2014/main" id="{DB5E74E8-BBF1-B092-BFBA-5205A6A74E38}"/>
              </a:ext>
            </a:extLst>
          </p:cNvPr>
          <p:cNvGraphicFramePr>
            <a:graphicFrameLocks noGrp="1"/>
          </p:cNvGraphicFramePr>
          <p:nvPr>
            <p:ph sz="quarter" idx="13"/>
          </p:nvPr>
        </p:nvGraphicFramePr>
        <p:xfrm>
          <a:off x="1763485" y="1735180"/>
          <a:ext cx="8341567" cy="327488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B2CAF296-7BDE-A62D-7EF4-6CE4D0590528}"/>
              </a:ext>
            </a:extLst>
          </p:cNvPr>
          <p:cNvSpPr>
            <a:spLocks noGrp="1"/>
          </p:cNvSpPr>
          <p:nvPr>
            <p:ph type="body" sz="quarter" idx="16"/>
          </p:nvPr>
        </p:nvSpPr>
        <p:spPr>
          <a:xfrm>
            <a:off x="1763485" y="4996300"/>
            <a:ext cx="8341567" cy="543980"/>
          </a:xfrm>
          <a:ln>
            <a:solidFill>
              <a:schemeClr val="tx1"/>
            </a:solidFill>
            <a:prstDash val="dash"/>
          </a:ln>
        </p:spPr>
        <p:txBody>
          <a:bodyPr/>
          <a:lstStyle/>
          <a:p>
            <a:r>
              <a:rPr lang="nl-NL" sz="1100" b="1" dirty="0"/>
              <a:t> Perspectief cliënt (PREM)</a:t>
            </a:r>
            <a:br>
              <a:rPr lang="nl-NL" sz="1200" b="1" dirty="0"/>
            </a:br>
            <a:r>
              <a:rPr lang="nl-NL" sz="1200" b="1" dirty="0"/>
              <a:t> </a:t>
            </a:r>
            <a:r>
              <a:rPr lang="nl-NL" sz="1100" dirty="0"/>
              <a:t>Op de stelling ‘Ik luister goed naar de wensen en mening van mijn cliënt’ scoorden 98,5% van de cliënten een 7 of hoger op een</a:t>
            </a:r>
            <a:br>
              <a:rPr lang="nl-NL" sz="1100" dirty="0"/>
            </a:br>
            <a:r>
              <a:rPr lang="nl-NL" sz="1100" dirty="0"/>
              <a:t> tienpuntsschaal. </a:t>
            </a:r>
          </a:p>
          <a:p>
            <a:endParaRPr lang="nl-NL" sz="1200" b="1" dirty="0"/>
          </a:p>
        </p:txBody>
      </p:sp>
      <p:sp>
        <p:nvSpPr>
          <p:cNvPr id="10" name="TextBox 9">
            <a:extLst>
              <a:ext uri="{FF2B5EF4-FFF2-40B4-BE49-F238E27FC236}">
                <a16:creationId xmlns:a16="http://schemas.microsoft.com/office/drawing/2014/main" id="{4F09A38F-E6BC-456F-1225-9325E9567580}"/>
              </a:ext>
            </a:extLst>
          </p:cNvPr>
          <p:cNvSpPr txBox="1"/>
          <p:nvPr/>
        </p:nvSpPr>
        <p:spPr>
          <a:xfrm>
            <a:off x="359999" y="5786545"/>
            <a:ext cx="11466874" cy="307777"/>
          </a:xfrm>
          <a:prstGeom prst="rect">
            <a:avLst/>
          </a:prstGeom>
          <a:noFill/>
        </p:spPr>
        <p:txBody>
          <a:bodyPr wrap="square" lIns="0" tIns="0" rIns="0" bIns="0" rtlCol="0">
            <a:spAutoFit/>
          </a:bodyPr>
          <a:lstStyle/>
          <a:p>
            <a:r>
              <a:rPr lang="nl-NL" sz="1000" dirty="0"/>
              <a:t>Q7_9: </a:t>
            </a:r>
            <a:r>
              <a:rPr lang="nl-NL" sz="1000" dirty="0">
                <a:effectLst/>
              </a:rPr>
              <a:t>Hoe vaak zie je het volgende tijdens gesprekken met jouw cliënten? Ik luister goed naar de wensen en mening van mijn cliënt </a:t>
            </a:r>
            <a:r>
              <a:rPr lang="nl-NL" sz="1000" dirty="0"/>
              <a:t>| Basis: totale steekproef, n= 366; Eerstelijns verloskundige, n=55; Werkend in ziekenhuis, n=102; Perined PREM | Basis: n= 12.646 cliënten</a:t>
            </a:r>
          </a:p>
        </p:txBody>
      </p:sp>
      <p:cxnSp>
        <p:nvCxnSpPr>
          <p:cNvPr id="20" name="Straight Connector 19">
            <a:extLst>
              <a:ext uri="{FF2B5EF4-FFF2-40B4-BE49-F238E27FC236}">
                <a16:creationId xmlns:a16="http://schemas.microsoft.com/office/drawing/2014/main" id="{B34361D6-DF70-684E-E710-66E3FCDB5253}"/>
              </a:ext>
            </a:extLst>
          </p:cNvPr>
          <p:cNvCxnSpPr>
            <a:cxnSpLocks/>
          </p:cNvCxnSpPr>
          <p:nvPr/>
        </p:nvCxnSpPr>
        <p:spPr>
          <a:xfrm>
            <a:off x="360000" y="1610396"/>
            <a:ext cx="11466874" cy="0"/>
          </a:xfrm>
          <a:prstGeom prst="line">
            <a:avLst/>
          </a:prstGeom>
          <a:noFill/>
          <a:ln w="12700" cap="flat" cmpd="sng" algn="ctr">
            <a:solidFill>
              <a:srgbClr val="333333"/>
            </a:solidFill>
            <a:prstDash val="solid"/>
            <a:miter lim="800000"/>
            <a:tailEnd type="none"/>
          </a:ln>
          <a:effectLst/>
        </p:spPr>
      </p:cxnSp>
      <p:sp>
        <p:nvSpPr>
          <p:cNvPr id="4" name="Footer Placeholder 3">
            <a:extLst>
              <a:ext uri="{FF2B5EF4-FFF2-40B4-BE49-F238E27FC236}">
                <a16:creationId xmlns:a16="http://schemas.microsoft.com/office/drawing/2014/main" id="{7C9F5334-FD59-E4D1-08EE-10A2805323A1}"/>
              </a:ext>
            </a:extLst>
          </p:cNvPr>
          <p:cNvSpPr txBox="1">
            <a:spLocks/>
          </p:cNvSpPr>
          <p:nvPr/>
        </p:nvSpPr>
        <p:spPr>
          <a:xfrm>
            <a:off x="3168928" y="6192000"/>
            <a:ext cx="1794293" cy="19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Significant hoger dan de totale groep</a:t>
            </a:r>
            <a:endParaRPr lang="en-GB" dirty="0"/>
          </a:p>
        </p:txBody>
      </p:sp>
      <p:sp>
        <p:nvSpPr>
          <p:cNvPr id="8" name="Isosceles Triangle 7">
            <a:extLst>
              <a:ext uri="{FF2B5EF4-FFF2-40B4-BE49-F238E27FC236}">
                <a16:creationId xmlns:a16="http://schemas.microsoft.com/office/drawing/2014/main" id="{DD3CA598-F418-5445-974F-7F08A19989D0}"/>
              </a:ext>
            </a:extLst>
          </p:cNvPr>
          <p:cNvSpPr/>
          <p:nvPr/>
        </p:nvSpPr>
        <p:spPr bwMode="ltGray">
          <a:xfrm>
            <a:off x="2984943" y="6224206"/>
            <a:ext cx="105692" cy="118234"/>
          </a:xfrm>
          <a:prstGeom prst="triangl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15" name="Footer Placeholder 3">
            <a:extLst>
              <a:ext uri="{FF2B5EF4-FFF2-40B4-BE49-F238E27FC236}">
                <a16:creationId xmlns:a16="http://schemas.microsoft.com/office/drawing/2014/main" id="{69411384-395E-3DAD-44A2-022B4F5A0A80}"/>
              </a:ext>
            </a:extLst>
          </p:cNvPr>
          <p:cNvSpPr txBox="1">
            <a:spLocks/>
          </p:cNvSpPr>
          <p:nvPr/>
        </p:nvSpPr>
        <p:spPr>
          <a:xfrm>
            <a:off x="3168928" y="6390000"/>
            <a:ext cx="1794293" cy="19800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Significant lager dan de </a:t>
            </a:r>
            <a:r>
              <a:rPr lang="en-GB" dirty="0" err="1"/>
              <a:t>totale</a:t>
            </a:r>
            <a:r>
              <a:rPr lang="en-GB" dirty="0"/>
              <a:t> </a:t>
            </a:r>
            <a:r>
              <a:rPr lang="en-GB" dirty="0" err="1"/>
              <a:t>groep</a:t>
            </a:r>
            <a:endParaRPr lang="en-GB" dirty="0"/>
          </a:p>
        </p:txBody>
      </p:sp>
      <p:sp>
        <p:nvSpPr>
          <p:cNvPr id="16" name="Isosceles Triangle 15">
            <a:extLst>
              <a:ext uri="{FF2B5EF4-FFF2-40B4-BE49-F238E27FC236}">
                <a16:creationId xmlns:a16="http://schemas.microsoft.com/office/drawing/2014/main" id="{9585221F-350D-A7FB-B1D6-B32B30040AF4}"/>
              </a:ext>
            </a:extLst>
          </p:cNvPr>
          <p:cNvSpPr/>
          <p:nvPr/>
        </p:nvSpPr>
        <p:spPr bwMode="ltGray">
          <a:xfrm rot="10800000">
            <a:off x="2984943" y="6452692"/>
            <a:ext cx="105692" cy="107485"/>
          </a:xfrm>
          <a:prstGeom prst="triangle">
            <a:avLst/>
          </a:prstGeom>
          <a:solidFill>
            <a:srgbClr val="E1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23" name="Isosceles Triangle 22">
            <a:extLst>
              <a:ext uri="{FF2B5EF4-FFF2-40B4-BE49-F238E27FC236}">
                <a16:creationId xmlns:a16="http://schemas.microsoft.com/office/drawing/2014/main" id="{488051EC-E80C-F89D-90D2-9A9505E77678}"/>
              </a:ext>
            </a:extLst>
          </p:cNvPr>
          <p:cNvSpPr/>
          <p:nvPr/>
        </p:nvSpPr>
        <p:spPr bwMode="ltGray">
          <a:xfrm rot="10800000">
            <a:off x="8391439" y="2288491"/>
            <a:ext cx="105692" cy="107485"/>
          </a:xfrm>
          <a:prstGeom prst="triangle">
            <a:avLst/>
          </a:prstGeom>
          <a:solidFill>
            <a:srgbClr val="E1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25" name="Isosceles Triangle 24">
            <a:extLst>
              <a:ext uri="{FF2B5EF4-FFF2-40B4-BE49-F238E27FC236}">
                <a16:creationId xmlns:a16="http://schemas.microsoft.com/office/drawing/2014/main" id="{C67050D4-0CE4-3AE6-76F2-867E15DA2992}"/>
              </a:ext>
            </a:extLst>
          </p:cNvPr>
          <p:cNvSpPr/>
          <p:nvPr/>
        </p:nvSpPr>
        <p:spPr bwMode="ltGray">
          <a:xfrm>
            <a:off x="6832789" y="2799353"/>
            <a:ext cx="105692" cy="118234"/>
          </a:xfrm>
          <a:prstGeom prst="triangl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l-NL" sz="1600" b="0" dirty="0" err="1"/>
          </a:p>
        </p:txBody>
      </p:sp>
      <p:sp>
        <p:nvSpPr>
          <p:cNvPr id="14" name="TextBox 13">
            <a:extLst>
              <a:ext uri="{FF2B5EF4-FFF2-40B4-BE49-F238E27FC236}">
                <a16:creationId xmlns:a16="http://schemas.microsoft.com/office/drawing/2014/main" id="{04DD7401-82F9-69CC-8851-66677A87EB2C}"/>
              </a:ext>
            </a:extLst>
          </p:cNvPr>
          <p:cNvSpPr txBox="1"/>
          <p:nvPr/>
        </p:nvSpPr>
        <p:spPr>
          <a:xfrm>
            <a:off x="7305870" y="6352546"/>
            <a:ext cx="3172408" cy="153888"/>
          </a:xfrm>
          <a:prstGeom prst="rect">
            <a:avLst/>
          </a:prstGeom>
          <a:noFill/>
        </p:spPr>
        <p:txBody>
          <a:bodyPr wrap="square" lIns="0" tIns="0" rIns="0" bIns="0" rtlCol="0">
            <a:spAutoFit/>
          </a:bodyPr>
          <a:lstStyle/>
          <a:p>
            <a:r>
              <a:rPr lang="nl-NL" sz="900" dirty="0"/>
              <a:t>Toelichting PREM: </a:t>
            </a:r>
            <a:r>
              <a:rPr lang="nl-NL" sz="1000" u="sng" dirty="0">
                <a:solidFill>
                  <a:srgbClr val="0563C1"/>
                </a:solidFill>
                <a:effectLst/>
                <a:latin typeface="Calibri" panose="020F0502020204030204" pitchFamily="34" charset="0"/>
                <a:ea typeface="Calibri" panose="020F0502020204030204" pitchFamily="34" charset="0"/>
                <a:hlinkClick r:id="rId4"/>
              </a:rPr>
              <a:t>Perined | Infographic PREM Geboortezorg</a:t>
            </a:r>
            <a:endParaRPr lang="nl-NL" sz="900" dirty="0"/>
          </a:p>
        </p:txBody>
      </p:sp>
      <p:sp>
        <p:nvSpPr>
          <p:cNvPr id="21" name="Text Placeholder 4">
            <a:extLst>
              <a:ext uri="{FF2B5EF4-FFF2-40B4-BE49-F238E27FC236}">
                <a16:creationId xmlns:a16="http://schemas.microsoft.com/office/drawing/2014/main" id="{81485EFB-37AC-4B43-E855-3D2E7ADF4AE1}"/>
              </a:ext>
            </a:extLst>
          </p:cNvPr>
          <p:cNvSpPr>
            <a:spLocks noGrp="1"/>
          </p:cNvSpPr>
          <p:nvPr>
            <p:ph type="body" sz="quarter" idx="12"/>
          </p:nvPr>
        </p:nvSpPr>
        <p:spPr>
          <a:xfrm>
            <a:off x="1763485" y="1331725"/>
            <a:ext cx="7117086" cy="307777"/>
          </a:xfrm>
        </p:spPr>
        <p:txBody>
          <a:bodyPr/>
          <a:lstStyle/>
          <a:p>
            <a:r>
              <a:rPr lang="nl-NL" sz="2000" b="1" dirty="0"/>
              <a:t>Ik luister goed naar de wensen en mening van mijn cliënt</a:t>
            </a:r>
            <a:endParaRPr lang="nl-NL" sz="2000" dirty="0"/>
          </a:p>
        </p:txBody>
      </p:sp>
      <p:sp>
        <p:nvSpPr>
          <p:cNvPr id="5" name="Slide Number Placeholder 4">
            <a:extLst>
              <a:ext uri="{FF2B5EF4-FFF2-40B4-BE49-F238E27FC236}">
                <a16:creationId xmlns:a16="http://schemas.microsoft.com/office/drawing/2014/main" id="{44D71FD5-B37C-A9AF-DBC8-7BAFD6474763}"/>
              </a:ext>
            </a:extLst>
          </p:cNvPr>
          <p:cNvSpPr>
            <a:spLocks noGrp="1"/>
          </p:cNvSpPr>
          <p:nvPr>
            <p:ph type="sldNum" sz="quarter" idx="10"/>
          </p:nvPr>
        </p:nvSpPr>
        <p:spPr/>
        <p:txBody>
          <a:bodyPr/>
          <a:lstStyle/>
          <a:p>
            <a:fld id="{4034BEE3-566C-4068-A777-C3A4762E861B}" type="slidenum">
              <a:rPr lang="en-GB" smtClean="0"/>
              <a:pPr/>
              <a:t>9</a:t>
            </a:fld>
            <a:endParaRPr lang="en-GB" dirty="0"/>
          </a:p>
        </p:txBody>
      </p:sp>
    </p:spTree>
    <p:extLst>
      <p:ext uri="{BB962C8B-B14F-4D97-AF65-F5344CB8AC3E}">
        <p14:creationId xmlns:p14="http://schemas.microsoft.com/office/powerpoint/2010/main" val="354422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35"/>
</p:tagLst>
</file>

<file path=ppt/tags/tag10.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1.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4.xml><?xml version="1.0" encoding="utf-8"?>
<p:tagLst xmlns:a="http://schemas.openxmlformats.org/drawingml/2006/main" xmlns:r="http://schemas.openxmlformats.org/officeDocument/2006/relationships" xmlns:p="http://schemas.openxmlformats.org/presentationml/2006/main">
  <p:tag name="SHAPE" val="GRADIENT"/>
  <p:tag name="OVERLAY" val="17233719"/>
  <p:tag name="LINKEDTO" val="17233719"/>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report template 16x9.potx" id="{5634706E-79F9-45A6-A4B5-5D8781601AAD}" vid="{621E18E1-E447-4C07-B38C-0DB4D1E96E3B}"/>
    </a:ext>
  </a:extLst>
</a:theme>
</file>

<file path=ppt/theme/theme2.xml><?xml version="1.0" encoding="utf-8"?>
<a:theme xmlns:a="http://schemas.openxmlformats.org/drawingml/2006/main" name="1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report template 16x9.potx" id="{5634706E-79F9-45A6-A4B5-5D8781601AAD}" vid="{621E18E1-E447-4C07-B38C-0DB4D1E96E3B}"/>
    </a:ext>
  </a:extLst>
</a:theme>
</file>

<file path=ppt/theme/theme3.xml><?xml version="1.0" encoding="utf-8"?>
<a:theme xmlns:a="http://schemas.openxmlformats.org/drawingml/2006/main" name="2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4.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7.xml><?xml version="1.0" encoding="utf-8"?>
<a:theme xmlns:a="http://schemas.openxmlformats.org/drawingml/2006/main" name="3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report template 16x9.potx" id="{5634706E-79F9-45A6-A4B5-5D8781601AAD}" vid="{621E18E1-E447-4C07-B38C-0DB4D1E96E3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d xmlns="ec9541f1-3b43-482c-a8de-1b403dece07c" xsi:nil="true"/>
    <TaxCatchAll xmlns="ec9541f1-3b43-482c-a8de-1b403dece07c" xsi:nil="true"/>
    <lcf76f155ced4ddcb4097134ff3c332f xmlns="18bc3f94-dfc0-4b96-9f8a-0e5bbfb16367" xsi:nil="true"/>
  </documentManagement>
</p:properties>
</file>

<file path=customXml/item3.xml><?xml version="1.0" encoding="utf-8"?>
<?mso-contentType ?>
<ntns:customXsn xmlns:ntns="http://schemas.microsoft.com/office/2006/metadata/customXsn">
  <ntns:xsnLocation>https://collegepz.sharepoint.com/_cts/CPZ Briefformat/ff57cb0fe0055ecustomXsn.xsn</ntns:xsnLocation>
  <ntns:cached>False</ntns:cached>
  <ntns:openByDefault>False</ntns:openByDefault>
  <ntns:xsnScope>https://collegepz.sharepoint.com</ntns:xsnScope>
</ntns:customXsn>
</file>

<file path=customXml/item4.xml><?xml version="1.0" encoding="utf-8"?>
<ct:contentTypeSchema xmlns:ct="http://schemas.microsoft.com/office/2006/metadata/contentType" xmlns:ma="http://schemas.microsoft.com/office/2006/metadata/properties/metaAttributes" ct:_="" ma:_="" ma:contentTypeName="CPZ Briefformat" ma:contentTypeID="0x0101007693CD7A6143B4488C0723282C66E4C900944F4E7BA1A76548B306A3D0FC9B0333" ma:contentTypeVersion="14" ma:contentTypeDescription="" ma:contentTypeScope="" ma:versionID="8e574f89117abf7e8ef43d59a4d3abc4">
  <xsd:schema xmlns:xsd="http://www.w3.org/2001/XMLSchema" xmlns:xs="http://www.w3.org/2001/XMLSchema" xmlns:p="http://schemas.microsoft.com/office/2006/metadata/properties" xmlns:ns2="ec9541f1-3b43-482c-a8de-1b403dece07c" xmlns:ns3="18bc3f94-dfc0-4b96-9f8a-0e5bbfb16367" targetNamespace="http://schemas.microsoft.com/office/2006/metadata/properties" ma:root="true" ma:fieldsID="dd028fe020477c982202953dff2fcfe3" ns2:_="" ns3:_="">
    <xsd:import namespace="ec9541f1-3b43-482c-a8de-1b403dece07c"/>
    <xsd:import namespace="18bc3f94-dfc0-4b96-9f8a-0e5bbfb16367"/>
    <xsd:element name="properties">
      <xsd:complexType>
        <xsd:sequence>
          <xsd:element name="documentManagement">
            <xsd:complexType>
              <xsd:all>
                <xsd:element ref="ns2:Lid" minOccurs="0"/>
                <xsd:element ref="ns2:Lid_x003a_Telefoon_x0020_op_x0020_werk" minOccurs="0"/>
                <xsd:element ref="ns2:Lid_x003a_Voornaam" minOccurs="0"/>
                <xsd:element ref="ns2:Lid_x003a_Mobiel_x0020_nummer" minOccurs="0"/>
                <xsd:element ref="ns2:Lid_x003a_Volledige_x0020_naam" minOccurs="0"/>
                <xsd:element ref="ns2:Lid_x003a_Telefoon_x0020_thuis" minOccurs="0"/>
                <xsd:element ref="ns2:Lid_x003a_Functie" minOccurs="0"/>
                <xsd:element ref="ns2:Lid_x003a_E-mailadres" minOccurs="0"/>
                <xsd:element ref="ns2:Lid_x003a_Achternaam" minOccurs="0"/>
                <xsd:element ref="ns2:Lid_x003a_Bedrijf" minOccurs="0"/>
                <xsd:element ref="ns2:Lid_x003a_Plaat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Lid" ma:index="8" nillable="true" ma:displayName="Aangepast door" ma:list="{1e89e325-4baf-4d1d-a62e-5334fa42d446}" ma:internalName="Lid" ma:readOnly="false" ma:showField="FullName" ma:web="ec9541f1-3b43-482c-a8de-1b403dece07c">
      <xsd:simpleType>
        <xsd:restriction base="dms:Lookup"/>
      </xsd:simpleType>
    </xsd:element>
    <xsd:element name="Lid_x003a_Telefoon_x0020_op_x0020_werk" ma:index="9" nillable="true" ma:displayName="Lid:Telefoon op werk" ma:list="{1e89e325-4baf-4d1d-a62e-5334fa42d446}" ma:internalName="Lid_x003A_Telefoon_x0020_op_x0020_werk" ma:readOnly="true" ma:showField="WorkPhone" ma:web="ec9541f1-3b43-482c-a8de-1b403dece07c">
      <xsd:simpleType>
        <xsd:restriction base="dms:Lookup"/>
      </xsd:simpleType>
    </xsd:element>
    <xsd:element name="Lid_x003a_Voornaam" ma:index="10" nillable="true" ma:displayName="Lid:Voornaam" ma:list="{1e89e325-4baf-4d1d-a62e-5334fa42d446}" ma:internalName="Lid_x003A_Voornaam" ma:readOnly="true" ma:showField="FirstName" ma:web="ec9541f1-3b43-482c-a8de-1b403dece07c">
      <xsd:simpleType>
        <xsd:restriction base="dms:Lookup"/>
      </xsd:simpleType>
    </xsd:element>
    <xsd:element name="Lid_x003a_Mobiel_x0020_nummer" ma:index="11" nillable="true" ma:displayName="Lid:Mobiel nummer" ma:list="{1e89e325-4baf-4d1d-a62e-5334fa42d446}" ma:internalName="Lid_x003A_Mobiel_x0020_nummer" ma:readOnly="true" ma:showField="CellPhone" ma:web="ec9541f1-3b43-482c-a8de-1b403dece07c">
      <xsd:simpleType>
        <xsd:restriction base="dms:Lookup"/>
      </xsd:simpleType>
    </xsd:element>
    <xsd:element name="Lid_x003a_Volledige_x0020_naam" ma:index="12" nillable="true" ma:displayName="Lid:Volledige naam" ma:list="{1e89e325-4baf-4d1d-a62e-5334fa42d446}" ma:internalName="Lid_x003A_Volledige_x0020_naam" ma:readOnly="true" ma:showField="FullName" ma:web="ec9541f1-3b43-482c-a8de-1b403dece07c">
      <xsd:simpleType>
        <xsd:restriction base="dms:Lookup"/>
      </xsd:simpleType>
    </xsd:element>
    <xsd:element name="Lid_x003a_Telefoon_x0020_thuis" ma:index="13" nillable="true" ma:displayName="Lid:Telefoon thuis" ma:list="{1e89e325-4baf-4d1d-a62e-5334fa42d446}" ma:internalName="Lid_x003A_Telefoon_x0020_thuis" ma:readOnly="true" ma:showField="HomePhone" ma:web="ec9541f1-3b43-482c-a8de-1b403dece07c">
      <xsd:simpleType>
        <xsd:restriction base="dms:Lookup"/>
      </xsd:simpleType>
    </xsd:element>
    <xsd:element name="Lid_x003a_Functie" ma:index="14" nillable="true" ma:displayName="Lid:Functie" ma:list="{1e89e325-4baf-4d1d-a62e-5334fa42d446}" ma:internalName="Lid_x003A_Functie" ma:readOnly="true" ma:showField="JobTitle" ma:web="ec9541f1-3b43-482c-a8de-1b403dece07c">
      <xsd:simpleType>
        <xsd:restriction base="dms:Lookup"/>
      </xsd:simpleType>
    </xsd:element>
    <xsd:element name="Lid_x003a_E-mailadres" ma:index="15" nillable="true" ma:displayName="Lid:E-mailadres" ma:list="{1e89e325-4baf-4d1d-a62e-5334fa42d446}" ma:internalName="Lid_x003A_E_x002d_mailadres" ma:readOnly="true" ma:showField="Email" ma:web="ec9541f1-3b43-482c-a8de-1b403dece07c">
      <xsd:simpleType>
        <xsd:restriction base="dms:Lookup"/>
      </xsd:simpleType>
    </xsd:element>
    <xsd:element name="Lid_x003a_Achternaam" ma:index="16" nillable="true" ma:displayName="Lid:Achternaam" ma:list="{1e89e325-4baf-4d1d-a62e-5334fa42d446}" ma:internalName="Lid_x003A_Achternaam" ma:readOnly="true" ma:showField="Title" ma:web="ec9541f1-3b43-482c-a8de-1b403dece07c">
      <xsd:simpleType>
        <xsd:restriction base="dms:Lookup"/>
      </xsd:simpleType>
    </xsd:element>
    <xsd:element name="Lid_x003a_Bedrijf" ma:index="17" nillable="true" ma:displayName="Lid:Bedrijf" ma:list="{1e89e325-4baf-4d1d-a62e-5334fa42d446}" ma:internalName="Lid_x003A_Bedrijf" ma:readOnly="true" ma:showField="Company" ma:web="ec9541f1-3b43-482c-a8de-1b403dece07c">
      <xsd:simpleType>
        <xsd:restriction base="dms:Lookup"/>
      </xsd:simpleType>
    </xsd:element>
    <xsd:element name="Lid_x003a_Plaats" ma:index="18" nillable="true" ma:displayName="Lid:Plaats" ma:list="{1e89e325-4baf-4d1d-a62e-5334fa42d446}" ma:internalName="Lid_x003A_Plaats" ma:readOnly="true" ma:showField="WorkCity" ma:web="ec9541f1-3b43-482c-a8de-1b403dece07c">
      <xsd:simpleType>
        <xsd:restriction base="dms:Lookup"/>
      </xsd:simpleType>
    </xsd:element>
    <xsd:element name="TaxCatchAll" ma:index="20" nillable="true" ma:displayName="Taxonomy Catch All Column" ma:hidden="true" ma:list="{1ba9669f-fda5-44cb-9829-f15bd6b779fc}" ma:internalName="TaxCatchAll" ma:showField="CatchAllData" ma:web="ec9541f1-3b43-482c-a8de-1b403dece0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lcf76f155ced4ddcb4097134ff3c332f" ma:index="19" nillable="true" ma:displayName="Afbeelding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2ECCD1-2B72-4F30-A2C6-F60FB21CBD0B}">
  <ds:schemaRefs>
    <ds:schemaRef ds:uri="http://schemas.microsoft.com/sharepoint/v3/contenttype/forms"/>
  </ds:schemaRefs>
</ds:datastoreItem>
</file>

<file path=customXml/itemProps2.xml><?xml version="1.0" encoding="utf-8"?>
<ds:datastoreItem xmlns:ds="http://schemas.openxmlformats.org/officeDocument/2006/customXml" ds:itemID="{928DE890-951B-46E0-9E56-36526483748B}">
  <ds:schemaRefs>
    <ds:schemaRef ds:uri="http://purl.org/dc/dcmitype/"/>
    <ds:schemaRef ds:uri="http://purl.org/dc/elements/1.1/"/>
    <ds:schemaRef ds:uri="http://schemas.microsoft.com/office/2006/metadata/properties"/>
    <ds:schemaRef ds:uri="18bc3f94-dfc0-4b96-9f8a-0e5bbfb16367"/>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ec9541f1-3b43-482c-a8de-1b403dece07c"/>
    <ds:schemaRef ds:uri="http://www.w3.org/XML/1998/namespace"/>
  </ds:schemaRefs>
</ds:datastoreItem>
</file>

<file path=customXml/itemProps3.xml><?xml version="1.0" encoding="utf-8"?>
<ds:datastoreItem xmlns:ds="http://schemas.openxmlformats.org/officeDocument/2006/customXml" ds:itemID="{BCF49477-4F03-458D-8FC9-D4D8799AD7C4}">
  <ds:schemaRefs>
    <ds:schemaRef ds:uri="http://schemas.microsoft.com/office/2006/metadata/customXsn"/>
  </ds:schemaRefs>
</ds:datastoreItem>
</file>

<file path=customXml/itemProps4.xml><?xml version="1.0" encoding="utf-8"?>
<ds:datastoreItem xmlns:ds="http://schemas.openxmlformats.org/officeDocument/2006/customXml" ds:itemID="{F040838B-6013-4028-B3C4-5B8F508C6E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9541f1-3b43-482c-a8de-1b403dece07c"/>
    <ds:schemaRef ds:uri="18bc3f94-dfc0-4b96-9f8a-0e5bbfb16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1069</Words>
  <Application>Microsoft Office PowerPoint</Application>
  <PresentationFormat>Breedbeeld</PresentationFormat>
  <Paragraphs>96</Paragraphs>
  <Slides>12</Slides>
  <Notes>9</Notes>
  <HiddenSlides>0</HiddenSlides>
  <MMClips>0</MMClips>
  <ScaleCrop>false</ScaleCrop>
  <HeadingPairs>
    <vt:vector size="6" baseType="variant">
      <vt:variant>
        <vt:lpstr>Gebruikte lettertypen</vt:lpstr>
      </vt:variant>
      <vt:variant>
        <vt:i4>2</vt:i4>
      </vt:variant>
      <vt:variant>
        <vt:lpstr>Thema</vt:lpstr>
      </vt:variant>
      <vt:variant>
        <vt:i4>7</vt:i4>
      </vt:variant>
      <vt:variant>
        <vt:lpstr>Diatitels</vt:lpstr>
      </vt:variant>
      <vt:variant>
        <vt:i4>12</vt:i4>
      </vt:variant>
    </vt:vector>
  </HeadingPairs>
  <TitlesOfParts>
    <vt:vector size="21" baseType="lpstr">
      <vt:lpstr>Arial</vt:lpstr>
      <vt:lpstr>Calibri</vt:lpstr>
      <vt:lpstr>Kantar template master</vt:lpstr>
      <vt:lpstr>1_Kantar template master</vt:lpstr>
      <vt:lpstr>2_Kantar template master</vt:lpstr>
      <vt:lpstr>Content slides - no sub heading</vt:lpstr>
      <vt:lpstr>Custom Design</vt:lpstr>
      <vt:lpstr>1_Content slides - no sub heading</vt:lpstr>
      <vt:lpstr>3_Kantar template master</vt:lpstr>
      <vt:lpstr>Samen Beslissen in de geboortezorg</vt:lpstr>
      <vt:lpstr>PowerPoint-presentatie</vt:lpstr>
      <vt:lpstr>PowerPoint-presentatie</vt:lpstr>
      <vt:lpstr>Onderzoeksspecificaties</vt:lpstr>
      <vt:lpstr>PowerPoint-presentatie</vt:lpstr>
      <vt:lpstr>Zorgverleners zijn het meest bekend met Informed consent, de Zorgstandaard, BRAINS en Keuzehulp zwangerschap en bevalling. </vt:lpstr>
      <vt:lpstr>Werkdruk, tijd en huidige protocollen vormen voor de meerderheid van de respondenten geen belemmering voor Samen Beslissen </vt:lpstr>
      <vt:lpstr>PowerPoint-presentatie</vt:lpstr>
      <vt:lpstr>PowerPoint-presentatie</vt:lpstr>
      <vt:lpstr>PowerPoint-presentatie</vt:lpstr>
      <vt:lpstr>De mening van de cliënt wordt in de geboortezorg vaker meegenomen dan bij reguliere zorgverleners.</vt:lpstr>
      <vt:lpstr>Dank voor uw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Kantar Public | Samen Beslissen in de Geboortezorg</dc:title>
  <dc:creator>Bouwman, Juliette (TSAMM)</dc:creator>
  <cp:lastModifiedBy>Anneke Wiggers</cp:lastModifiedBy>
  <cp:revision>171</cp:revision>
  <dcterms:created xsi:type="dcterms:W3CDTF">2020-04-15T13:24:44Z</dcterms:created>
  <dcterms:modified xsi:type="dcterms:W3CDTF">2023-10-17T14:21:40Z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0x0101007693CD7A6143B4488C0723282C66E4C900944F4E7BA1A76548B306A3D0FC9B0333</vt:lpwstr>
  </property>
  <property fmtid="{D5CDD505-2E9C-101B-9397-08002B2CF9AE}" pid="3" name="MSIP_Label_3741da7a-79c1-417c-b408-16c0bfe99fca_Enabled">
    <vt:lpwstr>true</vt:lpwstr>
  </property>
  <property fmtid="{D5CDD505-2E9C-101B-9397-08002B2CF9AE}" pid="4" name="MSIP_Label_3741da7a-79c1-417c-b408-16c0bfe99fca_SetDate">
    <vt:lpwstr>2023-08-01T08:16:18Z</vt:lpwstr>
  </property>
  <property fmtid="{D5CDD505-2E9C-101B-9397-08002B2CF9AE}" pid="5" name="MSIP_Label_3741da7a-79c1-417c-b408-16c0bfe99fca_Method">
    <vt:lpwstr>Standard</vt:lpwstr>
  </property>
  <property fmtid="{D5CDD505-2E9C-101B-9397-08002B2CF9AE}" pid="6" name="MSIP_Label_3741da7a-79c1-417c-b408-16c0bfe99fca_Name">
    <vt:lpwstr>Internal Only - Amber</vt:lpwstr>
  </property>
  <property fmtid="{D5CDD505-2E9C-101B-9397-08002B2CF9AE}" pid="7" name="MSIP_Label_3741da7a-79c1-417c-b408-16c0bfe99fca_SiteId">
    <vt:lpwstr>1e355c04-e0a4-42ed-8e2d-7351591f0ef1</vt:lpwstr>
  </property>
  <property fmtid="{D5CDD505-2E9C-101B-9397-08002B2CF9AE}" pid="8" name="MSIP_Label_3741da7a-79c1-417c-b408-16c0bfe99fca_ActionId">
    <vt:lpwstr>50a22f2f-29f5-4315-9e8a-51e7ab8a85f4</vt:lpwstr>
  </property>
  <property fmtid="{D5CDD505-2E9C-101B-9397-08002B2CF9AE}" pid="9" name="MSIP_Label_3741da7a-79c1-417c-b408-16c0bfe99fca_ContentBits">
    <vt:lpwstr>0</vt:lpwstr>
  </property>
  <property fmtid="{D5CDD505-2E9C-101B-9397-08002B2CF9AE}" pid="10" name="MediaServiceImageTags">
    <vt:lpwstr/>
  </property>
</Properties>
</file>