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714" r:id="rId5"/>
    <p:sldId id="694" r:id="rId6"/>
    <p:sldId id="727" r:id="rId7"/>
    <p:sldId id="731" r:id="rId8"/>
    <p:sldId id="742" r:id="rId9"/>
    <p:sldId id="73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C00"/>
    <a:srgbClr val="8F9301"/>
    <a:srgbClr val="FFF2EC"/>
    <a:srgbClr val="DD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/>
    <p:restoredTop sz="84354"/>
  </p:normalViewPr>
  <p:slideViewPr>
    <p:cSldViewPr snapToGrid="0" snapToObjects="1">
      <p:cViewPr varScale="1">
        <p:scale>
          <a:sx n="72" d="100"/>
          <a:sy n="72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ke Wiggers" userId="648cf041-c85b-460e-9cac-5708a6f32d78" providerId="ADAL" clId="{EBC22341-368A-4900-B6E0-5B2EF458979A}"/>
    <pc:docChg chg="delSld">
      <pc:chgData name="Anneke Wiggers" userId="648cf041-c85b-460e-9cac-5708a6f32d78" providerId="ADAL" clId="{EBC22341-368A-4900-B6E0-5B2EF458979A}" dt="2023-05-19T07:10:39.723" v="0" actId="2696"/>
      <pc:docMkLst>
        <pc:docMk/>
      </pc:docMkLst>
      <pc:sldChg chg="del">
        <pc:chgData name="Anneke Wiggers" userId="648cf041-c85b-460e-9cac-5708a6f32d78" providerId="ADAL" clId="{EBC22341-368A-4900-B6E0-5B2EF458979A}" dt="2023-05-19T07:10:39.723" v="0" actId="2696"/>
        <pc:sldMkLst>
          <pc:docMk/>
          <pc:sldMk cId="679873083" sldId="6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E3227-31A9-1048-B9A0-381467B4888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BBEB6-931A-C140-9BC5-15450A433E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63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B33FA-4354-458C-A690-5814E858A9A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82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33FA-4354-458C-A690-5814E858A9A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89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33FA-4354-458C-A690-5814E858A9A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71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33FA-4354-458C-A690-5814E858A9A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33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33FA-4354-458C-A690-5814E858A9A2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76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33FA-4354-458C-A690-5814E858A9A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26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2D655-1FBD-A44B-BB8D-AC1F5913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EF050F-86A0-5044-A8A4-8460A87CC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7515BE-6B47-3A43-9CEC-E5DD9CBC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0ABAA-325A-CF41-8C2F-4A2B86F7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913312-8B72-DE4B-B5EF-EE9863AA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80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AB61F-1421-7848-ACC1-E920947A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355F3F-BF72-7046-82FE-C81101C9D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483764-3926-4740-9399-98C8C502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F1B925-AF36-BE4E-B87E-C282927E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5326CB-4F60-DF4C-A8E2-70FF396E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40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FFA40F2-48D4-534A-8769-39461920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1C4B13-7AD2-5C4C-BA6A-9DFE1342D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966DD9-9FF8-8542-8AE1-1EE80556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32569D-BD62-1340-BC06-E8B44B39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0C6046-0256-5246-AD95-5AE656D7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5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F51F4-0CCD-4A4C-91BA-086E6102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9E6786-7B5D-7745-BC92-FDBEA877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F2BD72-A793-A14A-8E98-E7B9EA89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1E1A4A-F1F7-764E-80A5-F000982F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AA8A9A-FB48-9143-89D2-84E11DE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07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40EB7-CCBE-5045-BBE5-D3278786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CDDBD5-AE1E-9548-9887-21070758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A4DF76-125F-7E49-97D1-CB957744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FC00EE-D229-7D4B-B51E-FAD9EC3B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E7D403-23ED-2F4F-99B0-9AD1B2A5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89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5B1DC-5732-084E-BFEC-E7E925C6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A196F9-6EBF-C44A-99CF-5EF2385A5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CFA6D7-9400-7F41-A0B1-B9D5C1030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7498B0-A436-EE4E-9BF4-860700F8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F8797A-D522-FE4B-8B00-2FCB56FB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0CFCB3-87CD-B046-B49A-BC2CFB9D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65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B7CFE-5ADA-044F-8902-620D0A49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DF9F69-6A74-094B-97C2-C30314FBC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DFB1BD-4138-7D4B-A608-25226F303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B5E44D-E26E-2B49-9084-53B437D19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FFDCE2-6068-7641-8C37-D563B2116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F624AD-0C0F-4A47-A90D-DE823CD2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023551-EB45-3D4B-8EEB-C75E117F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E69B2B-2987-CF40-B452-CDFF03F5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6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3EB9D-D614-4747-9422-610AF250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AD1A99-EA91-D149-9A28-AECBA591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BA2AA9-F32B-1345-8CFE-D1C0C2D0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F239CE-EB79-D54A-8FF7-76510CBA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7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C2F199-4423-1B4E-99F7-494263F6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629C8B-29A1-5E4B-BEE4-57770059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5EB9AD-AB3C-E242-B046-58E98AD1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9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B9011-D5F6-684E-BBCC-E88979E8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FF1B6-C4C3-6640-AA64-96CB8689D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5E6DA3-9CF9-4240-B79E-4B58B76A9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9999F5-A79A-1F4D-A974-D8BE0326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CAFE08-F08F-FC47-AF5F-FEF63B6A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EB6203-C935-1B4A-9FB3-8A9278D6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07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F2EA-0BAF-7C4D-B3EB-C98D7D47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ED56507-A1BF-B047-A95C-4A68E59D8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68E18B-F447-894D-A68D-729524C5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095C11-9B6A-F54C-AFA0-6381556D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F359AA-0FD2-2048-9183-E21FA6FA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99E68B-1167-4A40-8BEB-4EA3EB7C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15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061773-C5EA-D047-B6BE-938B7EEC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C9AB83-8606-4940-8D80-43D3E11E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32968F-1858-1848-A048-3F9A42BD5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0BBE-9CF9-5B4F-90F8-A3CA279B32DD}" type="datetimeFigureOut">
              <a:rPr lang="nl-NL" smtClean="0"/>
              <a:t>17-5-2023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720BA-E5DC-9847-82DC-2E23E8DDE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AD4270-C9F5-634B-83EE-40845EF1E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31F2-E288-EA4B-8F34-EC39008A79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4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81595" y="1587287"/>
            <a:ext cx="8507187" cy="1429271"/>
          </a:xfrm>
        </p:spPr>
        <p:txBody>
          <a:bodyPr>
            <a:noAutofit/>
          </a:bodyPr>
          <a:lstStyle/>
          <a:p>
            <a:pPr marL="0" indent="0" algn="ctr">
              <a:lnSpc>
                <a:spcPts val="3300"/>
              </a:lnSpc>
              <a:buNone/>
            </a:pPr>
            <a:r>
              <a:rPr lang="nl-NL" sz="2400" dirty="0"/>
              <a:t>Onafhankelijk strategisch adviesorgaan van regering en parlement op het ‘</a:t>
            </a:r>
            <a:r>
              <a:rPr lang="nl-NL" sz="2400" i="1" dirty="0"/>
              <a:t>snijvlak van gezondheid en samenleving’</a:t>
            </a: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C050EEA6-DC5C-6442-8E4C-7F0804EB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77C00"/>
                </a:solidFill>
                <a:latin typeface="+mn-lt"/>
              </a:rPr>
              <a:t>Raad voor Volksgezondheid en Samenleving</a:t>
            </a:r>
            <a:endParaRPr lang="nl-NL" b="1" dirty="0">
              <a:latin typeface="+mn-lt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FD37D5-5C63-BF4D-8793-29858A452D0E}"/>
              </a:ext>
            </a:extLst>
          </p:cNvPr>
          <p:cNvCxnSpPr/>
          <p:nvPr/>
        </p:nvCxnSpPr>
        <p:spPr>
          <a:xfrm>
            <a:off x="725779" y="489923"/>
            <a:ext cx="10800000" cy="0"/>
          </a:xfrm>
          <a:prstGeom prst="line">
            <a:avLst/>
          </a:prstGeom>
          <a:ln w="254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14FBC2E-BB3E-5149-AA66-38D03CAE93A1}"/>
              </a:ext>
            </a:extLst>
          </p:cNvPr>
          <p:cNvCxnSpPr>
            <a:cxnSpLocks/>
          </p:cNvCxnSpPr>
          <p:nvPr/>
        </p:nvCxnSpPr>
        <p:spPr>
          <a:xfrm>
            <a:off x="735189" y="6400801"/>
            <a:ext cx="10800000" cy="0"/>
          </a:xfrm>
          <a:prstGeom prst="line">
            <a:avLst/>
          </a:prstGeom>
          <a:ln w="127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B64D1D-A682-154B-9EE2-B6A9822554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301" y="3499000"/>
            <a:ext cx="1594079" cy="22721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8" name="Groep 27">
            <a:extLst>
              <a:ext uri="{FF2B5EF4-FFF2-40B4-BE49-F238E27FC236}">
                <a16:creationId xmlns:a16="http://schemas.microsoft.com/office/drawing/2014/main" id="{14C933A5-F595-8E49-A7A3-640DD33EED80}"/>
              </a:ext>
            </a:extLst>
          </p:cNvPr>
          <p:cNvGrpSpPr>
            <a:grpSpLocks noChangeAspect="1"/>
          </p:cNvGrpSpPr>
          <p:nvPr/>
        </p:nvGrpSpPr>
        <p:grpSpPr>
          <a:xfrm>
            <a:off x="6391621" y="3069792"/>
            <a:ext cx="5547331" cy="3185708"/>
            <a:chOff x="6551889" y="1967534"/>
            <a:chExt cx="4521660" cy="2596688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AE7BB41-10B7-FC44-ACD7-225DD5A8F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1889" y="1992244"/>
              <a:ext cx="2760877" cy="2498840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E9B5E8C5-C839-C645-93EC-3727007F8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6595" y="2004969"/>
              <a:ext cx="926188" cy="1237929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B7606CC5-90A2-8D4A-9E77-E1964ADDA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77051" y="3134951"/>
              <a:ext cx="1833850" cy="1429271"/>
            </a:xfrm>
            <a:prstGeom prst="rect">
              <a:avLst/>
            </a:prstGeom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E33EC40A-6390-9943-95B9-7AF89FD63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23733" y="1967534"/>
              <a:ext cx="949816" cy="1224461"/>
            </a:xfrm>
            <a:prstGeom prst="rect">
              <a:avLst/>
            </a:prstGeom>
          </p:spPr>
        </p:pic>
      </p:grp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F5BC237A-D426-3E97-73B1-74ABBF6270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66" y="3499000"/>
            <a:ext cx="1594079" cy="23084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048DEE-4303-5E15-5715-023946593E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1755" y="3499000"/>
            <a:ext cx="1594079" cy="22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0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F3D0478-0808-CC4C-BAD8-6BC1C1BC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03" y="365125"/>
            <a:ext cx="11096090" cy="1325563"/>
          </a:xfrm>
        </p:spPr>
        <p:txBody>
          <a:bodyPr/>
          <a:lstStyle/>
          <a:p>
            <a:r>
              <a:rPr lang="nl-NL" b="1" dirty="0">
                <a:solidFill>
                  <a:srgbClr val="777C00"/>
                </a:solidFill>
                <a:latin typeface="+mn-lt"/>
              </a:rPr>
              <a:t>Nieuw decennium met andere fundamenten</a:t>
            </a:r>
            <a:endParaRPr lang="nl-NL" b="1" dirty="0">
              <a:latin typeface="+mn-lt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46BDC5D-54AF-414C-B42F-CA98049418A5}"/>
              </a:ext>
            </a:extLst>
          </p:cNvPr>
          <p:cNvCxnSpPr/>
          <p:nvPr/>
        </p:nvCxnSpPr>
        <p:spPr>
          <a:xfrm>
            <a:off x="725779" y="489923"/>
            <a:ext cx="10800000" cy="0"/>
          </a:xfrm>
          <a:prstGeom prst="line">
            <a:avLst/>
          </a:prstGeom>
          <a:ln w="254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8E63876-BACD-2345-94F1-CC6A8EBDFDE3}"/>
              </a:ext>
            </a:extLst>
          </p:cNvPr>
          <p:cNvCxnSpPr/>
          <p:nvPr/>
        </p:nvCxnSpPr>
        <p:spPr>
          <a:xfrm>
            <a:off x="696000" y="6335486"/>
            <a:ext cx="10800000" cy="0"/>
          </a:xfrm>
          <a:prstGeom prst="line">
            <a:avLst/>
          </a:prstGeom>
          <a:ln w="127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C4CA325C-256C-F848-B2B4-4D77B47BF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03" y="1857700"/>
            <a:ext cx="4512580" cy="3989355"/>
          </a:xfrm>
          <a:effectLst/>
        </p:spPr>
        <p:txBody>
          <a:bodyPr>
            <a:noAutofit/>
          </a:bodyPr>
          <a:lstStyle/>
          <a:p>
            <a:pPr marL="457200" indent="0" algn="ctr">
              <a:buNone/>
            </a:pPr>
            <a:r>
              <a:rPr lang="nl-NL" sz="2400" b="1" dirty="0"/>
              <a:t>Kwaliteit van de jaren 0</a:t>
            </a:r>
          </a:p>
          <a:p>
            <a:pPr marL="457200" indent="0" algn="ctr">
              <a:buNone/>
            </a:pPr>
            <a:r>
              <a:rPr lang="nl-NL" sz="1800" i="1" dirty="0"/>
              <a:t>Vooral professionele waarden</a:t>
            </a:r>
          </a:p>
          <a:p>
            <a:pPr marL="457200" indent="0" algn="ctr">
              <a:buNone/>
            </a:pPr>
            <a:endParaRPr lang="nl-NL" sz="1800" i="1" dirty="0"/>
          </a:p>
          <a:p>
            <a:pPr indent="0" algn="ctr">
              <a:buNone/>
            </a:pPr>
            <a:endParaRPr lang="nl-NL" sz="2000" dirty="0"/>
          </a:p>
          <a:p>
            <a:pPr marL="457200" indent="0" algn="ctr">
              <a:buNone/>
            </a:pPr>
            <a:r>
              <a:rPr lang="nl-NL" sz="2400" b="1" dirty="0"/>
              <a:t>Kwaliteit van de jaren 10</a:t>
            </a:r>
          </a:p>
          <a:p>
            <a:pPr indent="0" algn="ctr">
              <a:buNone/>
            </a:pPr>
            <a:r>
              <a:rPr lang="nl-NL" sz="1800" i="1" dirty="0"/>
              <a:t>Professionele en persoonlijke waarden</a:t>
            </a:r>
          </a:p>
          <a:p>
            <a:pPr indent="0" algn="ctr">
              <a:buNone/>
            </a:pPr>
            <a:endParaRPr lang="nl-NL" sz="1800" dirty="0"/>
          </a:p>
          <a:p>
            <a:pPr indent="0" algn="ctr">
              <a:buNone/>
            </a:pPr>
            <a:endParaRPr lang="nl-NL" sz="2000" dirty="0"/>
          </a:p>
          <a:p>
            <a:pPr indent="0" algn="ctr">
              <a:buNone/>
            </a:pPr>
            <a:r>
              <a:rPr lang="nl-NL" sz="2400" b="1" dirty="0"/>
              <a:t>Kwaliteit van de jaren 20</a:t>
            </a:r>
            <a:endParaRPr lang="nl-NL" sz="2400" b="1" i="1" dirty="0"/>
          </a:p>
          <a:p>
            <a:pPr indent="0" algn="ctr">
              <a:buNone/>
            </a:pPr>
            <a:r>
              <a:rPr lang="nl-NL" sz="1800" i="1" dirty="0"/>
              <a:t>Professionele, persoonlijke en maatschappelijke waarden</a:t>
            </a:r>
          </a:p>
        </p:txBody>
      </p:sp>
      <p:sp>
        <p:nvSpPr>
          <p:cNvPr id="23" name="Pijl omlaag 22">
            <a:extLst>
              <a:ext uri="{FF2B5EF4-FFF2-40B4-BE49-F238E27FC236}">
                <a16:creationId xmlns:a16="http://schemas.microsoft.com/office/drawing/2014/main" id="{5006C4A6-8A63-0945-9D80-80940F38242B}"/>
              </a:ext>
            </a:extLst>
          </p:cNvPr>
          <p:cNvSpPr/>
          <p:nvPr/>
        </p:nvSpPr>
        <p:spPr>
          <a:xfrm>
            <a:off x="2936804" y="2838849"/>
            <a:ext cx="309965" cy="442776"/>
          </a:xfrm>
          <a:prstGeom prst="downArrow">
            <a:avLst/>
          </a:prstGeom>
          <a:solidFill>
            <a:srgbClr val="8F9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Pijl omlaag 23">
            <a:extLst>
              <a:ext uri="{FF2B5EF4-FFF2-40B4-BE49-F238E27FC236}">
                <a16:creationId xmlns:a16="http://schemas.microsoft.com/office/drawing/2014/main" id="{34D8D190-203F-DA4E-894A-020DD1CDD456}"/>
              </a:ext>
            </a:extLst>
          </p:cNvPr>
          <p:cNvSpPr/>
          <p:nvPr/>
        </p:nvSpPr>
        <p:spPr>
          <a:xfrm>
            <a:off x="2936803" y="4477425"/>
            <a:ext cx="309965" cy="442776"/>
          </a:xfrm>
          <a:prstGeom prst="downArrow">
            <a:avLst/>
          </a:prstGeom>
          <a:solidFill>
            <a:srgbClr val="8F9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F315837-BAE0-A84D-82BB-C1498B4E0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34106"/>
            <a:ext cx="1484349" cy="104454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6378A2A6-E8FC-1D44-BB0A-AA18B3F6F8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888" y="4844985"/>
            <a:ext cx="1572544" cy="10345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56FB6E8F-71CC-314C-A587-304AB6CBE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99429"/>
            <a:ext cx="1484349" cy="1044542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1F23EB19-C108-B342-B505-16282537B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44985"/>
            <a:ext cx="1484349" cy="1044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9837121-9C01-D842-B7DE-D7408D887F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53" y="3299429"/>
            <a:ext cx="1568382" cy="104454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9AB711D-B23E-F241-B83E-7EA2FA9D6A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53" y="4844985"/>
            <a:ext cx="1568382" cy="10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F3D0478-0808-CC4C-BAD8-6BC1C1BC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77C00"/>
                </a:solidFill>
                <a:latin typeface="+mn-lt"/>
              </a:rPr>
              <a:t>Kader Passende Zorg </a:t>
            </a:r>
            <a:r>
              <a:rPr lang="nl-NL" sz="3600" b="1" dirty="0">
                <a:solidFill>
                  <a:srgbClr val="777C00"/>
                </a:solidFill>
                <a:latin typeface="+mn-lt"/>
              </a:rPr>
              <a:t>(29 juni 2022)</a:t>
            </a:r>
            <a:endParaRPr lang="nl-NL" b="1" dirty="0">
              <a:latin typeface="+mn-lt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46BDC5D-54AF-414C-B42F-CA98049418A5}"/>
              </a:ext>
            </a:extLst>
          </p:cNvPr>
          <p:cNvCxnSpPr/>
          <p:nvPr/>
        </p:nvCxnSpPr>
        <p:spPr>
          <a:xfrm>
            <a:off x="725779" y="489923"/>
            <a:ext cx="10800000" cy="0"/>
          </a:xfrm>
          <a:prstGeom prst="line">
            <a:avLst/>
          </a:prstGeom>
          <a:ln w="254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8E63876-BACD-2345-94F1-CC6A8EBDFDE3}"/>
              </a:ext>
            </a:extLst>
          </p:cNvPr>
          <p:cNvCxnSpPr/>
          <p:nvPr/>
        </p:nvCxnSpPr>
        <p:spPr>
          <a:xfrm>
            <a:off x="696000" y="6335486"/>
            <a:ext cx="10800000" cy="0"/>
          </a:xfrm>
          <a:prstGeom prst="line">
            <a:avLst/>
          </a:prstGeom>
          <a:ln w="127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8076083E-116F-6D05-0ABA-89B873F81CB2}"/>
              </a:ext>
            </a:extLst>
          </p:cNvPr>
          <p:cNvSpPr/>
          <p:nvPr/>
        </p:nvSpPr>
        <p:spPr>
          <a:xfrm>
            <a:off x="2342854" y="2375382"/>
            <a:ext cx="62894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Appél voor mensgerichte zorg</a:t>
            </a:r>
          </a:p>
          <a:p>
            <a:pPr lvl="1"/>
            <a:r>
              <a:rPr lang="nl-NL" sz="2000" dirty="0"/>
              <a:t>inclusief aandacht voor gezondheidsverschillen</a:t>
            </a:r>
          </a:p>
          <a:p>
            <a:pPr lvl="1"/>
            <a:endParaRPr lang="nl-NL" sz="2400" dirty="0"/>
          </a:p>
          <a:p>
            <a:r>
              <a:rPr lang="nl-NL" sz="2400" dirty="0"/>
              <a:t>Houdbaarheid in het geding (WRR)</a:t>
            </a:r>
          </a:p>
          <a:p>
            <a:pPr lvl="1"/>
            <a:r>
              <a:rPr lang="nl-NL" sz="2000" dirty="0"/>
              <a:t>zowel financieel, personeel als maatschappelijk</a:t>
            </a:r>
          </a:p>
          <a:p>
            <a:pPr lvl="1"/>
            <a:endParaRPr lang="nl-NL" sz="2400" dirty="0"/>
          </a:p>
          <a:p>
            <a:r>
              <a:rPr lang="nl-NL" sz="2400" dirty="0"/>
              <a:t>Werken aan duurzame praktijken</a:t>
            </a:r>
          </a:p>
          <a:p>
            <a:pPr lvl="1"/>
            <a:r>
              <a:rPr lang="nl-NL" sz="2000" dirty="0"/>
              <a:t>circulaire energie- en grondstoffenstromen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7AB9AB-5336-0223-96DF-9606B7C86D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511" y="3373857"/>
            <a:ext cx="579941" cy="5799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599E5F-053D-1FA6-EEC6-112F8A32DA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6" y="4439760"/>
            <a:ext cx="982549" cy="6526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6DAD27E-F8D5-D79E-14D7-BAAC925620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790" y="2440700"/>
            <a:ext cx="359385" cy="3467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C54C36F-8E96-6CE2-8ADC-F32FCEABA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7291" y="2539419"/>
            <a:ext cx="1944995" cy="2765308"/>
          </a:xfrm>
          <a:prstGeom prst="rect">
            <a:avLst/>
          </a:prstGeom>
          <a:ln>
            <a:solidFill>
              <a:srgbClr val="777C00"/>
            </a:solidFill>
          </a:ln>
        </p:spPr>
      </p:pic>
    </p:spTree>
    <p:extLst>
      <p:ext uri="{BB962C8B-B14F-4D97-AF65-F5344CB8AC3E}">
        <p14:creationId xmlns:p14="http://schemas.microsoft.com/office/powerpoint/2010/main" val="77390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F3D0478-0808-CC4C-BAD8-6BC1C1BC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73" y="398382"/>
            <a:ext cx="11323150" cy="1325563"/>
          </a:xfrm>
        </p:spPr>
        <p:txBody>
          <a:bodyPr/>
          <a:lstStyle/>
          <a:p>
            <a:r>
              <a:rPr lang="nl-NL" b="1" dirty="0">
                <a:solidFill>
                  <a:srgbClr val="777C00"/>
                </a:solidFill>
                <a:latin typeface="+mn-lt"/>
              </a:rPr>
              <a:t>Activiteiten voor partijen</a:t>
            </a:r>
            <a:endParaRPr lang="nl-NL" b="1" dirty="0">
              <a:latin typeface="+mn-lt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46BDC5D-54AF-414C-B42F-CA98049418A5}"/>
              </a:ext>
            </a:extLst>
          </p:cNvPr>
          <p:cNvCxnSpPr/>
          <p:nvPr/>
        </p:nvCxnSpPr>
        <p:spPr>
          <a:xfrm>
            <a:off x="725779" y="489923"/>
            <a:ext cx="10800000" cy="0"/>
          </a:xfrm>
          <a:prstGeom prst="line">
            <a:avLst/>
          </a:prstGeom>
          <a:ln w="254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8E63876-BACD-2345-94F1-CC6A8EBDFDE3}"/>
              </a:ext>
            </a:extLst>
          </p:cNvPr>
          <p:cNvCxnSpPr/>
          <p:nvPr/>
        </p:nvCxnSpPr>
        <p:spPr>
          <a:xfrm>
            <a:off x="696000" y="6335486"/>
            <a:ext cx="10800000" cy="0"/>
          </a:xfrm>
          <a:prstGeom prst="line">
            <a:avLst/>
          </a:prstGeom>
          <a:ln w="127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461A7599-5EA4-D249-9C68-BB8615031E93}"/>
              </a:ext>
            </a:extLst>
          </p:cNvPr>
          <p:cNvSpPr/>
          <p:nvPr/>
        </p:nvSpPr>
        <p:spPr>
          <a:xfrm>
            <a:off x="938130" y="2335796"/>
            <a:ext cx="6517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AF4A88-E0A9-C64F-806A-9251BB233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50" y="2086582"/>
            <a:ext cx="11323150" cy="35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F3D0478-0808-CC4C-BAD8-6BC1C1BC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77C00"/>
                </a:solidFill>
                <a:latin typeface="+mn-lt"/>
              </a:rPr>
              <a:t>Activiteiten voor zorgverleners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46BDC5D-54AF-414C-B42F-CA98049418A5}"/>
              </a:ext>
            </a:extLst>
          </p:cNvPr>
          <p:cNvCxnSpPr/>
          <p:nvPr/>
        </p:nvCxnSpPr>
        <p:spPr>
          <a:xfrm>
            <a:off x="725779" y="489923"/>
            <a:ext cx="10800000" cy="0"/>
          </a:xfrm>
          <a:prstGeom prst="line">
            <a:avLst/>
          </a:prstGeom>
          <a:ln w="254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9C10175-F255-D80D-28C4-C4B7D2B0EF92}"/>
              </a:ext>
            </a:extLst>
          </p:cNvPr>
          <p:cNvCxnSpPr/>
          <p:nvPr/>
        </p:nvCxnSpPr>
        <p:spPr>
          <a:xfrm>
            <a:off x="696000" y="6335486"/>
            <a:ext cx="10800000" cy="0"/>
          </a:xfrm>
          <a:prstGeom prst="line">
            <a:avLst/>
          </a:prstGeom>
          <a:ln w="127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67675D08-CD4D-BB27-C6F7-0FAEE8208221}"/>
              </a:ext>
            </a:extLst>
          </p:cNvPr>
          <p:cNvSpPr txBox="1"/>
          <p:nvPr/>
        </p:nvSpPr>
        <p:spPr>
          <a:xfrm>
            <a:off x="2137763" y="1574210"/>
            <a:ext cx="9531913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Zet in op de kwaliteit van de </a:t>
            </a:r>
            <a:r>
              <a:rPr lang="nl-NL" sz="2400" dirty="0">
                <a:solidFill>
                  <a:srgbClr val="777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besluitvorming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Ga door met ‘Zorgevaluatie en Gepast Gebruik’ (</a:t>
            </a:r>
            <a:r>
              <a:rPr lang="nl-NL" sz="2400" dirty="0">
                <a:solidFill>
                  <a:srgbClr val="777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ZE&amp;GG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Werk samen in (regionale) </a:t>
            </a:r>
            <a:r>
              <a:rPr lang="nl-NL" sz="2400" dirty="0">
                <a:solidFill>
                  <a:srgbClr val="777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netwerken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Maak werk van </a:t>
            </a:r>
            <a:r>
              <a:rPr lang="nl-NL" sz="2400" dirty="0">
                <a:solidFill>
                  <a:srgbClr val="777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duurzaamheid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Geef speciale aandacht aan mensen met </a:t>
            </a:r>
            <a:r>
              <a:rPr lang="nl-NL" sz="2400" dirty="0">
                <a:solidFill>
                  <a:srgbClr val="777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lage gezondheidskansen 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Zet in op </a:t>
            </a:r>
            <a:r>
              <a:rPr lang="nl-NL" sz="2400" dirty="0">
                <a:solidFill>
                  <a:srgbClr val="777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(digitale) innovaties 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bijdragen aan de opgaven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Maak </a:t>
            </a:r>
            <a:r>
              <a:rPr lang="nl-NL" sz="2400" dirty="0">
                <a:solidFill>
                  <a:srgbClr val="777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richtlijnen en indicatoren 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passend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Besteed aandacht aan passende zorg in </a:t>
            </a:r>
            <a:r>
              <a:rPr lang="nl-NL" sz="2400" dirty="0">
                <a:solidFill>
                  <a:srgbClr val="777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opleidingen</a:t>
            </a:r>
          </a:p>
        </p:txBody>
      </p:sp>
    </p:spTree>
    <p:extLst>
      <p:ext uri="{BB962C8B-B14F-4D97-AF65-F5344CB8AC3E}">
        <p14:creationId xmlns:p14="http://schemas.microsoft.com/office/powerpoint/2010/main" val="42184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F3D0478-0808-CC4C-BAD8-6BC1C1BC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77C00"/>
                </a:solidFill>
                <a:latin typeface="+mn-lt"/>
              </a:rPr>
              <a:t>Voorbeeld: Stevige Start in Rotterdam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46BDC5D-54AF-414C-B42F-CA98049418A5}"/>
              </a:ext>
            </a:extLst>
          </p:cNvPr>
          <p:cNvCxnSpPr/>
          <p:nvPr/>
        </p:nvCxnSpPr>
        <p:spPr>
          <a:xfrm>
            <a:off x="725779" y="489923"/>
            <a:ext cx="10800000" cy="0"/>
          </a:xfrm>
          <a:prstGeom prst="line">
            <a:avLst/>
          </a:prstGeom>
          <a:ln w="254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8E63876-BACD-2345-94F1-CC6A8EBDFDE3}"/>
              </a:ext>
            </a:extLst>
          </p:cNvPr>
          <p:cNvCxnSpPr/>
          <p:nvPr/>
        </p:nvCxnSpPr>
        <p:spPr>
          <a:xfrm>
            <a:off x="696000" y="6335486"/>
            <a:ext cx="10800000" cy="0"/>
          </a:xfrm>
          <a:prstGeom prst="line">
            <a:avLst/>
          </a:prstGeom>
          <a:ln w="12700">
            <a:solidFill>
              <a:srgbClr val="77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86C3B3-1F8F-504D-980C-9217A620D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1906252"/>
            <a:ext cx="5805645" cy="38884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1FBBB2C-B061-0043-B8CB-71258C8FB0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496" y="3604328"/>
            <a:ext cx="1760976" cy="140768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9DAFBC8-E5CF-C14F-9B08-588F5C4BFADD}"/>
              </a:ext>
            </a:extLst>
          </p:cNvPr>
          <p:cNvSpPr txBox="1"/>
          <p:nvPr/>
        </p:nvSpPr>
        <p:spPr>
          <a:xfrm>
            <a:off x="1228899" y="5157661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Prof. dr. Eric Steegers, gynaecoloog</a:t>
            </a:r>
          </a:p>
        </p:txBody>
      </p:sp>
    </p:spTree>
    <p:extLst>
      <p:ext uri="{BB962C8B-B14F-4D97-AF65-F5344CB8AC3E}">
        <p14:creationId xmlns:p14="http://schemas.microsoft.com/office/powerpoint/2010/main" val="18496411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3" ma:contentTypeDescription="Een nieuw document maken." ma:contentTypeScope="" ma:versionID="ecfff41c9d2936038768f6adcf1ece61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4909a18e9e6a35494d3a6136c17fff94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6" nillable="true" ma:displayName="Taxonomy Catch All Column" ma:hidden="true" ma:list="{1ba9669f-fda5-44cb-9829-f15bd6b779fc}" ma:internalName="TaxCatchAll" ma:showField="CatchAllData" ma:web="ec9541f1-3b43-482c-a8de-1b403dece0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92248758-2269-4e27-a668-b0982aada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541f1-3b43-482c-a8de-1b403dece07c" xsi:nil="true"/>
    <lcf76f155ced4ddcb4097134ff3c332f xmlns="18bc3f94-dfc0-4b96-9f8a-0e5bbfb163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74B0ED-EC19-420D-9C6F-E128D7D96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C4D0D3-EC4B-458C-88ED-D8449ECE9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898634-3E4E-48EF-9F6F-7E2F4ECE51C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ec9541f1-3b43-482c-a8de-1b403dece07c"/>
    <ds:schemaRef ds:uri="http://schemas.microsoft.com/office/2006/documentManagement/types"/>
    <ds:schemaRef ds:uri="http://schemas.microsoft.com/office/infopath/2007/PartnerControls"/>
    <ds:schemaRef ds:uri="18bc3f94-dfc0-4b96-9f8a-0e5bbfb16367"/>
    <ds:schemaRef ds:uri="http://purl.org/dc/elements/1.1/"/>
    <ds:schemaRef ds:uri="bf4a096b-ecb1-4e85-a1e0-80c521e034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182</Words>
  <Application>Microsoft Office PowerPoint</Application>
  <PresentationFormat>Breedbeeld</PresentationFormat>
  <Paragraphs>40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Raad voor Volksgezondheid en Samenleving</vt:lpstr>
      <vt:lpstr>Nieuw decennium met andere fundamenten</vt:lpstr>
      <vt:lpstr>Kader Passende Zorg (29 juni 2022)</vt:lpstr>
      <vt:lpstr>Activiteiten voor partijen</vt:lpstr>
      <vt:lpstr>Activiteiten voor zorgverleners</vt:lpstr>
      <vt:lpstr>Voorbeeld: Stevige Start in Rotterdam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Zorginstituut Nederland</dc:title>
  <dc:creator>Kremer, Jan</dc:creator>
  <cp:lastModifiedBy>Anneke Wiggers</cp:lastModifiedBy>
  <cp:revision>33</cp:revision>
  <dcterms:created xsi:type="dcterms:W3CDTF">2021-11-01T14:24:27Z</dcterms:created>
  <dcterms:modified xsi:type="dcterms:W3CDTF">2023-05-19T07:10:48Z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  <property fmtid="{D5CDD505-2E9C-101B-9397-08002B2CF9AE}" pid="3" name="MediaServiceImageTags">
    <vt:lpwstr/>
  </property>
</Properties>
</file>