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f8ffab7dc1364516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</p:sldMasterIdLst>
  <p:notesMasterIdLst>
    <p:notesMasterId r:id="rId25"/>
  </p:notesMasterIdLst>
  <p:sldIdLst>
    <p:sldId id="405" r:id="rId6"/>
    <p:sldId id="397" r:id="rId7"/>
    <p:sldId id="399" r:id="rId8"/>
    <p:sldId id="335" r:id="rId9"/>
    <p:sldId id="330" r:id="rId10"/>
    <p:sldId id="400" r:id="rId11"/>
    <p:sldId id="328" r:id="rId12"/>
    <p:sldId id="401" r:id="rId13"/>
    <p:sldId id="331" r:id="rId14"/>
    <p:sldId id="321" r:id="rId15"/>
    <p:sldId id="325" r:id="rId16"/>
    <p:sldId id="402" r:id="rId17"/>
    <p:sldId id="280" r:id="rId18"/>
    <p:sldId id="326" r:id="rId19"/>
    <p:sldId id="403" r:id="rId20"/>
    <p:sldId id="324" r:id="rId21"/>
    <p:sldId id="404" r:id="rId22"/>
    <p:sldId id="334" r:id="rId23"/>
    <p:sldId id="332" r:id="rId24"/>
  </p:sldIdLst>
  <p:sldSz cx="9144000" cy="6858000" type="screen4x3"/>
  <p:notesSz cx="6797675" cy="987425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Mooij | Patiëntenfederatie" initials="AM|P" lastIdx="5" clrIdx="0">
    <p:extLst>
      <p:ext uri="{19B8F6BF-5375-455C-9EA6-DF929625EA0E}">
        <p15:presenceInfo xmlns:p15="http://schemas.microsoft.com/office/powerpoint/2012/main" userId="S::a.mooij@patientenfederatie.nl::337b1ecf-2e8a-4721-b33d-356af846f4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9A247-1080-4E52-A9D3-53AACD2907A2}" v="13" dt="2022-11-18T10:31:12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3048" autoAdjust="0"/>
  </p:normalViewPr>
  <p:slideViewPr>
    <p:cSldViewPr snapToGrid="0" snapToObjects="1">
      <p:cViewPr varScale="1">
        <p:scale>
          <a:sx n="80" d="100"/>
          <a:sy n="80" d="100"/>
        </p:scale>
        <p:origin x="14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E38E-61ED-457B-BC0D-E73A0167CAFC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A9B62-FA93-4629-AC0F-FFAC99F8E7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17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B7DE3-31A1-4742-A5D2-2C8FBB085AD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33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7DE3-31A1-4742-A5D2-2C8FBB085A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13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beginnen dus de eerste effecten te zien, maar we zijn er nog niet. We willen dan ook graag door met de campagne. Alle materialen en de website zijn nog 5 jaar te gebruiken, dus gebruik ze vooral.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7DE3-31A1-4742-A5D2-2C8FBB085AD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0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80B21-30E2-CB43-96A2-AECCE4417D5D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44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80B21-30E2-CB43-96A2-AECCE4417D5D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431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A9B62-FA93-4629-AC0F-FFAC99F8E7F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69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1"/>
          </p:nvPr>
        </p:nvSpPr>
        <p:spPr>
          <a:xfrm>
            <a:off x="0" y="1482725"/>
            <a:ext cx="9144000" cy="5375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4838" y="2440858"/>
            <a:ext cx="3738717" cy="1102442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74838" y="4262284"/>
            <a:ext cx="3738717" cy="94389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74788" y="5729288"/>
            <a:ext cx="3738562" cy="42816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nl-NL" dirty="0"/>
              <a:t>Klik voor datum of auteur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9144000" cy="2757948"/>
          </a:xfrm>
          <a:prstGeom prst="rect">
            <a:avLst/>
          </a:prstGeom>
          <a:gradFill>
            <a:gsLst>
              <a:gs pos="30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Compleet CPZ logo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73" r="89911" b="20182"/>
          <a:stretch/>
        </p:blipFill>
        <p:spPr>
          <a:xfrm>
            <a:off x="5148001" y="0"/>
            <a:ext cx="3996000" cy="6858000"/>
          </a:xfrm>
          <a:prstGeom prst="rect">
            <a:avLst/>
          </a:prstGeom>
        </p:spPr>
      </p:pic>
      <p:pic>
        <p:nvPicPr>
          <p:cNvPr id="7" name="Afbeelding 6" descr="Compleet CPZ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5" y="892660"/>
            <a:ext cx="3465235" cy="9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C65D-6124-48DE-BAA5-D989D1DA9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499EAF-BE3F-4859-8F6C-C23DD1A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D7346D-9C78-46BD-B6F5-5AE69267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E12DFD-1AAA-4FF1-816E-B1D37266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34B2AE-703F-47D0-A3BA-004EC670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28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1D009-F062-439D-9B2A-8F7F42B9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FF8A75-4F82-435C-9DD9-E4B5A23AD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CFB5E4-BE58-49A9-8663-4291A915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73A644-E909-49C3-9540-DF0ECF74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C5993-8E56-4B7D-997D-CF46ECA3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6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7B581-3541-4CEF-BA70-62D03A8C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D7495-62D1-4602-8A04-1138B0FC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A568FE-C767-430F-B763-B85ECCAC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EE9E5A-183A-4B11-ADE2-12BF36B9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A53948-6E41-4FFE-8252-9FE2795C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14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023C9-4859-4315-B673-34F6AD49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48EF8-0218-4B93-8731-417903C42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286D07-BC0E-4A6C-A3D5-7E61610AE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67AAAB-0A3B-413F-A494-966224A7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2B1F19-C9A7-4E3C-92D3-83AD0EA4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FC87BA-FB99-4733-A877-F0E45735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18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55861-0C6C-4022-A85C-A81C6A9B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9BE55B-FBBE-438F-B070-091A99DF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E09D6E-8069-4442-AC9B-97E344900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E3976B-BE84-495B-9FC5-1C5401EEB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7A5448-F03B-4FD2-9AD3-C2B119733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A25815-68F7-48EE-A6FB-F23D1BA5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BDD847C-2EDE-4F4A-BCDB-26E333AA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8D483F6-EDAE-4F31-912A-F747B2D6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15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7887D-4455-49D0-A0BB-88A94BEC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390EA5-478E-47A6-BAF1-4A30C3AF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FCA8A1-93FA-4422-9233-041516E8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A6D9F7-C2B2-4F62-A723-E56AD3F1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81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6FDA50A-D586-4897-8E79-BD7307BE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362F19-F4EE-46FB-A774-1E5152FC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2E43E1-144D-4290-AFCC-235DEBF9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99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63E58-19A4-4DFE-B893-4530E419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9FD9E-3054-42F8-8DDC-9F102C034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67AD79-9F03-463C-B9CC-46B373704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5A7756-4E20-40A5-97AD-E86EC660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D5BEFA-A834-4B5F-9924-53451EA4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A44D22-AA31-4773-B832-24E2DA5D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66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B3EA9-A884-4B99-A572-EB1992BD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E9C9C3-A6D7-4A4D-AFE0-5222FEF3E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305DAD-D154-4525-8847-C931B20F7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2C93CD-6A57-454F-BE3C-888FEBFC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54242A-0C14-4E92-BCDE-F403A174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F14776-FC0E-464E-A94D-75AB3D31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63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F7220-C321-4493-BFAA-07FDDFF1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A91372-0B4D-4294-82A8-50B028D06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C246A4-9F1D-47AF-9E2F-9E0F6B54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9B12CC-EE26-43FC-BAF1-0E9A5BEC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FCE632-B0DC-489E-9208-735DB0FD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Powerpoint_p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2" cy="6930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4838" y="2450076"/>
            <a:ext cx="3738717" cy="109322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74838" y="4262284"/>
            <a:ext cx="3738717" cy="94389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74788" y="5729288"/>
            <a:ext cx="3738562" cy="42816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nl-NL" dirty="0"/>
              <a:t>Klik voor datum of auteur</a:t>
            </a:r>
          </a:p>
        </p:txBody>
      </p:sp>
    </p:spTree>
    <p:extLst>
      <p:ext uri="{BB962C8B-B14F-4D97-AF65-F5344CB8AC3E}">
        <p14:creationId xmlns:p14="http://schemas.microsoft.com/office/powerpoint/2010/main" val="3814223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8550816-A976-4418-9B2F-5C0229C3A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FFC7CC-7D33-454F-B8B9-FCB33193B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DD31EA-5A79-41EB-BBC2-7584140B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A13816-1C04-4BC7-AA6E-18885C9D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FAE02F-5086-4BA9-A318-01C1D89B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87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8592" y="6157248"/>
            <a:ext cx="53094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175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6800" y="695325"/>
            <a:ext cx="6324600" cy="1008114"/>
          </a:xfrm>
          <a:solidFill>
            <a:schemeClr val="accent1">
              <a:alpha val="50000"/>
            </a:schemeClr>
          </a:solidFill>
        </p:spPr>
        <p:txBody>
          <a:bodyPr lIns="432000" tIns="252000" anchor="t" anchorCtr="0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8592" y="6157248"/>
            <a:ext cx="53094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1066800" y="1703388"/>
            <a:ext cx="6324600" cy="3811587"/>
          </a:xfrm>
          <a:solidFill>
            <a:schemeClr val="accent1">
              <a:alpha val="50000"/>
            </a:schemeClr>
          </a:solidFill>
        </p:spPr>
        <p:txBody>
          <a:bodyPr lIns="432000" rIns="21600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732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74838" y="1703439"/>
            <a:ext cx="3240000" cy="41074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4929492" y="1711428"/>
            <a:ext cx="3240000" cy="41074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67936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44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1" y="-43336"/>
            <a:ext cx="9294301" cy="6930365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31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eau-Titel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320800"/>
            <a:ext cx="7769707" cy="7377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0" i="0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2256362"/>
            <a:ext cx="9144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595" y="6160575"/>
            <a:ext cx="521804" cy="5608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2256362"/>
            <a:ext cx="9144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595" y="6160575"/>
            <a:ext cx="521804" cy="560899"/>
          </a:xfrm>
          <a:prstGeom prst="rect">
            <a:avLst/>
          </a:prstGeom>
        </p:spPr>
      </p:pic>
      <p:sp>
        <p:nvSpPr>
          <p:cNvPr id="15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8651" y="2503552"/>
            <a:ext cx="7765256" cy="3657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/>
            </a:lvl1pPr>
            <a:lvl2pPr marL="342900" indent="0">
              <a:buFontTx/>
              <a:buNone/>
              <a:defRPr sz="1800" baseline="0"/>
            </a:lvl2pPr>
            <a:lvl3pPr marL="685800" indent="0">
              <a:buFontTx/>
              <a:buNone/>
              <a:defRPr sz="1800" baseline="0"/>
            </a:lvl3pPr>
            <a:lvl4pPr marL="1028700" indent="0">
              <a:buFontTx/>
              <a:buNone/>
              <a:defRPr sz="1800" baseline="0"/>
            </a:lvl4pPr>
            <a:lvl5pPr marL="1371600" indent="0">
              <a:buFontTx/>
              <a:buNone/>
              <a:defRPr sz="1800" baseline="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28651" y="576264"/>
            <a:ext cx="7765256" cy="642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/>
            </a:lvl1pPr>
            <a:lvl2pPr marL="342900" indent="0">
              <a:buFontTx/>
              <a:buNone/>
              <a:defRPr sz="1800" baseline="0"/>
            </a:lvl2pPr>
            <a:lvl3pPr marL="685800" indent="0">
              <a:buFontTx/>
              <a:buNone/>
              <a:defRPr sz="1800" baseline="0"/>
            </a:lvl3pPr>
            <a:lvl4pPr marL="1028700" indent="0">
              <a:buFontTx/>
              <a:buNone/>
              <a:defRPr sz="1800" baseline="0"/>
            </a:lvl4pPr>
            <a:lvl5pPr marL="1371600" indent="0">
              <a:buFontTx/>
              <a:buNone/>
              <a:defRPr sz="1800" baseline="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076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-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225778"/>
            <a:ext cx="7769707" cy="1832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4050"/>
              </a:lnSpc>
              <a:defRPr sz="3375" b="0" i="0" baseline="0"/>
            </a:lvl1pPr>
          </a:lstStyle>
          <a:p>
            <a:r>
              <a:rPr lang="nl-NL" dirty="0"/>
              <a:t>Titelstijl van model bewerken titelstijl van model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2256362"/>
            <a:ext cx="9144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6160575"/>
            <a:ext cx="521804" cy="560899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623888" y="2754488"/>
            <a:ext cx="7769707" cy="3377319"/>
          </a:xfrm>
          <a:prstGeom prst="rect">
            <a:avLst/>
          </a:prstGeom>
        </p:spPr>
        <p:txBody>
          <a:bodyPr/>
          <a:lstStyle>
            <a:lvl1pPr>
              <a:lnSpc>
                <a:spcPts val="2310"/>
              </a:lnSpc>
              <a:defRPr sz="1800" baseline="0"/>
            </a:lvl1pPr>
            <a:lvl2pPr>
              <a:lnSpc>
                <a:spcPts val="2310"/>
              </a:lnSpc>
              <a:defRPr/>
            </a:lvl2pPr>
            <a:lvl3pPr>
              <a:lnSpc>
                <a:spcPts val="2310"/>
              </a:lnSpc>
              <a:defRPr/>
            </a:lvl3pPr>
            <a:lvl4pPr>
              <a:lnSpc>
                <a:spcPts val="2310"/>
              </a:lnSpc>
              <a:defRPr/>
            </a:lvl4pPr>
            <a:lvl5pPr>
              <a:lnSpc>
                <a:spcPts val="2310"/>
              </a:lnSpc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2256362"/>
            <a:ext cx="9144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5" y="6160575"/>
            <a:ext cx="521804" cy="5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4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74838" y="958644"/>
            <a:ext cx="6694654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4838" y="1703439"/>
            <a:ext cx="6681020" cy="4107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17340" y="6389644"/>
            <a:ext cx="21336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41604" y="6157248"/>
            <a:ext cx="340933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8592" y="6157248"/>
            <a:ext cx="53094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7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2" r:id="rId8"/>
    <p:sldLayoutId id="2147483663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457200" rtl="0" eaLnBrk="1" latinLnBrk="0" hangingPunct="1">
        <a:spcBef>
          <a:spcPts val="0"/>
        </a:spcBef>
        <a:buFont typeface="Arial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AB1454-D053-4AD2-B0FB-04298A0F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0000E3-BC4D-4B06-97C4-EA72A2206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BBB524-647A-4FFA-9A87-25CCDDC7F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B399-6989-4060-98C1-207ECB4B138A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F699DA-8B85-4898-805C-F6322B0C7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7B2052-D33A-47AF-ACD1-B6547632D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74E2-C963-4365-B384-F5B148300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33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egineengoedgesprek.nl/campagne/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ennisnetgeboortezorg.nl/toolkit-client-als-gelijkwaardig-partner/spreekkamer/bel-instructiekaarten-kwetsbare-zwangeren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ennisnetgeboortezorg.nl/toolkit-client-als-gelijkwaardig-partner/spreekkamer/bel-instructiekaarten-kwetsbare-zwangeren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5eBrLUCpk" TargetMode="External"/><Relationship Id="rId2" Type="http://schemas.openxmlformats.org/officeDocument/2006/relationships/hyperlink" Target="https://www.pharos.nl/kennisbank/page/2/?thema=eerste-1000-dagen-van-een-kind&amp;soort=beeldverhaal%2Ceenvoudige-voorlichting%2Chandreikin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egineengoedgesprek.nl/hallo-zorgverlener/toolkit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egineengoedgesprek/toolki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nisnetgeboortezorg.nl/toolkit-samen-beslissen/toolkit-samen-beslissen-regionaal/" TargetMode="External"/><Relationship Id="rId2" Type="http://schemas.openxmlformats.org/officeDocument/2006/relationships/hyperlink" Target="https://www.kennisnetgeboortezorg.nl/toolkit-samen-beslissen/spreekkamer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kennisnetgeboortezorg.nl/toolkit-samen-beslissen/toolkit-samen-beslissen-landelij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egynaecoloog.nl/informatiefilms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formuitkomstgerichtezorg.nl/themas/stimuleringsprogramma/1978490.aspx?t=Samen-beslissen-met-uitkomstinformatie-in-geboortez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CF8EB-1116-FAD1-3B69-1116239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20800"/>
            <a:ext cx="7769707" cy="737798"/>
          </a:xfrm>
        </p:spPr>
        <p:txBody>
          <a:bodyPr>
            <a:normAutofit/>
          </a:bodyPr>
          <a:lstStyle/>
          <a:p>
            <a:r>
              <a:rPr lang="nl-NL" sz="3200" b="1" dirty="0"/>
              <a:t>Samen beslissen: hulpmiddelen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8D659B-27A3-8197-0F90-06262FD1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C26BAC-7186-AFBB-3F43-71471210B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000" dirty="0"/>
              <a:t>Op internet zijn er veel hulpmiddelen te vinden die je kunnen ondersteunen in het Samen Beslissen proces.</a:t>
            </a:r>
          </a:p>
          <a:p>
            <a:endParaRPr lang="nl-NL" sz="2000" dirty="0"/>
          </a:p>
          <a:p>
            <a:endParaRPr lang="nl-NL" sz="2000" b="1" dirty="0"/>
          </a:p>
          <a:p>
            <a:r>
              <a:rPr lang="nl-NL" sz="2000" b="1" dirty="0"/>
              <a:t>De komende slides laten je een aantal voorbeelden zien om je te helpen met dit proces van Samen Beslissen.</a:t>
            </a:r>
          </a:p>
          <a:p>
            <a:endParaRPr lang="nl-NL" sz="20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BA08F4-30C6-D476-E971-58EC6C2A2E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https://begineengoedgesprek.nl/campagne/</a:t>
            </a: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3A9C85-FFD5-1CDA-41E3-0A863E24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90" y="594880"/>
            <a:ext cx="1727449" cy="6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8B7FE-9FEA-74C8-DB88-C1B72F85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/www.deverloskundige.nl/zwangerschap </a:t>
            </a:r>
            <a:br>
              <a:rPr lang="nl-NL" sz="1000" dirty="0"/>
            </a:br>
            <a:br>
              <a:rPr lang="nl-NL" sz="1000" dirty="0"/>
            </a:br>
            <a:r>
              <a:rPr lang="nl-NL" sz="3100" b="1" dirty="0"/>
              <a:t>BRAINS methode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194A655-B7A1-A9FD-18CF-054A6EC3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742B69-E2C0-5BCF-7166-7F7C7A411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2363056"/>
            <a:ext cx="7765256" cy="41507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363636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363636"/>
                </a:solidFill>
                <a:effectLst/>
                <a:latin typeface="+mn-lt"/>
              </a:rPr>
              <a:t>In de </a:t>
            </a:r>
            <a:r>
              <a:rPr lang="nl-NL" sz="2000" b="1" i="0" dirty="0">
                <a:solidFill>
                  <a:srgbClr val="363636"/>
                </a:solidFill>
                <a:effectLst/>
                <a:latin typeface="+mn-lt"/>
              </a:rPr>
              <a:t>Brains-methode staat iedere letter voor een aspect dat je mee kunt nemen in je overweging</a:t>
            </a:r>
            <a:r>
              <a:rPr lang="nl-NL" sz="2000" b="0" i="0" dirty="0">
                <a:solidFill>
                  <a:srgbClr val="363636"/>
                </a:solidFill>
                <a:effectLst/>
                <a:latin typeface="+mn-lt"/>
              </a:rPr>
              <a:t>, </a:t>
            </a:r>
          </a:p>
          <a:p>
            <a:endParaRPr lang="nl-NL" sz="2000" dirty="0">
              <a:solidFill>
                <a:srgbClr val="363636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0" i="0" dirty="0">
              <a:solidFill>
                <a:srgbClr val="363636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363636"/>
                </a:solidFill>
                <a:effectLst/>
                <a:latin typeface="+mn-lt"/>
              </a:rPr>
              <a:t>Kan je toepassen wanneer er bijvoorbeeld </a:t>
            </a:r>
            <a:r>
              <a:rPr lang="nl-NL" sz="2000" b="1" i="0" dirty="0">
                <a:solidFill>
                  <a:srgbClr val="363636"/>
                </a:solidFill>
                <a:effectLst/>
                <a:latin typeface="+mn-lt"/>
              </a:rPr>
              <a:t>een interventie</a:t>
            </a:r>
            <a:r>
              <a:rPr lang="nl-NL" sz="2000" b="0" i="0" dirty="0">
                <a:solidFill>
                  <a:srgbClr val="363636"/>
                </a:solidFill>
                <a:effectLst/>
                <a:latin typeface="+mn-lt"/>
              </a:rPr>
              <a:t>, zoals een ingreep door de verloskundige of gynaecoloog, wordt voorgesteld.</a:t>
            </a:r>
          </a:p>
          <a:p>
            <a:endParaRPr lang="nl-NL" sz="2000" b="0" i="0" dirty="0">
              <a:solidFill>
                <a:srgbClr val="363636"/>
              </a:solidFill>
              <a:effectLst/>
              <a:latin typeface="+mn-lt"/>
            </a:endParaRPr>
          </a:p>
          <a:p>
            <a:pPr algn="l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822F1F-D39C-050F-963B-AA4CD64B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4010"/>
            <a:ext cx="1663786" cy="12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D4E7B-486B-6561-A6C0-3033D93F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BRAINS METHODE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559642-A897-DAB3-4B25-7943D34E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5413673-1044-5300-D5AB-239F99D13A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C2D975E-DAC7-00DA-2DEC-DDFDE5291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/www.deverloskundige.nl/zwangerschap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287BF6-C062-44E6-949C-FA588589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66" y="2058598"/>
            <a:ext cx="6681020" cy="4314650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742F0F-8FE7-4246-2EA3-C0BF6F95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603" y="576264"/>
            <a:ext cx="1663786" cy="12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5715A-2187-4B0B-B22D-B2CDED47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2" y="1641546"/>
            <a:ext cx="7972113" cy="584425"/>
          </a:xfrm>
        </p:spPr>
        <p:txBody>
          <a:bodyPr>
            <a:normAutofit/>
          </a:bodyPr>
          <a:lstStyle/>
          <a:p>
            <a:r>
              <a:rPr lang="nl-NL" sz="3200" b="1" dirty="0" err="1"/>
              <a:t>Picto</a:t>
            </a:r>
            <a:r>
              <a:rPr lang="nl-NL" sz="3200" b="1" dirty="0"/>
              <a:t> app talk2mama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37D24E6-C8E5-4286-BE34-5D8F4A2F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B4A966-1BB9-4BDB-8FBA-F3C88C599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737" y="2734529"/>
            <a:ext cx="7765256" cy="3422719"/>
          </a:xfrm>
        </p:spPr>
        <p:txBody>
          <a:bodyPr/>
          <a:lstStyle/>
          <a:p>
            <a:pPr>
              <a:tabLst>
                <a:tab pos="216000" algn="l"/>
              </a:tabLst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nl-NL" sz="2000" b="1" i="0" dirty="0">
                <a:solidFill>
                  <a:srgbClr val="444444"/>
                </a:solidFill>
                <a:effectLst/>
                <a:latin typeface="+mj-lt"/>
              </a:rPr>
              <a:t>Het doel van Talk2Mama is om kwetsbare toekomstige moeders beter te begeleiden tijdens de zwangerschap en het gesprek met hen visueel te ondersteunen</a:t>
            </a:r>
            <a:r>
              <a:rPr lang="nl-NL" sz="2000" b="0" i="0" dirty="0">
                <a:solidFill>
                  <a:srgbClr val="444444"/>
                </a:solidFill>
                <a:effectLst/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endParaRPr lang="nl-NL" sz="2000" dirty="0">
              <a:solidFill>
                <a:srgbClr val="44444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nl-NL" sz="2000" dirty="0">
                <a:solidFill>
                  <a:srgbClr val="444444"/>
                </a:solidFill>
                <a:latin typeface="+mj-lt"/>
              </a:rPr>
              <a:t>E</a:t>
            </a:r>
            <a:r>
              <a:rPr lang="nl-NL" sz="2000" b="0" i="0" dirty="0">
                <a:solidFill>
                  <a:srgbClr val="444444"/>
                </a:solidFill>
                <a:effectLst/>
                <a:latin typeface="+mj-lt"/>
              </a:rPr>
              <a:t>envoudige en heldere pictogrammen kan je los gebruiken of toepassen in checklists en stappenplannen.</a:t>
            </a:r>
          </a:p>
          <a:p>
            <a:pPr>
              <a:tabLst>
                <a:tab pos="216000" algn="l"/>
              </a:tabLst>
            </a:pPr>
            <a:endParaRPr lang="nl-NL" sz="2000" dirty="0">
              <a:solidFill>
                <a:srgbClr val="44444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nl-NL" sz="2000" b="1" i="0" dirty="0">
                <a:solidFill>
                  <a:srgbClr val="444444"/>
                </a:solidFill>
                <a:effectLst/>
                <a:latin typeface="+mj-lt"/>
              </a:rPr>
              <a:t>Deze doelgroep is breed: laaggeletterden, statushouders, LVB-moeders, tienermoeders, VG-moeders</a:t>
            </a:r>
            <a:endParaRPr lang="nl-NL" sz="2000" dirty="0">
              <a:latin typeface="+mj-lt"/>
            </a:endParaRPr>
          </a:p>
          <a:p>
            <a:pPr>
              <a:tabLst>
                <a:tab pos="216000" algn="l"/>
              </a:tabLst>
            </a:pPr>
            <a:endParaRPr lang="nl-NL" sz="2000" dirty="0">
              <a:latin typeface="+mj-lt"/>
            </a:endParaRPr>
          </a:p>
          <a:p>
            <a:pPr>
              <a:tabLst>
                <a:tab pos="216000" algn="l"/>
              </a:tabLst>
            </a:pPr>
            <a:endParaRPr lang="nl-NL" sz="2000" dirty="0">
              <a:latin typeface="+mj-lt"/>
            </a:endParaRPr>
          </a:p>
          <a:p>
            <a:pPr>
              <a:tabLst>
                <a:tab pos="216000" algn="l"/>
              </a:tabLst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F62A3C-8A50-42D0-B55B-E17ACBB285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6737" y="416610"/>
            <a:ext cx="7897170" cy="480600"/>
          </a:xfr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/www.spelpartners.nl/talk2mama/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4969E0-5633-D594-9CCA-F8C40E5AF1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596" y="5477682"/>
            <a:ext cx="521804" cy="42067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23334A-43B2-871A-6A45-2DEE533FA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5" y="1010464"/>
            <a:ext cx="2167847" cy="12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5715A-2187-4B0B-B22D-B2CDED47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2" y="1641546"/>
            <a:ext cx="7972113" cy="584425"/>
          </a:xfrm>
        </p:spPr>
        <p:txBody>
          <a:bodyPr>
            <a:normAutofit/>
          </a:bodyPr>
          <a:lstStyle/>
          <a:p>
            <a:r>
              <a:rPr lang="nl-NL" sz="3200" b="1" dirty="0" err="1"/>
              <a:t>Picto</a:t>
            </a:r>
            <a:r>
              <a:rPr lang="nl-NL" sz="3200" b="1" dirty="0"/>
              <a:t> app talk2mama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37D24E6-C8E5-4286-BE34-5D8F4A2F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B4A966-1BB9-4BDB-8FBA-F3C88C599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737" y="2734529"/>
            <a:ext cx="7765256" cy="34227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nl-NL" sz="2000" b="1" i="0" dirty="0">
                <a:solidFill>
                  <a:srgbClr val="444444"/>
                </a:solidFill>
                <a:effectLst/>
                <a:latin typeface="+mj-lt"/>
              </a:rPr>
              <a:t>Talk2Mama is een beeldtaal voor kwetsbare toekomstige moeders.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endParaRPr lang="nl-NL" sz="2000" dirty="0">
              <a:solidFill>
                <a:srgbClr val="44444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nl-NL" sz="2000" dirty="0">
                <a:solidFill>
                  <a:srgbClr val="444444"/>
                </a:solidFill>
                <a:latin typeface="+mj-lt"/>
              </a:rPr>
              <a:t>G</a:t>
            </a:r>
            <a:r>
              <a:rPr lang="nl-NL" sz="2000" b="0" i="0" dirty="0">
                <a:solidFill>
                  <a:srgbClr val="444444"/>
                </a:solidFill>
                <a:effectLst/>
                <a:latin typeface="+mj-lt"/>
              </a:rPr>
              <a:t>ratis Talk2Mama-app: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nl-NL" sz="2000" dirty="0">
                <a:solidFill>
                  <a:srgbClr val="444444"/>
                </a:solidFill>
                <a:latin typeface="+mj-lt"/>
              </a:rPr>
              <a:t>O</a:t>
            </a:r>
            <a:r>
              <a:rPr lang="nl-NL" sz="2000" b="0" i="0" dirty="0">
                <a:solidFill>
                  <a:srgbClr val="444444"/>
                </a:solidFill>
                <a:effectLst/>
                <a:latin typeface="+mj-lt"/>
              </a:rPr>
              <a:t>ndersteunende communicatietool voor professionals die werken met toekomstige kwetsbare moeders.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endParaRPr lang="nl-NL" sz="2000" dirty="0">
              <a:solidFill>
                <a:srgbClr val="44444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nl-NL" sz="2000" b="1" i="0" dirty="0">
                <a:solidFill>
                  <a:srgbClr val="444444"/>
                </a:solidFill>
                <a:effectLst/>
                <a:latin typeface="+mj-lt"/>
              </a:rPr>
              <a:t>Deze doelgroep is breed: laaggeletterden, statushouders, LVB-moeders, tienermoeders, VG-moeders en soortgelijk</a:t>
            </a:r>
            <a:r>
              <a:rPr lang="nl-NL" sz="2000" b="0" i="0" dirty="0">
                <a:solidFill>
                  <a:srgbClr val="444444"/>
                </a:solidFill>
                <a:effectLst/>
                <a:latin typeface="+mj-lt"/>
              </a:rPr>
              <a:t>.</a:t>
            </a:r>
            <a:endParaRPr lang="nl-NL" sz="2000" dirty="0">
              <a:latin typeface="+mj-lt"/>
            </a:endParaRPr>
          </a:p>
          <a:p>
            <a:pPr>
              <a:tabLst>
                <a:tab pos="216000" algn="l"/>
              </a:tabLst>
            </a:pPr>
            <a:endParaRPr lang="nl-NL" sz="2000" dirty="0">
              <a:latin typeface="+mj-lt"/>
            </a:endParaRPr>
          </a:p>
          <a:p>
            <a:pPr>
              <a:tabLst>
                <a:tab pos="216000" algn="l"/>
              </a:tabLst>
            </a:pPr>
            <a:endParaRPr lang="nl-NL" dirty="0"/>
          </a:p>
          <a:p>
            <a:pPr>
              <a:tabLst>
                <a:tab pos="216000" algn="l"/>
              </a:tabLst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F62A3C-8A50-42D0-B55B-E17ACBB285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463" y="416610"/>
            <a:ext cx="7897170" cy="480600"/>
          </a:xfr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/www.spelpartners.nl/talk2mama/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4969E0-5633-D594-9CCA-F8C40E5AF1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596" y="5477682"/>
            <a:ext cx="521804" cy="42067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23334A-43B2-871A-6A45-2DEE533FA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322" y="756185"/>
            <a:ext cx="2167847" cy="12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B2D69-CAFA-CA5E-6645-73C99AD2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6910"/>
            <a:ext cx="7769707" cy="1286001"/>
          </a:xfrm>
        </p:spPr>
        <p:txBody>
          <a:bodyPr>
            <a:noAutofit/>
          </a:bodyPr>
          <a:lstStyle/>
          <a:p>
            <a:r>
              <a:rPr lang="nl-NL" sz="18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/www.kennisnetgeboortezorg.nl</a:t>
            </a:r>
            <a:br>
              <a:rPr lang="nl-NL" sz="1400" dirty="0">
                <a:solidFill>
                  <a:srgbClr val="000000"/>
                </a:solidFill>
              </a:rPr>
            </a:br>
            <a:br>
              <a:rPr lang="nl-NL" sz="1400" dirty="0">
                <a:solidFill>
                  <a:srgbClr val="000000"/>
                </a:solidFill>
              </a:rPr>
            </a:br>
            <a:r>
              <a:rPr lang="nl-NL" sz="3200" b="1" dirty="0">
                <a:solidFill>
                  <a:schemeClr val="tx2"/>
                </a:solidFill>
              </a:rPr>
              <a:t>Belinstructiekaarten kwetsbare </a:t>
            </a:r>
            <a:r>
              <a:rPr lang="nl-NL" sz="3200" b="1" dirty="0" err="1">
                <a:solidFill>
                  <a:schemeClr val="tx2"/>
                </a:solidFill>
              </a:rPr>
              <a:t>zwangeren</a:t>
            </a:r>
            <a:endParaRPr lang="nl-NL" sz="32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F654D5-B603-89A6-BCC6-125437EA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8C15F9-1C80-44EF-B3A5-EFFED1139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Hind Siliguri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Hind Siliguri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VSV Amsterdam Oost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heeft bel-instructie kaarten ontwikkeld voor kwetsbare </a:t>
            </a:r>
            <a:r>
              <a:rPr lang="nl-NL" sz="2000" b="1" i="0" dirty="0" err="1">
                <a:solidFill>
                  <a:srgbClr val="000000"/>
                </a:solidFill>
                <a:effectLst/>
                <a:latin typeface="+mj-lt"/>
              </a:rPr>
              <a:t>zwangeren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1" i="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 In 4 talen </a:t>
            </a:r>
            <a:r>
              <a:rPr lang="nl-NL" sz="2000" b="1" dirty="0">
                <a:solidFill>
                  <a:srgbClr val="000000"/>
                </a:solidFill>
                <a:latin typeface="+mj-lt"/>
              </a:rPr>
              <a:t>N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ederlands, </a:t>
            </a:r>
            <a:r>
              <a:rPr lang="nl-NL" sz="2000" b="1" dirty="0">
                <a:solidFill>
                  <a:srgbClr val="000000"/>
                </a:solidFill>
                <a:latin typeface="+mj-lt"/>
              </a:rPr>
              <a:t>E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ngels, </a:t>
            </a:r>
            <a:r>
              <a:rPr lang="nl-NL" sz="2000" b="1" dirty="0">
                <a:solidFill>
                  <a:srgbClr val="000000"/>
                </a:solidFill>
                <a:latin typeface="+mj-lt"/>
              </a:rPr>
              <a:t>T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urks en </a:t>
            </a:r>
            <a:r>
              <a:rPr lang="nl-NL" sz="2000" b="1" dirty="0">
                <a:solidFill>
                  <a:srgbClr val="000000"/>
                </a:solidFill>
                <a:latin typeface="+mj-lt"/>
              </a:rPr>
              <a:t>A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rabisch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zijn er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 kaarten met instructies.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Hind Siliguri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Hind Siliguri" panose="02000000000000000000" pitchFamily="2" charset="0"/>
            </a:endParaRPr>
          </a:p>
          <a:p>
            <a:endParaRPr lang="nl-NL" dirty="0">
              <a:solidFill>
                <a:srgbClr val="000000"/>
              </a:solidFill>
              <a:latin typeface="Hind Siliguri" panose="02000000000000000000" pitchFamily="2" charset="0"/>
            </a:endParaRP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4F8BF3A-19D1-FA4C-3102-E0ADF52B6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479479"/>
            <a:ext cx="45719" cy="287676"/>
          </a:xfrm>
        </p:spPr>
        <p:txBody>
          <a:bodyPr/>
          <a:lstStyle/>
          <a:p>
            <a:endParaRPr lang="nl-NL" dirty="0"/>
          </a:p>
          <a:p>
            <a:pPr algn="r"/>
            <a:endParaRPr lang="nl-NL" dirty="0">
              <a:solidFill>
                <a:schemeClr val="tx2"/>
              </a:solidFill>
            </a:endParaRP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8860EA0-5379-116E-BFBF-4A802DE1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457" y="299204"/>
            <a:ext cx="1600417" cy="7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5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B2D69-CAFA-CA5E-6645-73C99AD2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53447"/>
            <a:ext cx="7769707" cy="805151"/>
          </a:xfrm>
        </p:spPr>
        <p:txBody>
          <a:bodyPr>
            <a:noAutofit/>
          </a:bodyPr>
          <a:lstStyle/>
          <a:p>
            <a:r>
              <a:rPr lang="nl-NL" sz="18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/www.kennisnetgeboortezorg.nl</a:t>
            </a:r>
            <a:br>
              <a:rPr lang="nl-NL" sz="1200" dirty="0">
                <a:solidFill>
                  <a:srgbClr val="000000"/>
                </a:solidFill>
              </a:rPr>
            </a:br>
            <a:br>
              <a:rPr lang="nl-NL" sz="1200" dirty="0">
                <a:solidFill>
                  <a:srgbClr val="000000"/>
                </a:solidFill>
              </a:rPr>
            </a:br>
            <a:r>
              <a:rPr lang="nl-NL" sz="3200" b="1" dirty="0">
                <a:solidFill>
                  <a:schemeClr val="tx2"/>
                </a:solidFill>
              </a:rPr>
              <a:t>Belinstructiekaarten kwetsbare </a:t>
            </a:r>
            <a:r>
              <a:rPr lang="nl-NL" sz="3200" b="1" dirty="0" err="1">
                <a:solidFill>
                  <a:schemeClr val="tx2"/>
                </a:solidFill>
              </a:rPr>
              <a:t>zwangeren</a:t>
            </a:r>
            <a:endParaRPr lang="nl-NL" sz="32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F654D5-B603-89A6-BCC6-125437EA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8C15F9-1C80-44EF-B3A5-EFFED1139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>
              <a:solidFill>
                <a:srgbClr val="000000"/>
              </a:solidFill>
              <a:latin typeface="Hind Siliguri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Via links zijn de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bestanden te downloaden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. Deze zijn ook geschikt om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je eigen drukwerk mee te maken.</a:t>
            </a:r>
          </a:p>
          <a:p>
            <a:endParaRPr lang="nl-NL" sz="2000" b="1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nl-NL" sz="2000" b="1" dirty="0">
              <a:solidFill>
                <a:srgbClr val="000000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0000"/>
                </a:solidFill>
                <a:latin typeface="+mj-lt"/>
              </a:rPr>
              <a:t>Beschikbaar in de 4 talen</a:t>
            </a:r>
            <a:endParaRPr lang="nl-NL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Zwangerschap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Bevalling</a:t>
            </a:r>
            <a:endParaRPr lang="nl-NL" sz="2000" i="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Kraambed </a:t>
            </a:r>
            <a:endParaRPr lang="nl-NL" sz="2000" dirty="0">
              <a:solidFill>
                <a:srgbClr val="000000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Hind Siliguri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Hind Siliguri" panose="02000000000000000000" pitchFamily="2" charset="0"/>
            </a:endParaRP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80B1665-0E8A-B7F3-EC2F-41B4569C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457" y="299204"/>
            <a:ext cx="1600417" cy="7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0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E7855-E3B0-A9CD-3C9D-85356815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130158"/>
            <a:ext cx="7769707" cy="928440"/>
          </a:xfrm>
        </p:spPr>
        <p:txBody>
          <a:bodyPr>
            <a:normAutofit fontScale="90000"/>
          </a:bodyPr>
          <a:lstStyle/>
          <a:p>
            <a:r>
              <a:rPr lang="nl-NL" sz="3600" b="1" i="0" dirty="0">
                <a:solidFill>
                  <a:schemeClr val="tx2"/>
                </a:solidFill>
                <a:effectLst/>
                <a:latin typeface="Zilla Slab"/>
              </a:rPr>
              <a:t>Trainingen en advies over sensitief werken</a:t>
            </a:r>
            <a:br>
              <a:rPr lang="nl-NL" b="1" i="0" dirty="0">
                <a:solidFill>
                  <a:srgbClr val="000000"/>
                </a:solidFill>
                <a:effectLst/>
                <a:latin typeface="Zilla Slab"/>
              </a:rPr>
            </a:b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EACC7A-822B-685D-E04B-8E6D4C56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531C33-48F7-0E8A-3624-67B35B920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0000"/>
                </a:solidFill>
                <a:latin typeface="+mj-lt"/>
              </a:rPr>
              <a:t>Beschikbaar zijn h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ulpmiddelen voor en tijdens een consult of huisbezoek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b="1" i="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Een belangrijk onderdeel van aansluiten op de behoeften is het aanbieden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van begrijpelijk voorlichtingsmateriaal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Deze materialen zijn samen ontwikkeld met de doelgroep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5F84B9-FE9C-D5E8-41E0-282851988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/www.pharos.nl/training/effectief-communiceren-met-mensen-met-beperkte-gezondheidsvaardigheden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DDFE17B-6114-C384-992C-9B14067A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562" y="4914133"/>
            <a:ext cx="1625684" cy="8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E7855-E3B0-A9CD-3C9D-85356815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130158"/>
            <a:ext cx="7769707" cy="928440"/>
          </a:xfrm>
        </p:spPr>
        <p:txBody>
          <a:bodyPr>
            <a:normAutofit fontScale="90000"/>
          </a:bodyPr>
          <a:lstStyle/>
          <a:p>
            <a:r>
              <a:rPr lang="nl-NL" b="1" i="0" dirty="0">
                <a:solidFill>
                  <a:schemeClr val="tx2"/>
                </a:solidFill>
                <a:effectLst/>
                <a:latin typeface="Zilla Slab"/>
              </a:rPr>
              <a:t>Trainingen en advies over sensitief werken</a:t>
            </a:r>
            <a:br>
              <a:rPr lang="nl-NL" b="1" i="0" dirty="0">
                <a:solidFill>
                  <a:srgbClr val="000000"/>
                </a:solidFill>
                <a:effectLst/>
                <a:latin typeface="Zilla Slab"/>
              </a:rPr>
            </a:b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EACC7A-822B-685D-E04B-8E6D4C56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531C33-48F7-0E8A-3624-67B35B920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23" y="2279154"/>
            <a:ext cx="7765256" cy="3657537"/>
          </a:xfrm>
        </p:spPr>
        <p:txBody>
          <a:bodyPr/>
          <a:lstStyle/>
          <a:p>
            <a:pPr algn="l"/>
            <a:endParaRPr lang="nl-NL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Bekijk in </a:t>
            </a:r>
            <a:r>
              <a:rPr lang="nl-NL" sz="2000" b="1" dirty="0">
                <a:solidFill>
                  <a:srgbClr val="000000"/>
                </a:solidFill>
                <a:latin typeface="+mj-lt"/>
              </a:rPr>
              <a:t>de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kennisbank: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D4007E"/>
                </a:solidFill>
                <a:latin typeface="+mj-lt"/>
                <a:hlinkClick r:id="rId2"/>
              </a:rPr>
              <a:t>M</a:t>
            </a:r>
            <a:r>
              <a:rPr lang="nl-NL" sz="2000" b="0" i="0" dirty="0">
                <a:solidFill>
                  <a:srgbClr val="D4007E"/>
                </a:solidFill>
                <a:effectLst/>
                <a:latin typeface="+mj-lt"/>
                <a:hlinkClick r:id="rId2"/>
              </a:rPr>
              <a:t>aterialen op het thema Kansrijke Start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D4007E"/>
                </a:solidFill>
                <a:latin typeface="+mj-lt"/>
                <a:hlinkClick r:id="rId2"/>
              </a:rPr>
              <a:t>H</a:t>
            </a:r>
            <a:r>
              <a:rPr lang="nl-NL" sz="2000" b="0" i="0" dirty="0">
                <a:solidFill>
                  <a:srgbClr val="D4007E"/>
                </a:solidFill>
                <a:effectLst/>
                <a:latin typeface="+mj-lt"/>
                <a:hlinkClick r:id="rId2"/>
              </a:rPr>
              <a:t>andreikingen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 voor gebruik. </a:t>
            </a:r>
          </a:p>
          <a:p>
            <a:pPr algn="l"/>
            <a:endParaRPr lang="nl-NL" sz="20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Bekijk ook de </a:t>
            </a:r>
            <a:r>
              <a:rPr lang="nl-NL" sz="2000" b="0" i="0" dirty="0">
                <a:solidFill>
                  <a:srgbClr val="D4007E"/>
                </a:solidFill>
                <a:effectLst/>
                <a:latin typeface="+mj-lt"/>
                <a:hlinkClick r:id="rId3"/>
              </a:rPr>
              <a:t>interview-video met tips van hoogleraar Maria van den </a:t>
            </a:r>
            <a:r>
              <a:rPr lang="nl-NL" sz="2000" b="0" i="0" dirty="0" err="1">
                <a:solidFill>
                  <a:srgbClr val="D4007E"/>
                </a:solidFill>
                <a:effectLst/>
                <a:latin typeface="+mj-lt"/>
                <a:hlinkClick r:id="rId3"/>
              </a:rPr>
              <a:t>Muijsenbergh</a:t>
            </a:r>
            <a:r>
              <a:rPr lang="nl-NL" sz="2000" b="0" i="0" dirty="0">
                <a:solidFill>
                  <a:srgbClr val="D4007E"/>
                </a:solidFill>
                <a:effectLst/>
                <a:latin typeface="+mj-lt"/>
                <a:hlinkClick r:id="rId3"/>
              </a:rPr>
              <a:t> </a:t>
            </a:r>
            <a:r>
              <a:rPr lang="nl-NL" sz="2000" b="1" i="0" dirty="0">
                <a:solidFill>
                  <a:srgbClr val="D4007E"/>
                </a:solidFill>
                <a:effectLst/>
                <a:latin typeface="+mj-lt"/>
                <a:hlinkClick r:id="rId3"/>
              </a:rPr>
              <a:t>over sensitief werken </a:t>
            </a:r>
            <a:r>
              <a:rPr lang="nl-NL" sz="2000" b="0" i="0" dirty="0">
                <a:solidFill>
                  <a:srgbClr val="D4007E"/>
                </a:solidFill>
                <a:effectLst/>
                <a:latin typeface="+mj-lt"/>
                <a:hlinkClick r:id="rId3"/>
              </a:rPr>
              <a:t>tijdens het gesprek met (aanstaande) ouders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5F84B9-FE9C-D5E8-41E0-282851988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/www.pharos.nl/training/effectief-communiceren-met-mensen-met-beperkte-gezondheidsvaardigheden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DDFE17B-6114-C384-992C-9B14067AA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109" y="5233260"/>
            <a:ext cx="1625684" cy="8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6E64FF-FC4B-0A98-A4E6-02E7F0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93852"/>
            <a:ext cx="7769707" cy="1164746"/>
          </a:xfrm>
        </p:spPr>
        <p:txBody>
          <a:bodyPr anchor="b">
            <a:normAutofit fontScale="90000"/>
          </a:bodyPr>
          <a:lstStyle/>
          <a:p>
            <a:r>
              <a:rPr lang="nl-NL" sz="2000" b="0" dirty="0">
                <a:solidFill>
                  <a:schemeClr val="tx1"/>
                </a:solidFill>
              </a:rPr>
              <a:t>/www.Thuisarts.nl/keuzekaarten</a:t>
            </a:r>
            <a:br>
              <a:rPr lang="nl-NL" sz="3600" dirty="0">
                <a:solidFill>
                  <a:schemeClr val="tx1"/>
                </a:solidFill>
              </a:rPr>
            </a:b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b="1" dirty="0">
                <a:solidFill>
                  <a:schemeClr val="tx2"/>
                </a:solidFill>
              </a:rPr>
              <a:t>Keuzekaarten</a:t>
            </a:r>
            <a:r>
              <a:rPr lang="nl-NL" sz="4400" dirty="0">
                <a:solidFill>
                  <a:schemeClr val="tx2"/>
                </a:solidFill>
              </a:rPr>
              <a:t>  </a:t>
            </a:r>
            <a:br>
              <a:rPr lang="nl-NL" sz="3600" dirty="0">
                <a:solidFill>
                  <a:schemeClr val="tx1"/>
                </a:solidFill>
              </a:rPr>
            </a:b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1926493-D7C6-C84E-6256-51BAFE35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8592" y="6157248"/>
            <a:ext cx="530942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122B4C3-E9F5-5E42-A6DB-0910BB88F451}" type="slidenum">
              <a:rPr lang="nl-NL" smtClean="0"/>
              <a:pPr>
                <a:spcAft>
                  <a:spcPts val="600"/>
                </a:spcAft>
              </a:pPr>
              <a:t>18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1A6103BA-CC54-F748-EFEE-E073CB86F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951" y="2779929"/>
            <a:ext cx="3948112" cy="3377319"/>
          </a:xfrm>
          <a:prstGeom prst="rect">
            <a:avLst/>
          </a:prstGeom>
          <a:noFill/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94609F1-0872-BC1A-27E3-958AAD61673C}"/>
              </a:ext>
            </a:extLst>
          </p:cNvPr>
          <p:cNvSpPr txBox="1"/>
          <p:nvPr/>
        </p:nvSpPr>
        <p:spPr>
          <a:xfrm>
            <a:off x="2286000" y="3108403"/>
            <a:ext cx="15359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 </a:t>
            </a:r>
            <a:r>
              <a:rPr lang="en-US" dirty="0" err="1"/>
              <a:t>deze</a:t>
            </a:r>
            <a:r>
              <a:rPr lang="en-US" dirty="0"/>
              <a:t> website </a:t>
            </a:r>
            <a:r>
              <a:rPr lang="en-US" dirty="0" err="1"/>
              <a:t>vind</a:t>
            </a:r>
            <a:r>
              <a:rPr lang="en-US" dirty="0"/>
              <a:t> je alle </a:t>
            </a:r>
            <a:r>
              <a:rPr lang="en-US" dirty="0" err="1"/>
              <a:t>beschikbare</a:t>
            </a:r>
            <a:r>
              <a:rPr lang="en-US" dirty="0"/>
              <a:t> </a:t>
            </a:r>
            <a:r>
              <a:rPr lang="en-US" dirty="0" err="1"/>
              <a:t>keuzekaarten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EF2BB3D-F76E-7040-3D19-CBED3AA73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741" y="677852"/>
            <a:ext cx="2590933" cy="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9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CF8EB-1116-FAD1-3B69-11162398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Samen beslissen: hulpmiddelen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8D659B-27A3-8197-0F90-06262FD1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C26BAC-7186-AFBB-3F43-71471210B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336" y="2279154"/>
            <a:ext cx="7765256" cy="3657537"/>
          </a:xfrm>
        </p:spPr>
        <p:txBody>
          <a:bodyPr/>
          <a:lstStyle/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Wij hopen dat je hiermee inspiratie zal opdoen om Samen te Beslissen.</a:t>
            </a:r>
          </a:p>
          <a:p>
            <a:endParaRPr lang="nl-NL" sz="2000" dirty="0"/>
          </a:p>
          <a:p>
            <a:r>
              <a:rPr lang="nl-NL" sz="2000" dirty="0"/>
              <a:t>Want …………je begrijpt het pas als je het doet!</a:t>
            </a:r>
          </a:p>
          <a:p>
            <a:endParaRPr lang="nl-NL" sz="2000" dirty="0"/>
          </a:p>
          <a:p>
            <a:endParaRPr lang="nl-NL" sz="2000" b="1" dirty="0"/>
          </a:p>
          <a:p>
            <a:r>
              <a:rPr lang="nl-NL" sz="2000" b="1" dirty="0"/>
              <a:t>Hartelijk dank voor het bijwonen van deze Samen Beslissen </a:t>
            </a:r>
            <a:r>
              <a:rPr lang="nl-NL" sz="2000" b="1" dirty="0" err="1"/>
              <a:t>webinar</a:t>
            </a:r>
            <a:r>
              <a:rPr lang="nl-NL" sz="2000" b="1" dirty="0"/>
              <a:t>!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BA08F4-30C6-D476-E971-58EC6C2A2E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9D3757B-3247-5C24-1086-CA75FDE7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706" y="1023645"/>
            <a:ext cx="1568531" cy="63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8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BFD1D21-D09B-4984-5FBD-0B0D363F4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7120" y="857250"/>
            <a:ext cx="3646880" cy="51435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08B18C7-A990-D8BC-4F2C-B8726D93C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3634740" cy="51435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8A9CF71-4D5C-265D-B5D8-2122BECE8DB7}"/>
              </a:ext>
            </a:extLst>
          </p:cNvPr>
          <p:cNvSpPr txBox="1"/>
          <p:nvPr/>
        </p:nvSpPr>
        <p:spPr>
          <a:xfrm>
            <a:off x="3824230" y="3818910"/>
            <a:ext cx="1495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nl-NL" sz="2400" b="1" dirty="0">
                <a:solidFill>
                  <a:prstClr val="black"/>
                </a:solidFill>
                <a:latin typeface="Calibri" panose="020F0502020204030204"/>
              </a:rPr>
              <a:t>Samen Beslissen</a:t>
            </a:r>
          </a:p>
        </p:txBody>
      </p:sp>
    </p:spTree>
    <p:extLst>
      <p:ext uri="{BB962C8B-B14F-4D97-AF65-F5344CB8AC3E}">
        <p14:creationId xmlns:p14="http://schemas.microsoft.com/office/powerpoint/2010/main" val="43464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C2ACA-882B-A72D-CC06-630B4B01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778"/>
            <a:ext cx="7769707" cy="1832820"/>
          </a:xfrm>
        </p:spPr>
        <p:txBody>
          <a:bodyPr>
            <a:normAutofit/>
          </a:bodyPr>
          <a:lstStyle/>
          <a:p>
            <a:br>
              <a:rPr lang="nl-NL" sz="2000" dirty="0">
                <a:solidFill>
                  <a:schemeClr val="tx1"/>
                </a:solidFill>
              </a:rPr>
            </a:b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3200" b="1" dirty="0"/>
              <a:t>Het goede gesprek</a:t>
            </a:r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0148E45-69A0-C920-38F2-6345C958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9" y="2606070"/>
            <a:ext cx="7769707" cy="3701465"/>
          </a:xfrm>
        </p:spPr>
        <p:txBody>
          <a:bodyPr>
            <a:normAutofit/>
          </a:bodyPr>
          <a:lstStyle/>
          <a:p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Vraag jij naar de verwachtingen 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van je patiënt of cliënt?</a:t>
            </a:r>
          </a:p>
          <a:p>
            <a:pPr algn="l"/>
            <a:endParaRPr lang="nl-NL" sz="2000" dirty="0">
              <a:latin typeface="+mj-lt"/>
            </a:endParaRPr>
          </a:p>
          <a:p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Vraag jij wat je patiënt of cliënt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belangrijk vindt in het dagelijks leven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?</a:t>
            </a:r>
          </a:p>
          <a:p>
            <a:pPr algn="l"/>
            <a:endParaRPr lang="nl-NL" sz="2000" dirty="0">
              <a:latin typeface="+mj-lt"/>
            </a:endParaRPr>
          </a:p>
          <a:p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Weet jij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wat iemand wil blijven doen 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tijdens de behandeling?</a:t>
            </a:r>
          </a:p>
          <a:p>
            <a:endParaRPr lang="nl-NL" sz="2000" dirty="0">
              <a:solidFill>
                <a:srgbClr val="000000"/>
              </a:solidFill>
              <a:latin typeface="+mj-lt"/>
            </a:endParaRPr>
          </a:p>
          <a:p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Weet jij hoe iemand zijn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of haar toekomst ziet?</a:t>
            </a:r>
          </a:p>
          <a:p>
            <a:endParaRPr lang="nl-NL" b="0" i="0" dirty="0">
              <a:solidFill>
                <a:srgbClr val="000000"/>
              </a:solidFill>
              <a:effectLst/>
              <a:latin typeface="Graphik"/>
            </a:endParaRPr>
          </a:p>
          <a:p>
            <a:endParaRPr lang="nl-NL" dirty="0">
              <a:solidFill>
                <a:srgbClr val="000000"/>
              </a:solidFill>
              <a:latin typeface="Graphik"/>
            </a:endParaRPr>
          </a:p>
          <a:p>
            <a:endParaRPr lang="nl-NL" b="0" i="0" dirty="0">
              <a:solidFill>
                <a:srgbClr val="000000"/>
              </a:solidFill>
              <a:effectLst/>
              <a:latin typeface="Graphik"/>
            </a:endParaRPr>
          </a:p>
          <a:p>
            <a:pPr algn="l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F0A32A-45E2-4AD5-C087-A6F0B813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774" y="4168456"/>
            <a:ext cx="1895792" cy="268954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1C3A43E-49D1-5B06-DDE3-A94433209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83" y="273412"/>
            <a:ext cx="1727449" cy="6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1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42333-0C01-65C8-1BC6-FFB9B6F3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Maak je eigen materiaal op maat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1926493-D7C6-C84E-6256-51BAFE35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7D829C-F13D-19D7-E4DC-46C571368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Lees </a:t>
            </a:r>
            <a:r>
              <a:rPr lang="nl-NL" sz="2000" b="1" dirty="0"/>
              <a:t>ervaringen </a:t>
            </a:r>
            <a:r>
              <a:rPr lang="nl-NL" sz="2000" dirty="0"/>
              <a:t>van anderen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Download </a:t>
            </a:r>
            <a:r>
              <a:rPr lang="nl-NL" sz="2000" dirty="0"/>
              <a:t>van deze website digitale campagne materialen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Graphik"/>
              </a:rPr>
              <a:t>In de campagnetoolkit vind je bijvoorbeeld: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Graphi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Graphik"/>
              </a:rPr>
              <a:t>posters, flyers, </a:t>
            </a:r>
            <a:r>
              <a:rPr lang="nl-NL" sz="2000" b="1" i="0" dirty="0" err="1">
                <a:solidFill>
                  <a:srgbClr val="000000"/>
                </a:solidFill>
                <a:effectLst/>
                <a:latin typeface="Graphik"/>
              </a:rPr>
              <a:t>roll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Graphik"/>
              </a:rPr>
              <a:t>-up banners en digitale banners.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000000"/>
              </a:solidFill>
              <a:latin typeface="Graphi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6E64FF-FC4B-0A98-A4E6-02E7F0F9D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www.Begineengoedgesprek/toolkit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87E9DC-9340-DDEF-7950-9125E292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73" y="232910"/>
            <a:ext cx="1727449" cy="6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2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A0210F5-A9A2-97D6-86BD-9B666044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A6E5238-C196-4E95-E8BD-D08AF2328C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0"/>
            <a:ext cx="7765256" cy="1219201"/>
          </a:xfrm>
        </p:spPr>
        <p:txBody>
          <a:bodyPr/>
          <a:lstStyle/>
          <a:p>
            <a:r>
              <a:rPr lang="nl-NL" dirty="0">
                <a:hlinkClick r:id="rId2"/>
              </a:rPr>
              <a:t>/www.Begineengoedgesprek/toolkit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3200" b="1" dirty="0">
                <a:solidFill>
                  <a:schemeClr val="tx2"/>
                </a:solidFill>
              </a:rPr>
              <a:t>En download een wachtkamerfilmpje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CD724B8-F230-EDC4-B000-C50629AEE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97" y="1220596"/>
            <a:ext cx="7010760" cy="54168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C57AA96-1F33-02CF-942A-447373BFB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143" y="101720"/>
            <a:ext cx="1727449" cy="6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5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1E8BE-BB45-E245-35E8-38664202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17141"/>
            <a:ext cx="7769707" cy="1376737"/>
          </a:xfrm>
        </p:spPr>
        <p:txBody>
          <a:bodyPr>
            <a:normAutofit/>
          </a:bodyPr>
          <a:lstStyle/>
          <a:p>
            <a:r>
              <a:rPr lang="nl-NL" sz="3200" b="1" i="0" dirty="0">
                <a:solidFill>
                  <a:schemeClr val="tx2"/>
                </a:solidFill>
                <a:effectLst/>
                <a:latin typeface="+mj-lt"/>
              </a:rPr>
              <a:t>Toolkit Cliënt als gelijkwaardig partner</a:t>
            </a:r>
            <a:br>
              <a:rPr lang="nl-NL" b="1" i="0" dirty="0">
                <a:solidFill>
                  <a:srgbClr val="000000"/>
                </a:solidFill>
                <a:effectLst/>
                <a:latin typeface="Hind Siliguri" panose="02000000000000000000" pitchFamily="2" charset="0"/>
              </a:rPr>
            </a:b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5108BA9-9CDA-1902-16E3-53D965B0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2CD068-8999-EA3E-9B39-5D2C3DCA1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>
              <a:latin typeface="Calibri"/>
              <a:cs typeface="Calibri"/>
            </a:endParaRPr>
          </a:p>
          <a:p>
            <a:endParaRPr lang="nl-NL" dirty="0">
              <a:latin typeface="Calibri"/>
              <a:cs typeface="Calibri"/>
            </a:endParaRPr>
          </a:p>
          <a:p>
            <a:r>
              <a:rPr lang="nl-NL" sz="2000" dirty="0">
                <a:solidFill>
                  <a:srgbClr val="000000"/>
                </a:solidFill>
                <a:latin typeface="+mj-lt"/>
              </a:rPr>
              <a:t>Hulpmiddelen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 zijn ingedeeld in drie </a:t>
            </a:r>
            <a:r>
              <a:rPr lang="nl-NL" sz="2000" b="0" i="0" dirty="0" err="1">
                <a:solidFill>
                  <a:srgbClr val="000000"/>
                </a:solidFill>
                <a:effectLst/>
                <a:latin typeface="+mj-lt"/>
              </a:rPr>
              <a:t>niveau’s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endParaRPr lang="nl-NL" sz="2000" dirty="0">
              <a:solidFill>
                <a:srgbClr val="000000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u="sng" strike="noStrike" dirty="0">
                <a:solidFill>
                  <a:srgbClr val="0076AA"/>
                </a:solidFill>
                <a:effectLst/>
                <a:latin typeface="+mj-lt"/>
                <a:hlinkClick r:id="rId2"/>
              </a:rPr>
              <a:t>Samen beslissen in de spreekkamer</a:t>
            </a:r>
            <a:endParaRPr lang="nl-NL" sz="2000" b="0" i="0" u="sng" strike="noStrike" dirty="0">
              <a:solidFill>
                <a:srgbClr val="0076A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sz="20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u="sng" strike="noStrike" dirty="0">
                <a:solidFill>
                  <a:srgbClr val="0076AA"/>
                </a:solidFill>
                <a:effectLst/>
                <a:latin typeface="+mj-lt"/>
                <a:hlinkClick r:id="rId3"/>
              </a:rPr>
              <a:t>Cliëntparticipatie op regionaal niveau</a:t>
            </a:r>
            <a:endParaRPr lang="nl-NL" sz="2000" b="0" i="0" u="sng" strike="noStrike" dirty="0">
              <a:solidFill>
                <a:srgbClr val="0076A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sz="20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u="sng" strike="noStrike" dirty="0">
                <a:solidFill>
                  <a:srgbClr val="0076AA"/>
                </a:solidFill>
                <a:effectLst/>
                <a:latin typeface="+mj-lt"/>
                <a:hlinkClick r:id="rId4"/>
              </a:rPr>
              <a:t>Cliënt als gelijkwaardig partner op landelijk niveau</a:t>
            </a:r>
            <a:endParaRPr lang="nl-NL" sz="20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endParaRPr lang="nl-NL" u="sng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014EA93-E823-02DA-00C7-E594179B0B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/www.kennisnetgeboortezorg.nl/toolkit-client-als-gelijkwaardig-partner/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F2523BC-86CD-6F45-B7B6-695C5B76B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287" y="1007764"/>
            <a:ext cx="1568531" cy="635033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6DAA62E0-4438-6DD8-4574-DACB16195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026" y="2432246"/>
            <a:ext cx="2219324" cy="3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7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213CC-6C85-2D61-62A0-B62918A1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83578"/>
            <a:ext cx="7769707" cy="1175020"/>
          </a:xfrm>
        </p:spPr>
        <p:txBody>
          <a:bodyPr>
            <a:normAutofit/>
          </a:bodyPr>
          <a:lstStyle/>
          <a:p>
            <a:br>
              <a:rPr lang="nl-NL" b="1" i="0" dirty="0">
                <a:solidFill>
                  <a:srgbClr val="000000"/>
                </a:solidFill>
                <a:effectLst/>
                <a:latin typeface="Graphik"/>
              </a:rPr>
            </a:br>
            <a:r>
              <a:rPr lang="nl-NL" b="1" i="0" dirty="0">
                <a:solidFill>
                  <a:srgbClr val="006DB7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nl-NL" sz="3200" b="1" dirty="0">
                <a:solidFill>
                  <a:schemeClr val="tx2"/>
                </a:solidFill>
                <a:latin typeface="+mj-lt"/>
              </a:rPr>
              <a:t>Filmpjes en b</a:t>
            </a:r>
            <a:r>
              <a:rPr lang="nl-NL" sz="3200" b="1" i="0" dirty="0">
                <a:solidFill>
                  <a:schemeClr val="tx2"/>
                </a:solidFill>
                <a:effectLst/>
                <a:latin typeface="+mj-lt"/>
              </a:rPr>
              <a:t>eeldmateriaal</a:t>
            </a:r>
            <a:endParaRPr lang="nl-NL" sz="3200" dirty="0">
              <a:latin typeface="+mj-lt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68DF6D6-E451-F016-8785-CB2CCF88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E6872B-9E24-55BB-9073-7801FBBC19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715" y="2365912"/>
            <a:ext cx="7765256" cy="4195199"/>
          </a:xfrm>
        </p:spPr>
        <p:txBody>
          <a:bodyPr/>
          <a:lstStyle/>
          <a:p>
            <a:r>
              <a:rPr lang="nl-NL" sz="2000" dirty="0">
                <a:solidFill>
                  <a:srgbClr val="4A4A4A"/>
                </a:solidFill>
                <a:latin typeface="+mj-lt"/>
              </a:rPr>
              <a:t>Op deze website vind je  uiteenlopende informatie van filmpjes en ondersteunend </a:t>
            </a:r>
            <a:r>
              <a:rPr lang="nl-NL" sz="2000" dirty="0" err="1">
                <a:solidFill>
                  <a:srgbClr val="4A4A4A"/>
                </a:solidFill>
                <a:latin typeface="+mj-lt"/>
              </a:rPr>
              <a:t>beelmateriaal</a:t>
            </a:r>
            <a:r>
              <a:rPr lang="nl-NL" sz="2000" dirty="0">
                <a:solidFill>
                  <a:srgbClr val="4A4A4A"/>
                </a:solidFill>
                <a:latin typeface="+mj-lt"/>
              </a:rPr>
              <a:t> zowel voor cliënten als ook voor zorgverleners.</a:t>
            </a:r>
            <a:endParaRPr lang="nl-NL" sz="2000" i="0" dirty="0">
              <a:solidFill>
                <a:srgbClr val="006DB7"/>
              </a:solidFill>
              <a:effectLst/>
              <a:latin typeface="+mj-lt"/>
            </a:endParaRPr>
          </a:p>
          <a:p>
            <a:endParaRPr lang="nl-NL" sz="2000" b="1" dirty="0">
              <a:solidFill>
                <a:srgbClr val="006DB7"/>
              </a:solidFill>
              <a:latin typeface="+mj-lt"/>
            </a:endParaRPr>
          </a:p>
          <a:p>
            <a:r>
              <a:rPr lang="nl-NL" sz="2000" b="1" dirty="0">
                <a:solidFill>
                  <a:srgbClr val="006DB7"/>
                </a:solidFill>
                <a:latin typeface="+mj-lt"/>
                <a:hlinkClick r:id="rId2"/>
              </a:rPr>
              <a:t>F</a:t>
            </a:r>
            <a:r>
              <a:rPr lang="nl-NL" sz="2000" b="1" i="0" dirty="0">
                <a:solidFill>
                  <a:srgbClr val="006DB7"/>
                </a:solidFill>
                <a:effectLst/>
                <a:latin typeface="+mj-lt"/>
                <a:hlinkClick r:id="rId2"/>
              </a:rPr>
              <a:t>ilmpjes  over bijvoorbeeld:</a:t>
            </a:r>
            <a:endParaRPr lang="nl-NL" sz="2000" b="1" i="0" dirty="0">
              <a:solidFill>
                <a:srgbClr val="006DB7"/>
              </a:solidFill>
              <a:effectLst/>
              <a:latin typeface="+mj-lt"/>
            </a:endParaRPr>
          </a:p>
          <a:p>
            <a:endParaRPr lang="nl-NL" sz="2000" b="1" dirty="0">
              <a:solidFill>
                <a:srgbClr val="006DB7"/>
              </a:solidFill>
              <a:latin typeface="+mj-lt"/>
            </a:endParaRPr>
          </a:p>
          <a:p>
            <a:r>
              <a:rPr lang="nl-NL" sz="2000" b="1" dirty="0">
                <a:latin typeface="+mj-lt"/>
                <a:ea typeface="Times New Roman" panose="02020603050405020304" pitchFamily="18" charset="0"/>
              </a:rPr>
              <a:t>M</a:t>
            </a:r>
            <a:r>
              <a:rPr lang="nl-NL" sz="2000" b="1" dirty="0">
                <a:effectLst/>
                <a:latin typeface="+mj-lt"/>
                <a:ea typeface="Times New Roman" panose="02020603050405020304" pitchFamily="18" charset="0"/>
              </a:rPr>
              <a:t>ogelijkheden als je 41 weken zwanger bent</a:t>
            </a:r>
            <a:endParaRPr lang="nl-NL" sz="2000" b="1" dirty="0">
              <a:effectLst/>
              <a:latin typeface="+mj-lt"/>
              <a:ea typeface="Calibri" panose="020F0502020204030204" pitchFamily="34" charset="0"/>
            </a:endParaRPr>
          </a:p>
          <a:p>
            <a:endParaRPr lang="nl-NL" sz="2000" b="1" dirty="0">
              <a:solidFill>
                <a:srgbClr val="006DB7"/>
              </a:solidFill>
              <a:latin typeface="+mj-lt"/>
            </a:endParaRPr>
          </a:p>
          <a:p>
            <a:r>
              <a:rPr lang="nl-NL" sz="2000" b="1" dirty="0">
                <a:effectLst/>
                <a:latin typeface="+mj-lt"/>
                <a:ea typeface="Times New Roman" panose="02020603050405020304" pitchFamily="18" charset="0"/>
              </a:rPr>
              <a:t>inleiden van de bevalling</a:t>
            </a:r>
            <a:endParaRPr lang="nl-NL" sz="2000" b="1" i="0" dirty="0">
              <a:solidFill>
                <a:srgbClr val="006DB7"/>
              </a:solidFill>
              <a:effectLst/>
              <a:latin typeface="+mj-lt"/>
            </a:endParaRPr>
          </a:p>
          <a:p>
            <a:endParaRPr lang="nl-NL" sz="2000" b="1" dirty="0">
              <a:solidFill>
                <a:srgbClr val="006DB7"/>
              </a:solidFill>
              <a:latin typeface="+mj-lt"/>
            </a:endParaRPr>
          </a:p>
          <a:p>
            <a:r>
              <a:rPr lang="nl-NL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nl-NL" sz="2000" b="1" dirty="0">
                <a:effectLst/>
                <a:latin typeface="+mj-lt"/>
                <a:ea typeface="Times New Roman" panose="02020603050405020304" pitchFamily="18" charset="0"/>
              </a:rPr>
              <a:t>Vaccinatie en zwanger</a:t>
            </a:r>
            <a:endParaRPr lang="nl-NL" sz="2000" b="1" dirty="0">
              <a:effectLst/>
              <a:latin typeface="+mj-lt"/>
              <a:ea typeface="Calibri" panose="020F0502020204030204" pitchFamily="34" charset="0"/>
            </a:endParaRPr>
          </a:p>
          <a:p>
            <a:endParaRPr lang="nl-NL" sz="20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nl-NL" sz="2000" b="1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nl-NL" sz="2000" b="1" dirty="0">
                <a:effectLst/>
                <a:latin typeface="+mj-lt"/>
                <a:ea typeface="Times New Roman" panose="02020603050405020304" pitchFamily="18" charset="0"/>
              </a:rPr>
              <a:t>e NIPT prenatale en neonatale </a:t>
            </a:r>
            <a:r>
              <a:rPr lang="nl-NL" sz="2000" b="1" dirty="0" err="1">
                <a:effectLst/>
                <a:latin typeface="+mj-lt"/>
                <a:ea typeface="Times New Roman" panose="02020603050405020304" pitchFamily="18" charset="0"/>
              </a:rPr>
              <a:t>screeningen</a:t>
            </a:r>
            <a:endParaRPr lang="nl-NL" sz="2000" b="1" dirty="0">
              <a:effectLst/>
              <a:latin typeface="+mj-lt"/>
              <a:ea typeface="Calibri" panose="020F0502020204030204" pitchFamily="34" charset="0"/>
            </a:endParaRPr>
          </a:p>
          <a:p>
            <a:endParaRPr lang="nl-NL" b="1" i="0" dirty="0">
              <a:solidFill>
                <a:srgbClr val="006DB7"/>
              </a:solidFill>
              <a:effectLst/>
              <a:latin typeface="Roboto" panose="02000000000000000000" pitchFamily="2" charset="0"/>
            </a:endParaRPr>
          </a:p>
          <a:p>
            <a:endParaRPr lang="nl-NL" b="1" i="0" dirty="0">
              <a:solidFill>
                <a:srgbClr val="006DB7"/>
              </a:solidFill>
              <a:effectLst/>
              <a:latin typeface="Roboto" panose="02000000000000000000" pitchFamily="2" charset="0"/>
            </a:endParaRP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2465DEE-1507-9775-0F70-6254275B04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/www.degynaecoloog.nl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102B10-78D6-DE66-3D13-B4ED94B62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68969"/>
            <a:ext cx="2915970" cy="4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C2ACA-882B-A72D-CC06-630B4B01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1800" dirty="0">
                <a:solidFill>
                  <a:schemeClr val="tx1"/>
                </a:solidFill>
                <a:hlinkClick r:id="rId3"/>
              </a:rPr>
              <a:t>www.platformuitkomstgerichtezorg.nl/themas/stimuleringsprogramma/1978490.aspx?t=Samen-beslissen-met-uitkomstinformatie-in-geboortezorg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3100" b="1" dirty="0"/>
              <a:t>Samen beslissen in de geboortezorg met uitkomstinformatie, BUZZ project</a:t>
            </a:r>
            <a:endParaRPr lang="nl-NL" sz="3100" b="1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0148E45-69A0-C920-38F2-6345C958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9" y="2606070"/>
            <a:ext cx="7769707" cy="3701465"/>
          </a:xfrm>
        </p:spPr>
        <p:txBody>
          <a:bodyPr>
            <a:normAutofit/>
          </a:bodyPr>
          <a:lstStyle/>
          <a:p>
            <a:endParaRPr lang="nl-NL" b="1" i="0" dirty="0">
              <a:solidFill>
                <a:srgbClr val="000000"/>
              </a:solidFill>
              <a:effectLst/>
              <a:latin typeface="Graphik"/>
            </a:endParaRPr>
          </a:p>
          <a:p>
            <a:r>
              <a:rPr lang="nl-NL" sz="2000" i="0" dirty="0">
                <a:solidFill>
                  <a:srgbClr val="000000"/>
                </a:solidFill>
                <a:effectLst/>
                <a:latin typeface="+mj-lt"/>
              </a:rPr>
              <a:t>In het BUZZ-project 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wordt</a:t>
            </a:r>
            <a:r>
              <a:rPr lang="nl-NL" sz="2000" i="0" dirty="0">
                <a:solidFill>
                  <a:srgbClr val="000000"/>
                </a:solidFill>
                <a:effectLst/>
                <a:latin typeface="+mj-lt"/>
              </a:rPr>
              <a:t> samen beslissen met uitkomstinformatie in de geboortezorg</a:t>
            </a:r>
            <a:r>
              <a:rPr lang="nl-NL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besproken.</a:t>
            </a:r>
            <a:endParaRPr lang="nl-NL" sz="2000" b="1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nl-NL" sz="2000" b="1" dirty="0">
              <a:solidFill>
                <a:srgbClr val="000000"/>
              </a:solidFill>
              <a:latin typeface="+mj-lt"/>
            </a:endParaRPr>
          </a:p>
          <a:p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BUZZ staat voor Bespreken Uitkomsten Zwangerschap met de Zwangere. </a:t>
            </a:r>
          </a:p>
          <a:p>
            <a:endParaRPr lang="nl-NL" sz="2000" b="1" dirty="0">
              <a:solidFill>
                <a:srgbClr val="000000"/>
              </a:solidFill>
              <a:latin typeface="+mj-lt"/>
            </a:endParaRPr>
          </a:p>
          <a:p>
            <a:r>
              <a:rPr lang="nl-NL" sz="2000" i="0" dirty="0">
                <a:solidFill>
                  <a:srgbClr val="000000"/>
                </a:solidFill>
                <a:effectLst/>
                <a:latin typeface="+mj-lt"/>
              </a:rPr>
              <a:t>Het gaat om uitkomsten en ervaringen die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j-lt"/>
              </a:rPr>
              <a:t> voor vrouwen zelf het meest relevant zijn.</a:t>
            </a:r>
          </a:p>
          <a:p>
            <a:endParaRPr lang="nl-NL" b="1" i="0" dirty="0">
              <a:solidFill>
                <a:srgbClr val="000000"/>
              </a:solidFill>
              <a:effectLst/>
              <a:latin typeface="Graphik"/>
            </a:endParaRPr>
          </a:p>
          <a:p>
            <a:endParaRPr lang="nl-NL" b="0" i="0" dirty="0">
              <a:solidFill>
                <a:srgbClr val="000000"/>
              </a:solidFill>
              <a:effectLst/>
              <a:latin typeface="Graphik"/>
            </a:endParaRPr>
          </a:p>
          <a:p>
            <a:endParaRPr lang="nl-NL" dirty="0">
              <a:solidFill>
                <a:srgbClr val="000000"/>
              </a:solidFill>
              <a:latin typeface="Graphik"/>
            </a:endParaRPr>
          </a:p>
          <a:p>
            <a:endParaRPr lang="nl-NL" b="0" i="0" dirty="0">
              <a:solidFill>
                <a:srgbClr val="000000"/>
              </a:solidFill>
              <a:effectLst/>
              <a:latin typeface="Graphik"/>
            </a:endParaRPr>
          </a:p>
          <a:p>
            <a:pPr algn="l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4C6E3C-9FC0-59EB-4BD0-8FA4246B4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679" y="5061921"/>
            <a:ext cx="1416123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6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B6595-6762-F8F7-BCD5-792B91FE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b="1" dirty="0"/>
              <a:t>Samen beslissen in de geboortezorg met uitkomstinformatie, BUZZ project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1F413E3-0391-A31D-8416-282E3E31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6D1942-62C4-1B56-C8FD-4A959B814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830" y="2301411"/>
            <a:ext cx="7765256" cy="4387065"/>
          </a:xfrm>
        </p:spPr>
        <p:txBody>
          <a:bodyPr/>
          <a:lstStyle/>
          <a:p>
            <a:pPr algn="l" fontAlgn="base"/>
            <a:endParaRPr lang="nl-NL" b="1" dirty="0">
              <a:solidFill>
                <a:srgbClr val="000000"/>
              </a:solidFill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+mn-lt"/>
              </a:rPr>
              <a:t>Zwangere vrouwen en vrouwen die net zijn bevallen kunnen het gesprek voeren met hun verloskundig zorgverlener over de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+mn-lt"/>
              </a:rPr>
              <a:t> uitkomsten van hun zwangerschap en bevalling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pPr algn="l" fontAlgn="base"/>
            <a:endParaRPr lang="nl-NL" sz="2000" dirty="0">
              <a:solidFill>
                <a:srgbClr val="000000"/>
              </a:solidFill>
              <a:latin typeface="+mn-lt"/>
            </a:endParaRPr>
          </a:p>
          <a:p>
            <a:pPr algn="l" fontAlgn="base"/>
            <a:endParaRPr lang="nl-NL" sz="2000" dirty="0">
              <a:solidFill>
                <a:srgbClr val="000000"/>
              </a:solidFill>
              <a:latin typeface="+mn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+mn-lt"/>
              </a:rPr>
              <a:t>E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+mn-lt"/>
              </a:rPr>
              <a:t>rvaring  is opgedaan in 6 regio’s. </a:t>
            </a:r>
          </a:p>
          <a:p>
            <a:pPr algn="l" fontAlgn="base"/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 fontAlgn="base"/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22EEC99-34D5-97C8-EB61-D252A4F130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platformuitkomstgerichtezorg.nl/</a:t>
            </a:r>
            <a:r>
              <a:rPr lang="nl-NL" dirty="0" err="1"/>
              <a:t>themas</a:t>
            </a:r>
            <a:r>
              <a:rPr lang="nl-NL" dirty="0"/>
              <a:t>/</a:t>
            </a:r>
            <a:r>
              <a:rPr lang="nl-NL" dirty="0" err="1"/>
              <a:t>samen+beslissen</a:t>
            </a:r>
            <a:r>
              <a:rPr lang="nl-NL" dirty="0"/>
              <a:t>/1978490.aspx?t=Samen-beslissen-met-uitkomstinformatie-in-geboortezorg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B2DD972-92BB-CD66-3E6B-2628B5EA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77" y="4746662"/>
            <a:ext cx="1416123" cy="11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0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24">
      <a:dk1>
        <a:sysClr val="windowText" lastClr="000000"/>
      </a:dk1>
      <a:lt1>
        <a:sysClr val="window" lastClr="FFFFFF"/>
      </a:lt1>
      <a:dk2>
        <a:srgbClr val="00ADEE"/>
      </a:dk2>
      <a:lt2>
        <a:srgbClr val="EEECE1"/>
      </a:lt2>
      <a:accent1>
        <a:srgbClr val="00ADE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B1165DD0-ABA6-4BF8-A358-6C49C0A0578F}" vid="{C5A67CAF-30FC-415B-AF5E-0B3BA10CF0D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group id="Text" label="Tekst">
          <button idMso="PasteTextOnly" size="large"/>
          <button idMso="IndentDecrease" size="large"/>
          <button idMso="IndentIncrease" size="large"/>
        </group>
        <group id="Picture" label="Afbeeldingen">
          <button idMso="PictureFillCrop" size="large"/>
        </group>
        <group idMso="GroupStyles">
			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c9541f1-3b43-482c-a8de-1b403dece07c">
      <UserInfo>
        <DisplayName>Margreet Vroomen</DisplayName>
        <AccountId>378</AccountId>
        <AccountType/>
      </UserInfo>
      <UserInfo>
        <DisplayName>Anneke Wiggers</DisplayName>
        <AccountId>92</AccountId>
        <AccountType/>
      </UserInfo>
    </SharedWithUsers>
    <TaxCatchAll xmlns="ec9541f1-3b43-482c-a8de-1b403dece07c" xsi:nil="true"/>
    <lcf76f155ced4ddcb4097134ff3c332f xmlns="18bc3f94-dfc0-4b96-9f8a-0e5bbfb1636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3" ma:contentTypeDescription="Een nieuw document maken." ma:contentTypeScope="" ma:versionID="ecfff41c9d2936038768f6adcf1ece61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4909a18e9e6a35494d3a6136c17fff94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6" nillable="true" ma:displayName="Taxonomy Catch All Column" ma:hidden="true" ma:list="{1ba9669f-fda5-44cb-9829-f15bd6b779fc}" ma:internalName="TaxCatchAll" ma:showField="CatchAllData" ma:web="ec9541f1-3b43-482c-a8de-1b403dece0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92248758-2269-4e27-a668-b0982aada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1993FB-2014-40D0-B257-1D6E20ACDC29}">
  <ds:schemaRefs>
    <ds:schemaRef ds:uri="http://purl.org/dc/terms/"/>
    <ds:schemaRef ds:uri="http://schemas.openxmlformats.org/package/2006/metadata/core-properties"/>
    <ds:schemaRef ds:uri="ec9541f1-3b43-482c-a8de-1b403dece07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bc3f94-dfc0-4b96-9f8a-0e5bbfb16367"/>
    <ds:schemaRef ds:uri="bf4a096b-ecb1-4e85-a1e0-80c521e034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ABD502-FFFA-4B05-87FA-071BE163B6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D34D3-6B0C-4434-AD08-7D7CCECA4B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861</Words>
  <Application>Microsoft Office PowerPoint</Application>
  <PresentationFormat>Diavoorstelling (4:3)</PresentationFormat>
  <Paragraphs>180</Paragraphs>
  <Slides>19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Graphik</vt:lpstr>
      <vt:lpstr>Hind Siliguri</vt:lpstr>
      <vt:lpstr>inherit</vt:lpstr>
      <vt:lpstr>Open Sans</vt:lpstr>
      <vt:lpstr>Roboto</vt:lpstr>
      <vt:lpstr>Zilla Slab</vt:lpstr>
      <vt:lpstr>Office-thema</vt:lpstr>
      <vt:lpstr>1_Kantoorthema</vt:lpstr>
      <vt:lpstr>Samen beslissen: hulpmiddelen</vt:lpstr>
      <vt:lpstr>PowerPoint-presentatie</vt:lpstr>
      <vt:lpstr>   Het goede gesprek</vt:lpstr>
      <vt:lpstr>Maak je eigen materiaal op maat</vt:lpstr>
      <vt:lpstr>PowerPoint-presentatie</vt:lpstr>
      <vt:lpstr>Toolkit Cliënt als gelijkwaardig partner </vt:lpstr>
      <vt:lpstr>   Filmpjes en beeldmateriaal</vt:lpstr>
      <vt:lpstr>www.platformuitkomstgerichtezorg.nl/themas/stimuleringsprogramma/1978490.aspx?t=Samen-beslissen-met-uitkomstinformatie-in-geboortezorg Samen beslissen in de geboortezorg met uitkomstinformatie, BUZZ project</vt:lpstr>
      <vt:lpstr>Samen beslissen in de geboortezorg met uitkomstinformatie, BUZZ project</vt:lpstr>
      <vt:lpstr>/www.deverloskundige.nl/zwangerschap   BRAINS methode</vt:lpstr>
      <vt:lpstr>BRAINS METHODE</vt:lpstr>
      <vt:lpstr>Picto app talk2mama</vt:lpstr>
      <vt:lpstr>Picto app talk2mama</vt:lpstr>
      <vt:lpstr>/www.kennisnetgeboortezorg.nl  Belinstructiekaarten kwetsbare zwangeren</vt:lpstr>
      <vt:lpstr>/www.kennisnetgeboortezorg.nl  Belinstructiekaarten kwetsbare zwangeren</vt:lpstr>
      <vt:lpstr>Trainingen en advies over sensitief werken </vt:lpstr>
      <vt:lpstr>Trainingen en advies over sensitief werken </vt:lpstr>
      <vt:lpstr>/www.Thuisarts.nl/keuzekaarten  Keuzekaarten   </vt:lpstr>
      <vt:lpstr>Samen beslissen: hulpmiddelen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JD</dc:creator>
  <cp:lastModifiedBy>Anneke Wiggers</cp:lastModifiedBy>
  <cp:revision>49</cp:revision>
  <cp:lastPrinted>2020-03-09T14:53:33Z</cp:lastPrinted>
  <dcterms:created xsi:type="dcterms:W3CDTF">2018-10-03T12:23:12Z</dcterms:created>
  <dcterms:modified xsi:type="dcterms:W3CDTF">2022-11-18T10:31:58Z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  <property fmtid="{D5CDD505-2E9C-101B-9397-08002B2CF9AE}" pid="3" name="AuthorIds_UIVersion_512">
    <vt:lpwstr>674</vt:lpwstr>
  </property>
  <property fmtid="{D5CDD505-2E9C-101B-9397-08002B2CF9AE}" pid="4" name="MediaServiceImageTags">
    <vt:lpwstr/>
  </property>
</Properties>
</file>