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f8ffab7dc1364516" Type="http://schemas.microsoft.com/office/2007/relationships/ui/extensibility" Target="customUI/customUI14.xml"/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961" r:id="rId5"/>
    <p:sldId id="962" r:id="rId6"/>
  </p:sldIdLst>
  <p:sldSz cx="12192000" cy="6858000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48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FE38E-61ED-457B-BC0D-E73A0167CAFC}" type="datetimeFigureOut">
              <a:rPr lang="nl-NL" smtClean="0"/>
              <a:t>5-7-2022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A9B62-FA93-4629-AC0F-FFAC99F8E7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9171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met f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1"/>
          </p:nvPr>
        </p:nvSpPr>
        <p:spPr>
          <a:xfrm>
            <a:off x="0" y="1482726"/>
            <a:ext cx="12192000" cy="537527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58925" y="2440858"/>
            <a:ext cx="5909588" cy="1102442"/>
          </a:xfrm>
        </p:spPr>
        <p:txBody>
          <a:bodyPr anchor="t" anchorCtr="0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558925" y="4262285"/>
            <a:ext cx="5909588" cy="943897"/>
          </a:xfrm>
        </p:spPr>
        <p:txBody>
          <a:bodyPr>
            <a:normAutofit/>
          </a:bodyPr>
          <a:lstStyle>
            <a:lvl1pPr marL="0" indent="0" algn="l">
              <a:buNone/>
              <a:defRPr sz="16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0" hasCustomPrompt="1"/>
          </p:nvPr>
        </p:nvSpPr>
        <p:spPr>
          <a:xfrm>
            <a:off x="1558875" y="5729288"/>
            <a:ext cx="5909343" cy="42816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nl-NL" dirty="0"/>
              <a:t>Klik voor datum of auteur</a:t>
            </a:r>
          </a:p>
        </p:txBody>
      </p:sp>
      <p:sp>
        <p:nvSpPr>
          <p:cNvPr id="9" name="Rechthoek 8"/>
          <p:cNvSpPr/>
          <p:nvPr userDrawn="1"/>
        </p:nvSpPr>
        <p:spPr>
          <a:xfrm>
            <a:off x="0" y="0"/>
            <a:ext cx="12192000" cy="2757948"/>
          </a:xfrm>
          <a:prstGeom prst="rect">
            <a:avLst/>
          </a:prstGeom>
          <a:gradFill>
            <a:gsLst>
              <a:gs pos="30000">
                <a:srgbClr val="FFFFFF"/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pic>
        <p:nvPicPr>
          <p:cNvPr id="5" name="Afbeelding 4" descr="Compleet CPZ logo.eps">
            <a:extLst>
              <a:ext uri="{FF2B5EF4-FFF2-40B4-BE49-F238E27FC236}">
                <a16:creationId xmlns:a16="http://schemas.microsoft.com/office/drawing/2014/main" id="{7F60FA7D-7855-443B-9461-D5095D640C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2973" r="89911" b="20182"/>
          <a:stretch/>
        </p:blipFill>
        <p:spPr>
          <a:xfrm>
            <a:off x="8196000" y="0"/>
            <a:ext cx="3996000" cy="6858000"/>
          </a:xfrm>
          <a:prstGeom prst="rect">
            <a:avLst/>
          </a:prstGeom>
        </p:spPr>
      </p:pic>
      <p:pic>
        <p:nvPicPr>
          <p:cNvPr id="16" name="Afbeelding 15" descr="Compleet CPZ logo.eps">
            <a:extLst>
              <a:ext uri="{FF2B5EF4-FFF2-40B4-BE49-F238E27FC236}">
                <a16:creationId xmlns:a16="http://schemas.microsoft.com/office/drawing/2014/main" id="{2C6BD50B-FC82-43C8-9A92-16337D9F39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07" y="916572"/>
            <a:ext cx="3465235" cy="90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93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58925" y="2450076"/>
            <a:ext cx="5392482" cy="1093224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558925" y="4262285"/>
            <a:ext cx="5392482" cy="943897"/>
          </a:xfrm>
        </p:spPr>
        <p:txBody>
          <a:bodyPr>
            <a:normAutofit/>
          </a:bodyPr>
          <a:lstStyle>
            <a:lvl1pPr marL="0" indent="0" algn="l">
              <a:buNone/>
              <a:defRPr sz="16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0" hasCustomPrompt="1"/>
          </p:nvPr>
        </p:nvSpPr>
        <p:spPr>
          <a:xfrm>
            <a:off x="1558876" y="5729288"/>
            <a:ext cx="5392258" cy="42816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nl-NL" dirty="0"/>
              <a:t>Klik voor datum of auteur</a:t>
            </a:r>
          </a:p>
        </p:txBody>
      </p:sp>
      <p:pic>
        <p:nvPicPr>
          <p:cNvPr id="4" name="Afbeelding 3" descr="Powerpoint_p1.pdf">
            <a:extLst>
              <a:ext uri="{FF2B5EF4-FFF2-40B4-BE49-F238E27FC236}">
                <a16:creationId xmlns:a16="http://schemas.microsoft.com/office/drawing/2014/main" id="{E7F9F91E-F94D-4800-A511-A07319209F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35"/>
          <a:stretch/>
        </p:blipFill>
        <p:spPr>
          <a:xfrm>
            <a:off x="7642605" y="0"/>
            <a:ext cx="4549395" cy="6858000"/>
          </a:xfrm>
          <a:prstGeom prst="rect">
            <a:avLst/>
          </a:prstGeom>
        </p:spPr>
      </p:pic>
      <p:pic>
        <p:nvPicPr>
          <p:cNvPr id="5" name="Afbeelding 4" descr="Powerpoint_p1.pdf">
            <a:extLst>
              <a:ext uri="{FF2B5EF4-FFF2-40B4-BE49-F238E27FC236}">
                <a16:creationId xmlns:a16="http://schemas.microsoft.com/office/drawing/2014/main" id="{9D0EA50A-F119-4733-9AD5-B4213E06BF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430" b="70361"/>
          <a:stretch/>
        </p:blipFill>
        <p:spPr>
          <a:xfrm>
            <a:off x="1" y="0"/>
            <a:ext cx="5202899" cy="203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22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>
            <a:extLst>
              <a:ext uri="{FF2B5EF4-FFF2-40B4-BE49-F238E27FC236}">
                <a16:creationId xmlns:a16="http://schemas.microsoft.com/office/drawing/2014/main" id="{26BCD7BF-3BFA-4CF7-AAC1-45E0032CF1F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58925" y="958644"/>
            <a:ext cx="9333731" cy="396000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59755" y="1703439"/>
            <a:ext cx="9314723" cy="410742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5-7-2022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1051456" y="6157248"/>
            <a:ext cx="707923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A7053FB-042E-6446-B316-64F3393D4AD5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5BEA6A4A-ACE2-4BFC-A3D7-E13DC6C300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751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k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4FE709F1-0F91-4D72-B313-08AF81A755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100468" y="695325"/>
            <a:ext cx="8781312" cy="1008114"/>
          </a:xfrm>
          <a:solidFill>
            <a:schemeClr val="accent1">
              <a:alpha val="50000"/>
            </a:schemeClr>
          </a:solidFill>
        </p:spPr>
        <p:txBody>
          <a:bodyPr lIns="468000" tIns="252000" anchor="t" anchorCtr="0"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5-7-2022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1051456" y="6157248"/>
            <a:ext cx="707923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A7053FB-042E-6446-B316-64F3393D4AD5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1" name="Tijdelijke aanduiding voor tekst 9"/>
          <p:cNvSpPr>
            <a:spLocks noGrp="1"/>
          </p:cNvSpPr>
          <p:nvPr>
            <p:ph type="body" sz="quarter" idx="12" hasCustomPrompt="1"/>
          </p:nvPr>
        </p:nvSpPr>
        <p:spPr>
          <a:xfrm>
            <a:off x="1100468" y="1703389"/>
            <a:ext cx="8781312" cy="3811587"/>
          </a:xfrm>
          <a:solidFill>
            <a:schemeClr val="accent1">
              <a:alpha val="50000"/>
            </a:schemeClr>
          </a:solidFill>
        </p:spPr>
        <p:txBody>
          <a:bodyPr lIns="468000" rIns="216000"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F9E7DB64-9D06-422F-837D-EB4DBE82E5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32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8EF25327-1CB1-41C0-AB29-89636AA1BB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5-7-2022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53FB-042E-6446-B316-64F3393D4AD5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558800" y="1703439"/>
            <a:ext cx="4478400" cy="410742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10" name="Tijdelijke aanduiding voor inhoud 2"/>
          <p:cNvSpPr>
            <a:spLocks noGrp="1"/>
          </p:cNvSpPr>
          <p:nvPr>
            <p:ph idx="13" hasCustomPrompt="1"/>
          </p:nvPr>
        </p:nvSpPr>
        <p:spPr>
          <a:xfrm>
            <a:off x="6414247" y="1711428"/>
            <a:ext cx="4478409" cy="410742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8C36789A-1D3E-400E-B37B-1FE447FB68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369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EB73B940-5197-4947-ACF3-75B6646C59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5-7-2022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53FB-042E-6446-B316-64F3393D4AD5}" type="slidenum">
              <a:rPr lang="nl-NL" smtClean="0"/>
              <a:t>‹nr.›</a:t>
            </a:fld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95D7B66A-9DBD-44B3-A2A8-A0A0CE3F00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44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85C2EABA-32B9-4355-B88E-D541699372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5-7-2022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53FB-042E-6446-B316-64F3393D4AD5}" type="slidenum">
              <a:rPr lang="nl-NL" smtClean="0"/>
              <a:t>‹nr.›</a:t>
            </a:fld>
            <a:endParaRPr lang="nl-NL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83B3CDBB-9C70-4152-84F1-32ED30021E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310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58925" y="958644"/>
            <a:ext cx="9333731" cy="39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58925" y="1703439"/>
            <a:ext cx="9315553" cy="410742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023120" y="6389644"/>
            <a:ext cx="2844800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24AA87EF-6F7D-1A4A-BCF5-7DD5118E2E46}" type="datetimeFigureOut">
              <a:rPr lang="nl-NL" smtClean="0"/>
              <a:pPr/>
              <a:t>5-7-2022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22139" y="6157248"/>
            <a:ext cx="454578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1051456" y="6157248"/>
            <a:ext cx="707923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A7053FB-042E-6446-B316-64F3393D4AD5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17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4" r:id="rId6"/>
    <p:sldLayoutId id="2147483655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accent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88000" indent="-288000" algn="l" defTabSz="457200" rtl="0" eaLnBrk="1" latinLnBrk="0" hangingPunct="1">
        <a:spcBef>
          <a:spcPts val="0"/>
        </a:spcBef>
        <a:buFont typeface="Arial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76000" indent="-288000" algn="l" defTabSz="457200" rtl="0" eaLnBrk="1" latinLnBrk="0" hangingPunct="1">
        <a:spcBef>
          <a:spcPts val="0"/>
        </a:spcBef>
        <a:buFont typeface="Arial"/>
        <a:buChar char="–"/>
        <a:defRPr sz="2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64000" indent="-288000" algn="l" defTabSz="457200" rtl="0" eaLnBrk="1" latinLnBrk="0" hangingPunct="1">
        <a:spcBef>
          <a:spcPts val="0"/>
        </a:spcBef>
        <a:buFont typeface="Arial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152000" indent="-288000" algn="l" defTabSz="457200" rtl="0" eaLnBrk="1" latinLnBrk="0" hangingPunct="1">
        <a:spcBef>
          <a:spcPts val="0"/>
        </a:spcBef>
        <a:buFont typeface="Arial"/>
        <a:buChar char="–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440000" indent="-288000" algn="l" defTabSz="457200" rtl="0" eaLnBrk="1" latinLnBrk="0" hangingPunct="1">
        <a:spcBef>
          <a:spcPts val="0"/>
        </a:spcBef>
        <a:buFont typeface="Arial"/>
        <a:buChar char="»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982" userDrawn="1">
          <p15:clr>
            <a:srgbClr val="F26B43"/>
          </p15:clr>
        </p15:guide>
        <p15:guide id="3" pos="685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grammatvv.nl/praktijkvoorbeelden/overzicht/" TargetMode="External"/><Relationship Id="rId2" Type="http://schemas.openxmlformats.org/officeDocument/2006/relationships/hyperlink" Target="https://www.programmatvv.nl/actueel/podcasts/leren-van-de-praktijk-in-het-lumc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programmatvv.nl/agenda/congre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latformpatientveiligheid.nl/thema-learning-teams/" TargetMode="External"/><Relationship Id="rId2" Type="http://schemas.openxmlformats.org/officeDocument/2006/relationships/hyperlink" Target="https://www.platformpatientveiligheid.nl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childbirthnetwork.nl/onderzoek/swing-studie/" TargetMode="External"/><Relationship Id="rId5" Type="http://schemas.openxmlformats.org/officeDocument/2006/relationships/hyperlink" Target="https://www.zonmw.nl/nl/onderzoek-resultaten/kwaliteit-van-zorg/programmas/project-detail/safety-ii-en-veiligheidsergonomie/safe-transfer-nicu/" TargetMode="External"/><Relationship Id="rId4" Type="http://schemas.openxmlformats.org/officeDocument/2006/relationships/hyperlink" Target="https://www.platformpatientveiligheid.nl/debriefing-platform-patientveilighei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7020DA-7CC6-FE50-B323-C1BB6A47D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0266" y="863394"/>
            <a:ext cx="9333731" cy="396000"/>
          </a:xfrm>
        </p:spPr>
        <p:txBody>
          <a:bodyPr/>
          <a:lstStyle/>
          <a:p>
            <a:r>
              <a:rPr lang="nl-NL">
                <a:latin typeface="Calibri"/>
                <a:cs typeface="Calibri"/>
              </a:rPr>
              <a:t>Informatie en achtergrond Safety II – deel 1</a:t>
            </a: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1A7956-D8E1-58F1-139E-006DA8379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8428" y="1378752"/>
            <a:ext cx="9314723" cy="4107426"/>
          </a:xfrm>
        </p:spPr>
        <p:txBody>
          <a:bodyPr vert="horz" lIns="0" tIns="0" rIns="0" bIns="0" rtlCol="0" anchor="t">
            <a:no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 u="sng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Leren van de praktijk in het LUMC - Programma tijd voor verbinding (programmatvv.nl)</a:t>
            </a:r>
            <a:endParaRPr lang="nl-NL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nl-NL" u="sng">
              <a:latin typeface="Calibri"/>
              <a:ea typeface="Calibri" panose="020F0502020204030204" pitchFamily="34" charset="0"/>
              <a:cs typeface="Calibri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 u="sng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Praktijkvoorbeelden - Programma tijd voor verbinding (programmatvv.nl)</a:t>
            </a:r>
            <a:endParaRPr lang="nl-NL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nl-NL" u="sng">
              <a:latin typeface="Calibri"/>
              <a:ea typeface="Calibri" panose="020F0502020204030204" pitchFamily="34" charset="0"/>
              <a:cs typeface="Calibri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nl-NL">
                <a:effectLst/>
                <a:latin typeface="Calibri"/>
                <a:ea typeface="Calibri" panose="020F0502020204030204" pitchFamily="34" charset="0"/>
                <a:cs typeface="Calibri"/>
                <a:hlinkClick r:id="rId4"/>
              </a:rPr>
              <a:t>Congres </a:t>
            </a:r>
            <a:r>
              <a:rPr lang="nl-NL">
                <a:latin typeface="Calibri"/>
                <a:ea typeface="Calibri" panose="020F0502020204030204" pitchFamily="34" charset="0"/>
                <a:cs typeface="Calibri"/>
                <a:hlinkClick r:id="rId4"/>
              </a:rPr>
              <a:t>Inspireren en leren van elkaar: 29 </a:t>
            </a:r>
            <a:r>
              <a:rPr lang="nl-NL">
                <a:effectLst/>
                <a:latin typeface="Calibri"/>
                <a:ea typeface="Calibri" panose="020F0502020204030204" pitchFamily="34" charset="0"/>
                <a:cs typeface="Calibri"/>
                <a:hlinkClick r:id="rId4"/>
              </a:rPr>
              <a:t>september</a:t>
            </a:r>
            <a:r>
              <a:rPr lang="nl-NL">
                <a:latin typeface="Calibri"/>
                <a:ea typeface="Calibri" panose="020F0502020204030204" pitchFamily="34" charset="0"/>
                <a:cs typeface="Calibri"/>
              </a:rPr>
              <a:t> </a:t>
            </a:r>
            <a:endParaRPr lang="nl-NL">
              <a:effectLst/>
              <a:latin typeface="Calibri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nl-NL">
              <a:latin typeface="Calibri"/>
              <a:ea typeface="Calibri" panose="020F0502020204030204" pitchFamily="34" charset="0"/>
              <a:cs typeface="Calibri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nl-NL">
                <a:effectLst/>
                <a:latin typeface="Calibri"/>
                <a:ea typeface="Calibri" panose="020F0502020204030204" pitchFamily="34" charset="0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Podcast</a:t>
            </a:r>
            <a:r>
              <a:rPr lang="nl-NL">
                <a:latin typeface="Calibri"/>
                <a:ea typeface="Calibri" panose="020F0502020204030204" pitchFamily="34" charset="0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</a:t>
            </a:r>
            <a:r>
              <a:rPr lang="nl-NL">
                <a:effectLst/>
                <a:latin typeface="Calibri"/>
                <a:ea typeface="Calibri" panose="020F0502020204030204" pitchFamily="34" charset="0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nl-NL">
                <a:latin typeface="Calibri"/>
                <a:ea typeface="Calibri" panose="020F0502020204030204" pitchFamily="34" charset="0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Leren van de praktijk in LUMC</a:t>
            </a:r>
            <a:endParaRPr lang="nl-NL">
              <a:effectLst/>
              <a:ea typeface="Calibri" panose="020F050202020403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lvl="0" indent="0">
              <a:buNone/>
            </a:pPr>
            <a:endParaRPr lang="nl-NL">
              <a:effectLst/>
              <a:ea typeface="Calibri" panose="020F0502020204030204" pitchFamily="34" charset="0"/>
            </a:endParaRPr>
          </a:p>
          <a:p>
            <a:pPr marL="287655" indent="-287655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259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1A7956-D8E1-58F1-139E-006DA8379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8428" y="1378752"/>
            <a:ext cx="9314723" cy="4107426"/>
          </a:xfrm>
        </p:spPr>
        <p:txBody>
          <a:bodyPr vert="horz" lIns="0" tIns="0" rIns="0" bIns="0" rtlCol="0" anchor="t">
            <a:noAutofit/>
          </a:bodyPr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nl-NL">
                <a:effectLst/>
                <a:latin typeface="Calibri"/>
                <a:ea typeface="Calibri" panose="020F0502020204030204" pitchFamily="34" charset="0"/>
                <a:cs typeface="Calibri"/>
                <a:hlinkClick r:id="rId2"/>
              </a:rPr>
              <a:t>www.platformpatienveiligheid.nl</a:t>
            </a:r>
            <a:r>
              <a:rPr lang="nl-NL">
                <a:latin typeface="Calibri"/>
                <a:ea typeface="Calibri" panose="020F0502020204030204" pitchFamily="34" charset="0"/>
                <a:cs typeface="Calibri"/>
              </a:rPr>
              <a:t>: alles over </a:t>
            </a:r>
            <a:r>
              <a:rPr lang="nl-NL" err="1">
                <a:latin typeface="Calibri"/>
                <a:ea typeface="Calibri" panose="020F0502020204030204" pitchFamily="34" charset="0"/>
                <a:cs typeface="Calibri"/>
                <a:hlinkClick r:id="rId3"/>
              </a:rPr>
              <a:t>learning</a:t>
            </a:r>
            <a:r>
              <a:rPr lang="nl-NL">
                <a:latin typeface="Calibri"/>
                <a:ea typeface="Calibri" panose="020F0502020204030204" pitchFamily="34" charset="0"/>
                <a:cs typeface="Calibri"/>
                <a:hlinkClick r:id="rId3"/>
              </a:rPr>
              <a:t> teams</a:t>
            </a:r>
            <a:r>
              <a:rPr lang="nl-NL">
                <a:latin typeface="Calibri"/>
                <a:ea typeface="Calibri" panose="020F0502020204030204" pitchFamily="34" charset="0"/>
                <a:cs typeface="Calibri"/>
              </a:rPr>
              <a:t> &amp; </a:t>
            </a:r>
            <a:r>
              <a:rPr lang="nl-NL">
                <a:latin typeface="Calibri"/>
                <a:ea typeface="Calibri" panose="020F0502020204030204" pitchFamily="34" charset="0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debriefing</a:t>
            </a:r>
            <a:endParaRPr lang="nl-NL"/>
          </a:p>
          <a:p>
            <a:pPr marL="342900" indent="-342900">
              <a:buFont typeface="Symbol" panose="05050102010706020507" pitchFamily="18" charset="2"/>
              <a:buChar char=""/>
            </a:pPr>
            <a:endParaRPr lang="nl-NL">
              <a:latin typeface="Calibri"/>
              <a:ea typeface="Calibri" panose="020F0502020204030204" pitchFamily="34" charset="0"/>
              <a:cs typeface="Calibri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>
                <a:effectLst/>
                <a:latin typeface="Calibri"/>
                <a:ea typeface="Calibri" panose="020F0502020204030204" pitchFamily="34" charset="0"/>
                <a:cs typeface="Calibri"/>
              </a:rPr>
              <a:t>Eindrapportage implementatiestudie debriefing</a:t>
            </a:r>
            <a:endParaRPr lang="nl-NL"/>
          </a:p>
          <a:p>
            <a:pPr marL="342900" indent="-342900">
              <a:buFont typeface="Symbol" panose="05050102010706020507" pitchFamily="18" charset="2"/>
              <a:buChar char=""/>
            </a:pPr>
            <a:endParaRPr lang="nl-NL"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r>
              <a:rPr lang="nl-NL" b="1">
                <a:solidFill>
                  <a:srgbClr val="009DE0"/>
                </a:solidFill>
                <a:latin typeface="Calibri"/>
                <a:ea typeface="Calibri" panose="020F0502020204030204" pitchFamily="34" charset="0"/>
                <a:cs typeface="Calibri"/>
              </a:rPr>
              <a:t>Lopend </a:t>
            </a:r>
            <a:r>
              <a:rPr lang="nl-NL" b="1" err="1">
                <a:solidFill>
                  <a:srgbClr val="009DE0"/>
                </a:solidFill>
                <a:latin typeface="Calibri"/>
                <a:ea typeface="Calibri" panose="020F0502020204030204" pitchFamily="34" charset="0"/>
                <a:cs typeface="Calibri"/>
              </a:rPr>
              <a:t>ondezoek</a:t>
            </a:r>
            <a:r>
              <a:rPr lang="nl-NL" b="1">
                <a:solidFill>
                  <a:srgbClr val="009DE0"/>
                </a:solidFill>
                <a:latin typeface="Calibri"/>
                <a:ea typeface="Calibri" panose="020F0502020204030204" pitchFamily="34" charset="0"/>
                <a:cs typeface="Calibri"/>
              </a:rPr>
              <a:t>:</a:t>
            </a:r>
            <a:endParaRPr lang="nl-NL" b="1">
              <a:solidFill>
                <a:srgbClr val="009DE0"/>
              </a:solidFill>
              <a:ea typeface="Calibri" panose="020F0502020204030204" pitchFamily="34" charset="0"/>
              <a:cs typeface="Calibri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nl-NL" err="1">
                <a:latin typeface="Calibri"/>
                <a:ea typeface="Calibri" panose="020F0502020204030204" pitchFamily="34" charset="0"/>
                <a:cs typeface="Calibri"/>
              </a:rPr>
              <a:t>ZonMw</a:t>
            </a:r>
            <a:r>
              <a:rPr lang="nl-NL">
                <a:latin typeface="Calibri"/>
                <a:ea typeface="Calibri" panose="020F0502020204030204" pitchFamily="34" charset="0"/>
                <a:cs typeface="Calibri"/>
              </a:rPr>
              <a:t> project </a:t>
            </a:r>
            <a:r>
              <a:rPr lang="nl-NL" err="1">
                <a:latin typeface="Calibri"/>
                <a:ea typeface="Calibri" panose="020F0502020204030204" pitchFamily="34" charset="0"/>
                <a:cs typeface="Calibri"/>
              </a:rPr>
              <a:t>safety</a:t>
            </a:r>
            <a:r>
              <a:rPr lang="nl-NL">
                <a:latin typeface="Calibri"/>
                <a:ea typeface="Calibri" panose="020F0502020204030204" pitchFamily="34" charset="0"/>
                <a:cs typeface="Calibri"/>
              </a:rPr>
              <a:t> II en veiligheid: </a:t>
            </a:r>
            <a:r>
              <a:rPr lang="nl-NL">
                <a:latin typeface="Calibri"/>
                <a:ea typeface="Calibri" panose="020F0502020204030204" pitchFamily="34" charset="0"/>
                <a:cs typeface="Calibri"/>
                <a:hlinkClick r:id="rId5"/>
              </a:rPr>
              <a:t>Safe transfer NICU</a:t>
            </a:r>
            <a:endParaRPr lang="nl-NL">
              <a:latin typeface="Calibri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nl-NL">
              <a:latin typeface="Calibri"/>
              <a:ea typeface="Calibri" panose="020F0502020204030204" pitchFamily="34" charset="0"/>
              <a:cs typeface="Calibri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nl-NL">
                <a:latin typeface="Calibri"/>
                <a:ea typeface="Calibri" panose="020F0502020204030204" pitchFamily="34" charset="0"/>
                <a:cs typeface="Calibri"/>
              </a:rPr>
              <a:t>Leren van en met elkaar: </a:t>
            </a:r>
            <a:r>
              <a:rPr lang="nl-NL">
                <a:latin typeface="Calibri"/>
                <a:ea typeface="Calibri" panose="020F0502020204030204" pitchFamily="34" charset="0"/>
                <a:cs typeface="Calibri"/>
                <a:hlinkClick r:id="rId6"/>
              </a:rPr>
              <a:t>SWING-studie</a:t>
            </a:r>
            <a:endParaRPr lang="nl-NL">
              <a:effectLst/>
              <a:latin typeface="Calibri"/>
              <a:ea typeface="Calibri" panose="020F0502020204030204" pitchFamily="34" charset="0"/>
            </a:endParaRPr>
          </a:p>
          <a:p>
            <a:pPr marL="287655" indent="-287655"/>
            <a:endParaRPr lang="nl-NL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18BD6805-E199-0729-E965-2CE66E2BEA54}"/>
              </a:ext>
            </a:extLst>
          </p:cNvPr>
          <p:cNvSpPr txBox="1">
            <a:spLocks/>
          </p:cNvSpPr>
          <p:nvPr/>
        </p:nvSpPr>
        <p:spPr>
          <a:xfrm>
            <a:off x="1555462" y="868590"/>
            <a:ext cx="9333731" cy="39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nl-NL">
                <a:latin typeface="Calibri"/>
                <a:cs typeface="Calibri"/>
              </a:rPr>
              <a:t>Informatie en achtergrond Safety II – deel 2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248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Aangepast 24">
      <a:dk1>
        <a:sysClr val="windowText" lastClr="000000"/>
      </a:dk1>
      <a:lt1>
        <a:sysClr val="window" lastClr="FFFFFF"/>
      </a:lt1>
      <a:dk2>
        <a:srgbClr val="00ADEE"/>
      </a:dk2>
      <a:lt2>
        <a:srgbClr val="EEECE1"/>
      </a:lt2>
      <a:accent1>
        <a:srgbClr val="00ADEE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PZ_powerpoint-breed.pptx" id="{7C208429-85D1-4C48-B008-EE8A6F6CAB99}" vid="{C1B7543E-D222-4923-B9FE-4B5EA5175964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UI/customUI14.xml><?xml version="1.0" encoding="utf-8"?>
<customUI xmlns="http://schemas.microsoft.com/office/2009/07/customui">
  <ribbon startFromScratch="false">
    <!-- This is a comment-->
    <tabs>
      <tab id="customTab1" label="MIJN PRESENTATIE" insertBeforeMso="TabHome">
        <group id="Dia" label="Dia's">
          <gallery idMso="SlideNewGallery" size="large"/>
          <gallery idMso="SlideLayoutGallery" size="large"/>
          <button idMso="SlideReset" size="large"/>
        </group>
        <group id="Text" label="Tekst">
          <button idMso="PasteTextOnly" size="large"/>
          <button idMso="IndentDecrease" size="large"/>
          <button idMso="IndentIncrease" size="large"/>
        </group>
        <group id="Picture" label="Afbeeldingen">
          <button idMso="PictureFillCrop" size="large"/>
        </group>
        <group idMso="GroupStyles">
			</group>
      </tab>
    </tabs>
  </ribbon>
</customUI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7187F271E6764BA7C3A6A48E0CBADB" ma:contentTypeVersion="33" ma:contentTypeDescription="Een nieuw document maken." ma:contentTypeScope="" ma:versionID="ecfff41c9d2936038768f6adcf1ece61">
  <xsd:schema xmlns:xsd="http://www.w3.org/2001/XMLSchema" xmlns:xs="http://www.w3.org/2001/XMLSchema" xmlns:p="http://schemas.microsoft.com/office/2006/metadata/properties" xmlns:ns2="ec9541f1-3b43-482c-a8de-1b403dece07c" xmlns:ns3="bf4a096b-ecb1-4e85-a1e0-80c521e034ab" xmlns:ns4="18bc3f94-dfc0-4b96-9f8a-0e5bbfb16367" targetNamespace="http://schemas.microsoft.com/office/2006/metadata/properties" ma:root="true" ma:fieldsID="4909a18e9e6a35494d3a6136c17fff94" ns2:_="" ns3:_="" ns4:_="">
    <xsd:import namespace="ec9541f1-3b43-482c-a8de-1b403dece07c"/>
    <xsd:import namespace="bf4a096b-ecb1-4e85-a1e0-80c521e034ab"/>
    <xsd:import namespace="18bc3f94-dfc0-4b96-9f8a-0e5bbfb1636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41f1-3b43-482c-a8de-1b403dece07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axCatchAll" ma:index="26" nillable="true" ma:displayName="Taxonomy Catch All Column" ma:hidden="true" ma:list="{1ba9669f-fda5-44cb-9829-f15bd6b779fc}" ma:internalName="TaxCatchAll" ma:showField="CatchAllData" ma:web="ec9541f1-3b43-482c-a8de-1b403dece0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4a096b-ecb1-4e85-a1e0-80c521e034ab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Hint-hash delen" ma:internalName="SharingHintHash" ma:readOnly="true">
      <xsd:simpleType>
        <xsd:restriction base="dms:Text"/>
      </xsd:simpleType>
    </xsd:element>
    <xsd:element name="SharedWithDetails" ma:index="10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atst gedeeld, per gebruik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atst gedeeld, per tijdstip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bc3f94-dfc0-4b96-9f8a-0e5bbfb163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Afbeeldingtags" ma:readOnly="false" ma:fieldId="{5cf76f15-5ced-4ddc-b409-7134ff3c332f}" ma:taxonomyMulti="true" ma:sspId="92248758-2269-4e27-a668-b0982aadaf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c9541f1-3b43-482c-a8de-1b403dece07c" xsi:nil="true"/>
    <lcf76f155ced4ddcb4097134ff3c332f xmlns="18bc3f94-dfc0-4b96-9f8a-0e5bbfb1636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4779C9-4D78-4FCF-8579-BE7B1A4BFF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9541f1-3b43-482c-a8de-1b403dece07c"/>
    <ds:schemaRef ds:uri="bf4a096b-ecb1-4e85-a1e0-80c521e034ab"/>
    <ds:schemaRef ds:uri="18bc3f94-dfc0-4b96-9f8a-0e5bbfb163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7941172-12EC-4D31-9259-A636E1CAAEE0}">
  <ds:schemaRefs>
    <ds:schemaRef ds:uri="http://purl.org/dc/dcmitype/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bf4a096b-ecb1-4e85-a1e0-80c521e034ab"/>
    <ds:schemaRef ds:uri="http://schemas.openxmlformats.org/package/2006/metadata/core-properties"/>
    <ds:schemaRef ds:uri="http://schemas.microsoft.com/office/2006/documentManagement/types"/>
    <ds:schemaRef ds:uri="18bc3f94-dfc0-4b96-9f8a-0e5bbfb16367"/>
    <ds:schemaRef ds:uri="ec9541f1-3b43-482c-a8de-1b403dece07c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6F41038-9102-4FDA-B82C-3E2F69C6FEB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CPZ_powerpoint-breed</Template>
  <TotalTime>0</TotalTime>
  <Words>96</Words>
  <Application>Microsoft Office PowerPoint</Application>
  <PresentationFormat>Breedbeeld</PresentationFormat>
  <Paragraphs>17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Symbol</vt:lpstr>
      <vt:lpstr>Office-thema</vt:lpstr>
      <vt:lpstr>Informatie en achtergrond Safety II – deel 1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Informatie en achtergrond Safety II – deel 1</dc:title>
  <dc:creator>corrievanderende</dc:creator>
  <cp:lastModifiedBy>corrievanderende</cp:lastModifiedBy>
  <cp:revision>1</cp:revision>
  <dcterms:created xsi:type="dcterms:W3CDTF">2022-07-05T07:29:03Z</dcterms:created>
  <dcterms:modified xsi:type="dcterms:W3CDTF">2022-07-05T07:30:05Z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0x010100DB7187F271E6764BA7C3A6A48E0CBADB</vt:lpwstr>
  </property>
</Properties>
</file>