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4" r:id="rId5"/>
    <p:sldId id="394" r:id="rId6"/>
    <p:sldId id="263" r:id="rId7"/>
    <p:sldId id="410" r:id="rId8"/>
    <p:sldId id="41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64C69-AC68-4F9C-8BA9-D4362043EFB4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AAA32-4602-4B85-97CB-52A959BF0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03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Een zorgpad is geen document of een tool maar een Complexe interventie:</a:t>
            </a:r>
            <a:r>
              <a:rPr lang="nl-BE" baseline="0" dirty="0"/>
              <a:t> waarbij </a:t>
            </a:r>
            <a:r>
              <a:rPr lang="nl-BE" b="1" baseline="0" dirty="0"/>
              <a:t>meerdere actieve componenten van belang</a:t>
            </a:r>
            <a:r>
              <a:rPr lang="nl-BE" baseline="0" dirty="0"/>
              <a:t> zijn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>
                <a:latin typeface="Arial" pitchFamily="34" charset="0"/>
              </a:rPr>
              <a:t>Complexe interventie – samenwerking van verschillende componenten die ervoor doet zorgen dat zorgpad werkt. (film Kris: 18min)</a:t>
            </a:r>
            <a:endParaRPr lang="en-US" dirty="0">
              <a:latin typeface="Arial" pitchFamily="34" charset="0"/>
            </a:endParaRPr>
          </a:p>
          <a:p>
            <a:endParaRPr lang="nl-BE" baseline="0" dirty="0"/>
          </a:p>
          <a:p>
            <a:r>
              <a:rPr lang="nl-BE" baseline="0" dirty="0"/>
              <a:t>Dit is een uitgebreide definitie zoals ze ook door de European Pathway Association gebruikt wordt.</a:t>
            </a:r>
          </a:p>
          <a:p>
            <a:endParaRPr lang="nl-BE" baseline="0" dirty="0"/>
          </a:p>
          <a:p>
            <a:r>
              <a:rPr lang="nl-BE" baseline="0" dirty="0"/>
              <a:t>Bij benoemen van een zorgpad altijd 2 zaken voorop stellen: 1) de PATIENTENpopulatie afbakenen; 2) TIJDSKADER (kan dagen, maanden, of fasen zijn)</a:t>
            </a:r>
          </a:p>
          <a:p>
            <a:r>
              <a:rPr lang="nl-BE" baseline="0" dirty="0"/>
              <a:t>Daarnaast gaat het over de gemeenschappelijke besluitvorming en de organisatie van zorgprocessen wat we dus definiëren als een complexe interventie</a:t>
            </a:r>
          </a:p>
          <a:p>
            <a:endParaRPr lang="nl-BE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EBB3AA-F505-4D59-9CDC-F951EE2FFCA8}" type="slidenum">
              <a:rPr kumimoji="0" lang="nl-BE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B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75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6E2E36-FD2E-CFAA-70A2-1F57CE82B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4CF023C-0651-E780-C900-DF1CE7DF5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676404-75D8-B1F9-F174-AB954F19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49B239-B8AD-5646-D1BB-F2C5F7773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79FEAA-9B57-1952-5648-D994A2EFB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736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987BCD-FD7E-FFBE-C8A5-FF6A0DE8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EF10B8D-D7FA-14EF-39E9-5A84B69C5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D85856-6081-19A0-6398-AC239B41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6E60F2-DAA3-DA3E-FB84-129796031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B4C048-6670-F1F5-86AA-8FC5E60D6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33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A8F0AE6-3D59-B608-6339-881C344EDF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16E0645-3C63-C32D-FC4B-06C9A9ED6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E12F9E-00E6-C3C5-59D1-E48160AC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B1C17A-7F19-5D20-5DEF-07256990F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73847A-23A7-1F00-806C-80FEA9B3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482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 met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1"/>
          </p:nvPr>
        </p:nvSpPr>
        <p:spPr>
          <a:xfrm>
            <a:off x="0" y="1482726"/>
            <a:ext cx="12192000" cy="53752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40858"/>
            <a:ext cx="5909588" cy="110244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909588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5" y="5729288"/>
            <a:ext cx="5909343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30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5" name="Afbeelding 4" descr="Compleet CPZ logo.eps">
            <a:extLst>
              <a:ext uri="{FF2B5EF4-FFF2-40B4-BE49-F238E27FC236}">
                <a16:creationId xmlns:a16="http://schemas.microsoft.com/office/drawing/2014/main" id="{7F60FA7D-7855-443B-9461-D5095D640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2C6BD50B-FC82-43C8-9A92-16337D9F39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" y="916572"/>
            <a:ext cx="3465235" cy="9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89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coll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6FBC3-ED3E-E346-8A6C-5F4B5A271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18" y="836712"/>
            <a:ext cx="11088720" cy="1169888"/>
          </a:xfrm>
        </p:spPr>
        <p:txBody>
          <a:bodyPr anchor="t">
            <a:normAutofit/>
          </a:bodyPr>
          <a:lstStyle>
            <a:lvl1pPr>
              <a:defRPr sz="3200" b="1" i="0">
                <a:solidFill>
                  <a:schemeClr val="tx1"/>
                </a:solidFill>
                <a:latin typeface="Arial Black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30FADE4-92C6-9246-81A9-6C011B4915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0863" y="4005064"/>
            <a:ext cx="3457575" cy="2160786"/>
          </a:xfrm>
        </p:spPr>
        <p:txBody>
          <a:bodyPr numCol="1" spcCol="100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B727-5328-F243-827D-94A3F6B4B95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0863" y="476250"/>
            <a:ext cx="11090275" cy="360462"/>
          </a:xfrm>
        </p:spPr>
        <p:txBody>
          <a:bodyPr>
            <a:noAutofit/>
          </a:bodyPr>
          <a:lstStyle>
            <a:lvl1pPr>
              <a:defRPr>
                <a:ln>
                  <a:noFill/>
                </a:ln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DCBC2810-32B6-5E45-880F-E06893A138F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863" y="1989138"/>
            <a:ext cx="3457575" cy="1871662"/>
          </a:xfrm>
          <a:solidFill>
            <a:schemeClr val="bg2"/>
          </a:solidFill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903F000E-E548-7F41-BBD3-4177196CC9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67212" y="4005064"/>
            <a:ext cx="3457575" cy="2160786"/>
          </a:xfrm>
        </p:spPr>
        <p:txBody>
          <a:bodyPr numCol="1" spcCol="100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95B0FAD-BB16-554A-A06F-70157E83083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67212" y="1989138"/>
            <a:ext cx="3457575" cy="1871662"/>
          </a:xfrm>
          <a:solidFill>
            <a:schemeClr val="bg2"/>
          </a:solidFill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0A1145F6-C6FE-074B-BD51-D1717B0D13F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87544" y="4005064"/>
            <a:ext cx="3457575" cy="2160786"/>
          </a:xfrm>
        </p:spPr>
        <p:txBody>
          <a:bodyPr numCol="1" spcCol="100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CECF6C76-E83A-6647-A6DA-261E62126D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87544" y="1989138"/>
            <a:ext cx="3457575" cy="1871662"/>
          </a:xfrm>
          <a:solidFill>
            <a:schemeClr val="bg2"/>
          </a:solidFill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14D18CE-64CC-4148-86FC-A2A8C17FC2C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nl-NL"/>
              <a:t>5 oktober 2020</a:t>
            </a:r>
            <a:endParaRPr lang="en-US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6F5F2B-B150-694A-A437-366563BA265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l-NL"/>
              <a:t>MIZW KD bijeenkomst 3 cohort 2019</a:t>
            </a:r>
            <a:endParaRPr lang="en-US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47797A-8964-5E41-9083-E4334CE3E01D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C1B0D69-B8A6-8744-9E7E-380CD2AD97F8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31C3080B-BAC2-48DD-77C3-451F00975E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474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kst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54B480-0F5F-E54E-9A8A-0C814DAB0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7" y="1523999"/>
            <a:ext cx="9479511" cy="4250779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aa-E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197" y="511719"/>
            <a:ext cx="9479511" cy="5077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85CF709D-A920-F64D-A804-A74D5D547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73279" y="6479290"/>
            <a:ext cx="722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Hero New" panose="02000500000000000000" pitchFamily="50" charset="0"/>
              </a:defRPr>
            </a:lvl1pPr>
          </a:lstStyle>
          <a:p>
            <a:fld id="{CFBC78EB-CA5D-4F2D-8575-F9D28E63A14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CD3EF83-16D1-D541-81ED-84A7EE986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71335" y="647616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07F2D-F4D1-47A8-B8FF-3A962777FFA0}" type="datetimeFigureOut">
              <a:rPr lang="nl-NL" smtClean="0"/>
              <a:t>15-6-2022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865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77EE29-2B00-27B8-CBD7-C100EEBE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8D1BD2-EEEA-E6D6-E85D-C7A085F40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9CB31F-9B1C-C23F-D4F6-B0AF1643A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525673-1519-AE5F-4F8B-5B3A039E9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6A5158-4BAF-2DB0-E77C-1D0616AE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276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548FF-8ED4-63EA-7D94-BEB4E1BA5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AF47E4-B6FE-E2DF-549D-A3EB2B96C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1B800F-7755-495A-6D63-0D0770943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00C4AF-F85B-C535-4268-AC4D00C4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D4B7D8-9469-5B87-247A-055B50EAB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4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D86E8A-E2A2-B0F3-321C-428C3D5EA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82D534-7EE1-C544-0682-DA65DDF4B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9415F6-A029-7610-FCED-5CD992DB2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D77D5D-16AF-E268-561D-98C7CD71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7492D91-F07D-852B-EFE8-082558333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D2CDEA9-8851-6381-0ECB-28825FCD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54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93828-D461-1CAA-512F-2C7F267B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867120E-F852-9E1C-FAFE-E13C5E90A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0C4E2BD-F12D-07A7-40DE-F3ACE2F3B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E17FCED-BC71-BF39-7B7C-9DC05216A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30E27EF-367A-E2C8-F07C-B304B0593C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8CACC79-C5C2-6E91-50B8-E3E19AE01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1F5BE55-DCAF-A322-38F6-339DD91F6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88956C1-F922-9136-93C7-CB50F575D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452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D9682D-C30C-13E9-FCAA-D276D1B6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7EF4F82-8B61-269B-912E-164CDC97F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231226C-8EAF-EBCF-3185-2580BFAC7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5BD6B71-C6EB-F498-7ADB-A65C8DC4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293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6049B00-8EB5-853B-2589-9950DA26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22D678F-2875-2061-D556-D6016752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EAF9DE-1C75-83A5-CD60-93F1B7EA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2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A32D5-66D8-D6AE-0CAF-7B41E4BB7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A664AD-0EC9-6D95-3EBA-7F266AB3C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6C71C5-D7A1-E5D3-0DC3-E954F2A7B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5C92BB-6FD1-34F9-FE9A-FF7D0F8BC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CDB995-6AFE-0517-F18A-AB737076D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60BE03-DFC6-148B-A192-450AF8ED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92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07366-A93A-FD95-F706-7A6371797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FFEE7B4-89C7-F944-EAA9-08429DB59D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8E7CC3B-CAD4-2840-C603-712D5F18F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DF0E8AF-51C6-8A49-5707-8ACF28BC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0447D5-5E2D-CD3C-71E6-A85774E19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BAA6A2-9C60-DC0C-9DA8-C9AE5345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50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AB0777A-D00C-0A54-01DE-0ED13BE58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6C35C9-3EAB-E353-AE1C-77C9C4917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C3DC8E-74B7-B921-9EBC-E0B8F3875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94F5A-BB0A-4392-8A64-9BB5FD7A9D42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A0BFDA-B881-E27E-E113-12152166A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A88B4D3-03C7-1FB2-BF42-AD7D55988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1B54-4331-42AB-A18A-8FB203407B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88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4D19441-FF4A-4970-8049-B86D18DFEA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4000" dirty="0"/>
              <a:t>Zorgpaden</a:t>
            </a:r>
            <a:endParaRPr lang="nl-NL" dirty="0"/>
          </a:p>
        </p:txBody>
      </p:sp>
      <p:sp>
        <p:nvSpPr>
          <p:cNvPr id="9" name="Ondertitel 8">
            <a:extLst>
              <a:ext uri="{FF2B5EF4-FFF2-40B4-BE49-F238E27FC236}">
                <a16:creationId xmlns:a16="http://schemas.microsoft.com/office/drawing/2014/main" id="{30F8A3E4-A0FD-4F8F-BB28-80CC8D13FE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sz="1600" dirty="0"/>
              <a:t>Dr. Ruben van Zelm, </a:t>
            </a:r>
          </a:p>
          <a:p>
            <a:r>
              <a:rPr lang="nl-NL" sz="1600" dirty="0"/>
              <a:t>hoofddocent hogeschool Utrecht</a:t>
            </a:r>
          </a:p>
          <a:p>
            <a:r>
              <a:rPr lang="nl-NL" sz="1600" dirty="0" err="1"/>
              <a:t>post-doc</a:t>
            </a:r>
            <a:r>
              <a:rPr lang="nl-NL" sz="1600" dirty="0"/>
              <a:t> onderzoeker KU Leuven</a:t>
            </a:r>
          </a:p>
          <a:p>
            <a:endParaRPr lang="nl-NL" sz="1600" dirty="0"/>
          </a:p>
        </p:txBody>
      </p:sp>
      <p:pic>
        <p:nvPicPr>
          <p:cNvPr id="18" name="Afbeelding 17" descr="Compleet CPZ logo.eps">
            <a:extLst>
              <a:ext uri="{FF2B5EF4-FFF2-40B4-BE49-F238E27FC236}">
                <a16:creationId xmlns:a16="http://schemas.microsoft.com/office/drawing/2014/main" id="{102F4DFB-E973-4E72-BB15-AE2CF38426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19AD247-6A45-4AE0-83E6-3E213AD2D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737" y="6131042"/>
            <a:ext cx="1013606" cy="540000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B7E074BF-E52F-46ED-9094-B2104E0FEFC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869" y="6052181"/>
            <a:ext cx="617075" cy="684995"/>
          </a:xfrm>
          <a:prstGeom prst="rect">
            <a:avLst/>
          </a:prstGeom>
          <a:noFill/>
        </p:spPr>
      </p:pic>
      <p:pic>
        <p:nvPicPr>
          <p:cNvPr id="1026" name="Picture 2" descr="HU.nl | Hier komt alles samen | Hogeschool Utrecht">
            <a:extLst>
              <a:ext uri="{FF2B5EF4-FFF2-40B4-BE49-F238E27FC236}">
                <a16:creationId xmlns:a16="http://schemas.microsoft.com/office/drawing/2014/main" id="{37D4A4BD-5D51-8790-23C2-6B451A2ED44F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56" b="27956"/>
          <a:stretch>
            <a:fillRect/>
          </a:stretch>
        </p:blipFill>
        <p:spPr bwMode="auto">
          <a:xfrm>
            <a:off x="1616422" y="6172927"/>
            <a:ext cx="122480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9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5"/>
          <p:cNvSpPr>
            <a:spLocks noChangeArrowheads="1"/>
          </p:cNvSpPr>
          <p:nvPr/>
        </p:nvSpPr>
        <p:spPr bwMode="auto">
          <a:xfrm>
            <a:off x="2207568" y="1916832"/>
            <a:ext cx="7848872" cy="424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>
              <a:lnSpc>
                <a:spcPct val="80000"/>
              </a:lnSpc>
              <a:spcBef>
                <a:spcPct val="20000"/>
              </a:spcBef>
            </a:pP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Een </a:t>
            </a:r>
            <a:r>
              <a:rPr lang="nl-BE" sz="3600" dirty="0" err="1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zorgpad</a:t>
            </a: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 is een </a:t>
            </a:r>
            <a:r>
              <a:rPr lang="nl-BE" sz="3600" b="1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complexe</a:t>
            </a: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 </a:t>
            </a:r>
            <a:r>
              <a:rPr lang="nl-BE" sz="3600" b="1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interventie</a:t>
            </a: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 om de gemeenschappelijke </a:t>
            </a:r>
            <a:r>
              <a:rPr lang="nl-BE" sz="3600" b="1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besluitvorming en organisatie </a:t>
            </a: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van </a:t>
            </a:r>
            <a:r>
              <a:rPr lang="nl-BE" sz="3600" b="1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zorgprocessen</a:t>
            </a: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 te verwezenlijken voor een </a:t>
            </a:r>
            <a:r>
              <a:rPr lang="nl-BE" sz="3600" b="1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specifieke groep</a:t>
            </a: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 van </a:t>
            </a:r>
            <a:r>
              <a:rPr lang="nl-BE" sz="3600" b="1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patiënten</a:t>
            </a: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 gedurende een gedefinieerd </a:t>
            </a:r>
            <a:r>
              <a:rPr lang="nl-BE" sz="3600" b="1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tijdskader</a:t>
            </a:r>
            <a:r>
              <a:rPr lang="nl-BE" sz="3600" dirty="0">
                <a:solidFill>
                  <a:srgbClr val="00407A"/>
                </a:solidFill>
                <a:latin typeface="Franklin Gothic Book" panose="020B0503020102020204" pitchFamily="34" charset="0"/>
                <a:cs typeface="Calibri" pitchFamily="34" charset="0"/>
              </a:rPr>
              <a:t>. </a:t>
            </a:r>
          </a:p>
          <a:p>
            <a:pPr algn="ctr" defTabSz="914400">
              <a:lnSpc>
                <a:spcPct val="80000"/>
              </a:lnSpc>
              <a:spcBef>
                <a:spcPct val="20000"/>
              </a:spcBef>
            </a:pPr>
            <a:endParaRPr lang="nl-BE" sz="2000" dirty="0">
              <a:solidFill>
                <a:srgbClr val="00407A"/>
              </a:solidFill>
              <a:latin typeface="Franklin Gothic Book" panose="020B0503020102020204" pitchFamily="34" charset="0"/>
            </a:endParaRPr>
          </a:p>
          <a:p>
            <a:pPr algn="r" defTabSz="914400">
              <a:lnSpc>
                <a:spcPct val="80000"/>
              </a:lnSpc>
              <a:spcBef>
                <a:spcPct val="20000"/>
              </a:spcBef>
            </a:pPr>
            <a:r>
              <a:rPr lang="nl-BE" sz="2000" dirty="0">
                <a:solidFill>
                  <a:srgbClr val="00407A"/>
                </a:solidFill>
                <a:latin typeface="Franklin Gothic Book" panose="020B0503020102020204" pitchFamily="34" charset="0"/>
              </a:rPr>
              <a:t>European </a:t>
            </a:r>
            <a:r>
              <a:rPr lang="nl-BE" sz="2000" dirty="0" err="1">
                <a:solidFill>
                  <a:srgbClr val="00407A"/>
                </a:solidFill>
                <a:latin typeface="Franklin Gothic Book" panose="020B0503020102020204" pitchFamily="34" charset="0"/>
              </a:rPr>
              <a:t>Pathway</a:t>
            </a:r>
            <a:r>
              <a:rPr lang="nl-BE" sz="2000" dirty="0">
                <a:solidFill>
                  <a:srgbClr val="00407A"/>
                </a:solidFill>
                <a:latin typeface="Franklin Gothic Book" panose="020B0503020102020204" pitchFamily="34" charset="0"/>
              </a:rPr>
              <a:t> Association </a:t>
            </a:r>
          </a:p>
          <a:p>
            <a:pPr algn="r" defTabSz="914400">
              <a:lnSpc>
                <a:spcPct val="80000"/>
              </a:lnSpc>
              <a:spcBef>
                <a:spcPct val="20000"/>
              </a:spcBef>
            </a:pPr>
            <a:r>
              <a:rPr lang="nl-BE" sz="2000" dirty="0">
                <a:solidFill>
                  <a:srgbClr val="00407A"/>
                </a:solidFill>
                <a:latin typeface="Franklin Gothic Book" panose="020B0503020102020204" pitchFamily="34" charset="0"/>
              </a:rPr>
              <a:t>www.e-p-a.org</a:t>
            </a:r>
          </a:p>
          <a:p>
            <a:pPr marL="342900" indent="-342900" defTabSz="9144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nl-BE" dirty="0">
              <a:solidFill>
                <a:srgbClr val="00407A"/>
              </a:solidFill>
              <a:latin typeface="Century Gothic" panose="020B0502020202020204" pitchFamily="34" charset="0"/>
            </a:endParaRPr>
          </a:p>
          <a:p>
            <a:pPr marL="342900" indent="-342900" defTabSz="9144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nl-BE" dirty="0">
              <a:solidFill>
                <a:srgbClr val="00407A"/>
              </a:solidFill>
              <a:latin typeface="Century Gothic" panose="020B0502020202020204" pitchFamily="34" charset="0"/>
            </a:endParaRPr>
          </a:p>
          <a:p>
            <a:pPr defTabSz="914400">
              <a:lnSpc>
                <a:spcPct val="80000"/>
              </a:lnSpc>
              <a:spcBef>
                <a:spcPct val="20000"/>
              </a:spcBef>
            </a:pPr>
            <a:endParaRPr lang="nl-BE" dirty="0">
              <a:solidFill>
                <a:srgbClr val="00407A"/>
              </a:solidFill>
              <a:latin typeface="Arial"/>
            </a:endParaRPr>
          </a:p>
        </p:txBody>
      </p:sp>
      <p:sp>
        <p:nvSpPr>
          <p:cNvPr id="103428" name="Text Box 6"/>
          <p:cNvSpPr txBox="1">
            <a:spLocks noChangeArrowheads="1"/>
          </p:cNvSpPr>
          <p:nvPr/>
        </p:nvSpPr>
        <p:spPr bwMode="auto">
          <a:xfrm>
            <a:off x="3024329" y="6349708"/>
            <a:ext cx="35581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en-GB" sz="1600" dirty="0">
                <a:solidFill>
                  <a:srgbClr val="FFFFFF"/>
                </a:solidFill>
                <a:latin typeface="Arial"/>
              </a:rPr>
              <a:t>E-P-A, 2006</a:t>
            </a:r>
          </a:p>
          <a:p>
            <a:pPr defTabSz="914400" eaLnBrk="1" hangingPunct="1">
              <a:spcBef>
                <a:spcPct val="0"/>
              </a:spcBef>
            </a:pPr>
            <a:r>
              <a:rPr lang="en-GB" sz="1600" dirty="0" err="1">
                <a:solidFill>
                  <a:srgbClr val="FFFFFF"/>
                </a:solidFill>
                <a:latin typeface="Arial"/>
              </a:rPr>
              <a:t>Vanhaecht</a:t>
            </a:r>
            <a:r>
              <a:rPr lang="en-GB" sz="1600" dirty="0">
                <a:solidFill>
                  <a:srgbClr val="FFFFFF"/>
                </a:solidFill>
                <a:latin typeface="Arial"/>
              </a:rPr>
              <a:t>, De Witte, </a:t>
            </a:r>
            <a:r>
              <a:rPr lang="en-GB" sz="1600" dirty="0" err="1">
                <a:solidFill>
                  <a:srgbClr val="FFFFFF"/>
                </a:solidFill>
                <a:latin typeface="Arial"/>
              </a:rPr>
              <a:t>Sermeus</a:t>
            </a:r>
            <a:r>
              <a:rPr lang="en-GB" sz="1600" dirty="0">
                <a:solidFill>
                  <a:srgbClr val="FFFFFF"/>
                </a:solidFill>
                <a:latin typeface="Arial"/>
              </a:rPr>
              <a:t>, 2007</a:t>
            </a:r>
            <a:endParaRPr lang="en-US" sz="16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Definitie zorgpad</a:t>
            </a:r>
          </a:p>
        </p:txBody>
      </p:sp>
    </p:spTree>
    <p:extLst>
      <p:ext uri="{BB962C8B-B14F-4D97-AF65-F5344CB8AC3E}">
        <p14:creationId xmlns:p14="http://schemas.microsoft.com/office/powerpoint/2010/main" val="167061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83C87-7886-44DF-B49C-698622A08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Zorgpad</a:t>
            </a:r>
            <a:r>
              <a:rPr lang="nl-NL" dirty="0"/>
              <a:t> is meer dan een document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AF543F-A415-4745-B5B8-55047FE851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/>
              <a:t>Beschrijving van </a:t>
            </a:r>
            <a:r>
              <a:rPr lang="nl-NL" sz="2200" b="1" dirty="0" err="1"/>
              <a:t>evidence</a:t>
            </a:r>
            <a:r>
              <a:rPr lang="nl-NL" sz="2200" b="1" dirty="0"/>
              <a:t> </a:t>
            </a:r>
            <a:r>
              <a:rPr lang="nl-NL" sz="2200" b="1" dirty="0" err="1"/>
              <a:t>based</a:t>
            </a:r>
            <a:r>
              <a:rPr lang="nl-NL" sz="2200" b="1" dirty="0"/>
              <a:t> interventies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/>
              <a:t>Multidisciplinair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9E1E5D-1C0A-41B2-A74D-7E2AEB7DAE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dirty="0"/>
              <a:t>Werken met zorgpaden</a:t>
            </a:r>
          </a:p>
        </p:txBody>
      </p:sp>
      <p:pic>
        <p:nvPicPr>
          <p:cNvPr id="11" name="Tijdelijke aanduiding voor afbeelding 10">
            <a:extLst>
              <a:ext uri="{FF2B5EF4-FFF2-40B4-BE49-F238E27FC236}">
                <a16:creationId xmlns:a16="http://schemas.microsoft.com/office/drawing/2014/main" id="{3D60791A-78C8-42AE-A557-5FF4822ABCA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t="29085" b="29085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1BB8FBFB-498E-46C2-A4C2-793693FF6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b="1" dirty="0"/>
              <a:t>Feedback</a:t>
            </a:r>
            <a:r>
              <a:rPr lang="nl-NL" sz="2200" dirty="0"/>
              <a:t> op huidige zorgproces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Op basis van proces- en </a:t>
            </a:r>
            <a:r>
              <a:rPr lang="nl-NL" sz="2200" dirty="0" err="1"/>
              <a:t>outcome</a:t>
            </a:r>
            <a:r>
              <a:rPr lang="nl-NL" sz="2200" dirty="0"/>
              <a:t> indicatoren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/>
          </a:p>
        </p:txBody>
      </p:sp>
      <p:pic>
        <p:nvPicPr>
          <p:cNvPr id="12" name="Tijdelijke aanduiding voor afbeelding 11">
            <a:extLst>
              <a:ext uri="{FF2B5EF4-FFF2-40B4-BE49-F238E27FC236}">
                <a16:creationId xmlns:a16="http://schemas.microsoft.com/office/drawing/2014/main" id="{E8FA9CE1-0C9A-4E18-B8C7-EEB91692875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t="24867" b="24867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B5F2732C-4A60-4630-B737-63E4A5D8BD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Verander/verbeter </a:t>
            </a:r>
            <a:r>
              <a:rPr lang="nl-NL" sz="2400" b="1" dirty="0"/>
              <a:t>strategie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Prioriteren en oplossen van knelpunten; herontwerp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pic>
        <p:nvPicPr>
          <p:cNvPr id="13" name="Tijdelijke aanduiding voor afbeelding 12">
            <a:extLst>
              <a:ext uri="{FF2B5EF4-FFF2-40B4-BE49-F238E27FC236}">
                <a16:creationId xmlns:a16="http://schemas.microsoft.com/office/drawing/2014/main" id="{E8578F89-AB08-4B12-BE5E-FED360770CD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4"/>
          <a:srcRect t="22934" b="22934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4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92D183FC-F9ED-4D94-BAE2-6096A89C3968}"/>
              </a:ext>
            </a:extLst>
          </p:cNvPr>
          <p:cNvCxnSpPr/>
          <p:nvPr/>
        </p:nvCxnSpPr>
        <p:spPr>
          <a:xfrm>
            <a:off x="1828800" y="4403888"/>
            <a:ext cx="9049732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0E8F8B85-3D70-4E1B-B532-2C18B5C3C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931" y="916640"/>
            <a:ext cx="9333731" cy="396000"/>
          </a:xfrm>
        </p:spPr>
        <p:txBody>
          <a:bodyPr>
            <a:normAutofit fontScale="90000"/>
          </a:bodyPr>
          <a:lstStyle/>
          <a:p>
            <a:r>
              <a:rPr lang="nl-NL" dirty="0"/>
              <a:t>Meer over het ‘product’ zorgpaden: </a:t>
            </a:r>
            <a:br>
              <a:rPr lang="nl-NL" dirty="0"/>
            </a:br>
            <a:r>
              <a:rPr lang="nl-NL" dirty="0"/>
              <a:t>vier aggregatieniveaus</a:t>
            </a:r>
          </a:p>
        </p:txBody>
      </p:sp>
      <p:sp>
        <p:nvSpPr>
          <p:cNvPr id="4" name="Pijl: rechts 3">
            <a:extLst>
              <a:ext uri="{FF2B5EF4-FFF2-40B4-BE49-F238E27FC236}">
                <a16:creationId xmlns:a16="http://schemas.microsoft.com/office/drawing/2014/main" id="{05B6D40C-352E-4F5E-BC2F-460C0DF0824B}"/>
              </a:ext>
            </a:extLst>
          </p:cNvPr>
          <p:cNvSpPr/>
          <p:nvPr/>
        </p:nvSpPr>
        <p:spPr>
          <a:xfrm>
            <a:off x="5403268" y="2061556"/>
            <a:ext cx="3657600" cy="881149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/>
              <a:t>Model </a:t>
            </a:r>
            <a:r>
              <a:rPr lang="nl-NL" sz="2400" dirty="0" err="1"/>
              <a:t>zorgpad</a:t>
            </a:r>
            <a:endParaRPr lang="nl-NL" sz="2400" dirty="0"/>
          </a:p>
        </p:txBody>
      </p:sp>
      <p:sp>
        <p:nvSpPr>
          <p:cNvPr id="5" name="Pijl: rechts 4">
            <a:extLst>
              <a:ext uri="{FF2B5EF4-FFF2-40B4-BE49-F238E27FC236}">
                <a16:creationId xmlns:a16="http://schemas.microsoft.com/office/drawing/2014/main" id="{21607C89-D3A3-4106-BBC3-6DFDB65B16B6}"/>
              </a:ext>
            </a:extLst>
          </p:cNvPr>
          <p:cNvSpPr/>
          <p:nvPr/>
        </p:nvSpPr>
        <p:spPr>
          <a:xfrm>
            <a:off x="5403268" y="3302055"/>
            <a:ext cx="3657600" cy="881149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/>
              <a:t>Operationeel </a:t>
            </a:r>
            <a:r>
              <a:rPr lang="nl-NL" sz="2400" dirty="0" err="1"/>
              <a:t>zorgpad</a:t>
            </a:r>
            <a:endParaRPr lang="nl-NL" sz="2400" dirty="0"/>
          </a:p>
        </p:txBody>
      </p:sp>
      <p:sp>
        <p:nvSpPr>
          <p:cNvPr id="6" name="Pijl: rechts 5">
            <a:extLst>
              <a:ext uri="{FF2B5EF4-FFF2-40B4-BE49-F238E27FC236}">
                <a16:creationId xmlns:a16="http://schemas.microsoft.com/office/drawing/2014/main" id="{D59B30C4-DB3D-46EA-AF82-82064A448F76}"/>
              </a:ext>
            </a:extLst>
          </p:cNvPr>
          <p:cNvSpPr/>
          <p:nvPr/>
        </p:nvSpPr>
        <p:spPr>
          <a:xfrm>
            <a:off x="5403268" y="4542554"/>
            <a:ext cx="3657600" cy="881149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/>
              <a:t>Toegewezen </a:t>
            </a:r>
            <a:r>
              <a:rPr lang="nl-NL" sz="2400" dirty="0" err="1"/>
              <a:t>zorgpad</a:t>
            </a:r>
            <a:endParaRPr lang="nl-NL" sz="2400" dirty="0"/>
          </a:p>
        </p:txBody>
      </p:sp>
      <p:sp>
        <p:nvSpPr>
          <p:cNvPr id="7" name="Pijl: links 6">
            <a:extLst>
              <a:ext uri="{FF2B5EF4-FFF2-40B4-BE49-F238E27FC236}">
                <a16:creationId xmlns:a16="http://schemas.microsoft.com/office/drawing/2014/main" id="{250900FA-90C5-491A-A6E3-F383711AE013}"/>
              </a:ext>
            </a:extLst>
          </p:cNvPr>
          <p:cNvSpPr/>
          <p:nvPr/>
        </p:nvSpPr>
        <p:spPr>
          <a:xfrm>
            <a:off x="5403268" y="5783053"/>
            <a:ext cx="3657600" cy="881149"/>
          </a:xfrm>
          <a:prstGeom prst="lef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/>
              <a:t>Doorlopen </a:t>
            </a:r>
            <a:r>
              <a:rPr lang="nl-NL" sz="2400" dirty="0" err="1"/>
              <a:t>zorgpad</a:t>
            </a:r>
            <a:endParaRPr lang="nl-NL" sz="24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BD84A099-65CE-4BF9-9D52-A703BD757E5C}"/>
              </a:ext>
            </a:extLst>
          </p:cNvPr>
          <p:cNvSpPr/>
          <p:nvPr/>
        </p:nvSpPr>
        <p:spPr>
          <a:xfrm rot="5400000">
            <a:off x="8456294" y="4629837"/>
            <a:ext cx="3362149" cy="7065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/>
              <a:t>Patiënten versie</a:t>
            </a:r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A088DAB2-1C83-490B-86B4-ADB76497731D}"/>
              </a:ext>
            </a:extLst>
          </p:cNvPr>
          <p:cNvCxnSpPr/>
          <p:nvPr/>
        </p:nvCxnSpPr>
        <p:spPr>
          <a:xfrm>
            <a:off x="1828800" y="3110845"/>
            <a:ext cx="9049732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3CB60ACF-5E02-4170-BA68-2CB77BAC2EF4}"/>
              </a:ext>
            </a:extLst>
          </p:cNvPr>
          <p:cNvSpPr txBox="1"/>
          <p:nvPr/>
        </p:nvSpPr>
        <p:spPr>
          <a:xfrm>
            <a:off x="1701338" y="5182556"/>
            <a:ext cx="3412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Patiëntniveau</a:t>
            </a:r>
          </a:p>
          <a:p>
            <a:pPr algn="ctr"/>
            <a:r>
              <a:rPr lang="nl-NL" dirty="0"/>
              <a:t>(patiënt- en organisatie specifiek)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957BDAE-08F5-40D2-8817-6CF627F13F7B}"/>
              </a:ext>
            </a:extLst>
          </p:cNvPr>
          <p:cNvSpPr txBox="1"/>
          <p:nvPr/>
        </p:nvSpPr>
        <p:spPr>
          <a:xfrm>
            <a:off x="1701338" y="3368223"/>
            <a:ext cx="3412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Lokaal niveau</a:t>
            </a:r>
          </a:p>
          <a:p>
            <a:pPr algn="ctr"/>
            <a:r>
              <a:rPr lang="nl-NL" dirty="0"/>
              <a:t>(organisatie specifiek)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19ED30D-8F6E-4F67-A871-149F544611FF}"/>
              </a:ext>
            </a:extLst>
          </p:cNvPr>
          <p:cNvSpPr txBox="1"/>
          <p:nvPr/>
        </p:nvSpPr>
        <p:spPr>
          <a:xfrm>
            <a:off x="1701338" y="2192134"/>
            <a:ext cx="3412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(</a:t>
            </a:r>
            <a:r>
              <a:rPr lang="nl-NL" b="1" dirty="0" err="1"/>
              <a:t>Inter</a:t>
            </a:r>
            <a:r>
              <a:rPr lang="nl-NL" b="1" dirty="0"/>
              <a:t>)nationaal niveau</a:t>
            </a:r>
          </a:p>
          <a:p>
            <a:pPr algn="ctr"/>
            <a:r>
              <a:rPr lang="nl-NL" dirty="0"/>
              <a:t>(niet organisatie specifiek)</a:t>
            </a:r>
          </a:p>
        </p:txBody>
      </p:sp>
    </p:spTree>
    <p:extLst>
      <p:ext uri="{BB962C8B-B14F-4D97-AF65-F5344CB8AC3E}">
        <p14:creationId xmlns:p14="http://schemas.microsoft.com/office/powerpoint/2010/main" val="177451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Zorgpad</a:t>
            </a:r>
            <a:r>
              <a:rPr lang="nl-NL" sz="3000" dirty="0">
                <a:latin typeface="Calibri" panose="020F0502020204030204" pitchFamily="34" charset="0"/>
                <a:cs typeface="Calibri" panose="020F0502020204030204" pitchFamily="34" charset="0"/>
              </a:rPr>
              <a:t> als model voor coördinatie van zorg</a:t>
            </a:r>
          </a:p>
        </p:txBody>
      </p:sp>
      <p:sp>
        <p:nvSpPr>
          <p:cNvPr id="44034" name="Line 3"/>
          <p:cNvSpPr>
            <a:spLocks noChangeShapeType="1"/>
          </p:cNvSpPr>
          <p:nvPr/>
        </p:nvSpPr>
        <p:spPr bwMode="auto">
          <a:xfrm flipV="1">
            <a:off x="3621088" y="1114632"/>
            <a:ext cx="0" cy="4572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035" name="Line 4"/>
          <p:cNvSpPr>
            <a:spLocks noChangeShapeType="1"/>
          </p:cNvSpPr>
          <p:nvPr/>
        </p:nvSpPr>
        <p:spPr bwMode="auto">
          <a:xfrm>
            <a:off x="3621088" y="5686632"/>
            <a:ext cx="59436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3793549" y="5686635"/>
            <a:ext cx="5614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HOOG        </a:t>
            </a:r>
            <a:r>
              <a:rPr lang="nl-N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 van voorspelbaarheid       </a:t>
            </a:r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LAAG</a:t>
            </a:r>
          </a:p>
        </p:txBody>
      </p:sp>
      <p:sp>
        <p:nvSpPr>
          <p:cNvPr id="44037" name="Text Box 6"/>
          <p:cNvSpPr txBox="1">
            <a:spLocks noChangeArrowheads="1"/>
          </p:cNvSpPr>
          <p:nvPr/>
        </p:nvSpPr>
        <p:spPr bwMode="auto">
          <a:xfrm>
            <a:off x="441863" y="2486232"/>
            <a:ext cx="31093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nl-N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 van overeenstemming</a:t>
            </a:r>
          </a:p>
          <a:p>
            <a:pPr algn="r"/>
            <a:r>
              <a:rPr lang="nl-N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binnen het team</a:t>
            </a:r>
          </a:p>
        </p:txBody>
      </p:sp>
      <p:sp>
        <p:nvSpPr>
          <p:cNvPr id="44038" name="Text Box 7"/>
          <p:cNvSpPr txBox="1">
            <a:spLocks noChangeArrowheads="1"/>
          </p:cNvSpPr>
          <p:nvPr/>
        </p:nvSpPr>
        <p:spPr bwMode="auto">
          <a:xfrm>
            <a:off x="2586532" y="5229435"/>
            <a:ext cx="9781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HOOG</a:t>
            </a:r>
          </a:p>
        </p:txBody>
      </p:sp>
      <p:sp>
        <p:nvSpPr>
          <p:cNvPr id="44039" name="Text Box 8"/>
          <p:cNvSpPr txBox="1">
            <a:spLocks noChangeArrowheads="1"/>
          </p:cNvSpPr>
          <p:nvPr/>
        </p:nvSpPr>
        <p:spPr bwMode="auto">
          <a:xfrm>
            <a:off x="2586533" y="1343235"/>
            <a:ext cx="8620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nl-N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LAAG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849688" y="4848434"/>
            <a:ext cx="2743200" cy="827088"/>
            <a:chOff x="1632" y="3408"/>
            <a:chExt cx="1728" cy="521"/>
          </a:xfrm>
        </p:grpSpPr>
        <p:grpSp>
          <p:nvGrpSpPr>
            <p:cNvPr id="44084" name="Group 10"/>
            <p:cNvGrpSpPr>
              <a:grpSpLocks/>
            </p:cNvGrpSpPr>
            <p:nvPr/>
          </p:nvGrpSpPr>
          <p:grpSpPr bwMode="auto">
            <a:xfrm>
              <a:off x="1632" y="3408"/>
              <a:ext cx="1728" cy="288"/>
              <a:chOff x="1632" y="3408"/>
              <a:chExt cx="1728" cy="288"/>
            </a:xfrm>
          </p:grpSpPr>
          <p:sp>
            <p:nvSpPr>
              <p:cNvPr id="44086" name="Line 11"/>
              <p:cNvSpPr>
                <a:spLocks noChangeShapeType="1"/>
              </p:cNvSpPr>
              <p:nvPr/>
            </p:nvSpPr>
            <p:spPr bwMode="auto">
              <a:xfrm>
                <a:off x="1721" y="3552"/>
                <a:ext cx="3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87" name="Line 12"/>
              <p:cNvSpPr>
                <a:spLocks noChangeShapeType="1"/>
              </p:cNvSpPr>
              <p:nvPr/>
            </p:nvSpPr>
            <p:spPr bwMode="auto">
              <a:xfrm>
                <a:off x="2253" y="3552"/>
                <a:ext cx="4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88" name="Line 13"/>
              <p:cNvSpPr>
                <a:spLocks noChangeShapeType="1"/>
              </p:cNvSpPr>
              <p:nvPr/>
            </p:nvSpPr>
            <p:spPr bwMode="auto">
              <a:xfrm>
                <a:off x="2829" y="3552"/>
                <a:ext cx="3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89" name="Line 14"/>
              <p:cNvSpPr>
                <a:spLocks noChangeShapeType="1"/>
              </p:cNvSpPr>
              <p:nvPr/>
            </p:nvSpPr>
            <p:spPr bwMode="auto">
              <a:xfrm>
                <a:off x="1632" y="3408"/>
                <a:ext cx="1728" cy="0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90" name="Line 15"/>
              <p:cNvSpPr>
                <a:spLocks noChangeShapeType="1"/>
              </p:cNvSpPr>
              <p:nvPr/>
            </p:nvSpPr>
            <p:spPr bwMode="auto">
              <a:xfrm>
                <a:off x="1632" y="3696"/>
                <a:ext cx="1728" cy="0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4085" name="Text Box 16"/>
            <p:cNvSpPr txBox="1">
              <a:spLocks noChangeArrowheads="1"/>
            </p:cNvSpPr>
            <p:nvPr/>
          </p:nvSpPr>
          <p:spPr bwMode="auto">
            <a:xfrm>
              <a:off x="1632" y="3696"/>
              <a:ext cx="110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CHAIN-modellen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602292" y="2638632"/>
            <a:ext cx="2778125" cy="1905000"/>
            <a:chOff x="2736" y="2016"/>
            <a:chExt cx="1750" cy="1200"/>
          </a:xfrm>
        </p:grpSpPr>
        <p:grpSp>
          <p:nvGrpSpPr>
            <p:cNvPr id="44069" name="Group 18"/>
            <p:cNvGrpSpPr>
              <a:grpSpLocks/>
            </p:cNvGrpSpPr>
            <p:nvPr/>
          </p:nvGrpSpPr>
          <p:grpSpPr bwMode="auto">
            <a:xfrm>
              <a:off x="2736" y="2016"/>
              <a:ext cx="1417" cy="1200"/>
              <a:chOff x="1950" y="2064"/>
              <a:chExt cx="1417" cy="1200"/>
            </a:xfrm>
          </p:grpSpPr>
          <p:sp>
            <p:nvSpPr>
              <p:cNvPr id="44071" name="Oval 19"/>
              <p:cNvSpPr>
                <a:spLocks noChangeArrowheads="1"/>
              </p:cNvSpPr>
              <p:nvPr/>
            </p:nvSpPr>
            <p:spPr bwMode="auto">
              <a:xfrm>
                <a:off x="2924" y="2448"/>
                <a:ext cx="17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72" name="Oval 20"/>
              <p:cNvSpPr>
                <a:spLocks noChangeArrowheads="1"/>
              </p:cNvSpPr>
              <p:nvPr/>
            </p:nvSpPr>
            <p:spPr bwMode="auto">
              <a:xfrm>
                <a:off x="2614" y="2160"/>
                <a:ext cx="177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73" name="Oval 21"/>
              <p:cNvSpPr>
                <a:spLocks noChangeArrowheads="1"/>
              </p:cNvSpPr>
              <p:nvPr/>
            </p:nvSpPr>
            <p:spPr bwMode="auto">
              <a:xfrm>
                <a:off x="3057" y="2064"/>
                <a:ext cx="177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74" name="Oval 22"/>
              <p:cNvSpPr>
                <a:spLocks noChangeArrowheads="1"/>
              </p:cNvSpPr>
              <p:nvPr/>
            </p:nvSpPr>
            <p:spPr bwMode="auto">
              <a:xfrm>
                <a:off x="3190" y="2736"/>
                <a:ext cx="177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75" name="Oval 23"/>
              <p:cNvSpPr>
                <a:spLocks noChangeArrowheads="1"/>
              </p:cNvSpPr>
              <p:nvPr/>
            </p:nvSpPr>
            <p:spPr bwMode="auto">
              <a:xfrm>
                <a:off x="2481" y="2784"/>
                <a:ext cx="177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76" name="Oval 24"/>
              <p:cNvSpPr>
                <a:spLocks noChangeArrowheads="1"/>
              </p:cNvSpPr>
              <p:nvPr/>
            </p:nvSpPr>
            <p:spPr bwMode="auto">
              <a:xfrm>
                <a:off x="2526" y="3072"/>
                <a:ext cx="177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77" name="Oval 25"/>
              <p:cNvSpPr>
                <a:spLocks noChangeArrowheads="1"/>
              </p:cNvSpPr>
              <p:nvPr/>
            </p:nvSpPr>
            <p:spPr bwMode="auto">
              <a:xfrm>
                <a:off x="1950" y="2880"/>
                <a:ext cx="177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78" name="Line 26"/>
              <p:cNvSpPr>
                <a:spLocks noChangeShapeType="1"/>
              </p:cNvSpPr>
              <p:nvPr/>
            </p:nvSpPr>
            <p:spPr bwMode="auto">
              <a:xfrm flipH="1">
                <a:off x="2127" y="2928"/>
                <a:ext cx="354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79" name="Line 27"/>
              <p:cNvSpPr>
                <a:spLocks noChangeShapeType="1"/>
              </p:cNvSpPr>
              <p:nvPr/>
            </p:nvSpPr>
            <p:spPr bwMode="auto">
              <a:xfrm flipH="1" flipV="1">
                <a:off x="2570" y="2976"/>
                <a:ext cx="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80" name="Line 28"/>
              <p:cNvSpPr>
                <a:spLocks noChangeShapeType="1"/>
              </p:cNvSpPr>
              <p:nvPr/>
            </p:nvSpPr>
            <p:spPr bwMode="auto">
              <a:xfrm flipV="1">
                <a:off x="2658" y="2592"/>
                <a:ext cx="311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81" name="Line 29"/>
              <p:cNvSpPr>
                <a:spLocks noChangeShapeType="1"/>
              </p:cNvSpPr>
              <p:nvPr/>
            </p:nvSpPr>
            <p:spPr bwMode="auto">
              <a:xfrm>
                <a:off x="2747" y="2304"/>
                <a:ext cx="22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82" name="Line 30"/>
              <p:cNvSpPr>
                <a:spLocks noChangeShapeType="1"/>
              </p:cNvSpPr>
              <p:nvPr/>
            </p:nvSpPr>
            <p:spPr bwMode="auto">
              <a:xfrm flipV="1">
                <a:off x="3057" y="2256"/>
                <a:ext cx="89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83" name="Line 31"/>
              <p:cNvSpPr>
                <a:spLocks noChangeShapeType="1"/>
              </p:cNvSpPr>
              <p:nvPr/>
            </p:nvSpPr>
            <p:spPr bwMode="auto">
              <a:xfrm>
                <a:off x="3057" y="2592"/>
                <a:ext cx="177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4070" name="Text Box 32"/>
            <p:cNvSpPr txBox="1">
              <a:spLocks noChangeArrowheads="1"/>
            </p:cNvSpPr>
            <p:nvPr/>
          </p:nvSpPr>
          <p:spPr bwMode="auto">
            <a:xfrm>
              <a:off x="3504" y="2832"/>
              <a:ext cx="9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HUB-modellen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659691" y="1267036"/>
            <a:ext cx="1736725" cy="1589088"/>
            <a:chOff x="4032" y="1152"/>
            <a:chExt cx="1094" cy="1001"/>
          </a:xfrm>
        </p:grpSpPr>
        <p:grpSp>
          <p:nvGrpSpPr>
            <p:cNvPr id="44052" name="Group 34"/>
            <p:cNvGrpSpPr>
              <a:grpSpLocks/>
            </p:cNvGrpSpPr>
            <p:nvPr/>
          </p:nvGrpSpPr>
          <p:grpSpPr bwMode="auto">
            <a:xfrm>
              <a:off x="4032" y="1152"/>
              <a:ext cx="842" cy="768"/>
              <a:chOff x="2481" y="3408"/>
              <a:chExt cx="842" cy="768"/>
            </a:xfrm>
          </p:grpSpPr>
          <p:sp>
            <p:nvSpPr>
              <p:cNvPr id="44054" name="Oval 35"/>
              <p:cNvSpPr>
                <a:spLocks noChangeArrowheads="1"/>
              </p:cNvSpPr>
              <p:nvPr/>
            </p:nvSpPr>
            <p:spPr bwMode="auto">
              <a:xfrm>
                <a:off x="3013" y="3408"/>
                <a:ext cx="177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55" name="Oval 36"/>
              <p:cNvSpPr>
                <a:spLocks noChangeArrowheads="1"/>
              </p:cNvSpPr>
              <p:nvPr/>
            </p:nvSpPr>
            <p:spPr bwMode="auto">
              <a:xfrm>
                <a:off x="2836" y="3984"/>
                <a:ext cx="177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56" name="Oval 37"/>
              <p:cNvSpPr>
                <a:spLocks noChangeArrowheads="1"/>
              </p:cNvSpPr>
              <p:nvPr/>
            </p:nvSpPr>
            <p:spPr bwMode="auto">
              <a:xfrm>
                <a:off x="2481" y="3744"/>
                <a:ext cx="177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57" name="Oval 38"/>
              <p:cNvSpPr>
                <a:spLocks noChangeArrowheads="1"/>
              </p:cNvSpPr>
              <p:nvPr/>
            </p:nvSpPr>
            <p:spPr bwMode="auto">
              <a:xfrm>
                <a:off x="2614" y="3408"/>
                <a:ext cx="177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58" name="Oval 39"/>
              <p:cNvSpPr>
                <a:spLocks noChangeArrowheads="1"/>
              </p:cNvSpPr>
              <p:nvPr/>
            </p:nvSpPr>
            <p:spPr bwMode="auto">
              <a:xfrm>
                <a:off x="3146" y="3744"/>
                <a:ext cx="177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59" name="Line 40"/>
              <p:cNvSpPr>
                <a:spLocks noChangeShapeType="1"/>
              </p:cNvSpPr>
              <p:nvPr/>
            </p:nvSpPr>
            <p:spPr bwMode="auto">
              <a:xfrm>
                <a:off x="2791" y="3504"/>
                <a:ext cx="2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0" name="Line 41"/>
              <p:cNvSpPr>
                <a:spLocks noChangeShapeType="1"/>
              </p:cNvSpPr>
              <p:nvPr/>
            </p:nvSpPr>
            <p:spPr bwMode="auto">
              <a:xfrm>
                <a:off x="3146" y="3600"/>
                <a:ext cx="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1" name="Line 42"/>
              <p:cNvSpPr>
                <a:spLocks noChangeShapeType="1"/>
              </p:cNvSpPr>
              <p:nvPr/>
            </p:nvSpPr>
            <p:spPr bwMode="auto">
              <a:xfrm flipH="1">
                <a:off x="3013" y="3888"/>
                <a:ext cx="177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2" name="Line 43"/>
              <p:cNvSpPr>
                <a:spLocks noChangeShapeType="1"/>
              </p:cNvSpPr>
              <p:nvPr/>
            </p:nvSpPr>
            <p:spPr bwMode="auto">
              <a:xfrm>
                <a:off x="2614" y="3888"/>
                <a:ext cx="22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3" name="Line 44"/>
              <p:cNvSpPr>
                <a:spLocks noChangeShapeType="1"/>
              </p:cNvSpPr>
              <p:nvPr/>
            </p:nvSpPr>
            <p:spPr bwMode="auto">
              <a:xfrm flipV="1">
                <a:off x="2614" y="3600"/>
                <a:ext cx="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4" name="Line 45"/>
              <p:cNvSpPr>
                <a:spLocks noChangeShapeType="1"/>
              </p:cNvSpPr>
              <p:nvPr/>
            </p:nvSpPr>
            <p:spPr bwMode="auto">
              <a:xfrm>
                <a:off x="2747" y="3600"/>
                <a:ext cx="133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5" name="Line 46"/>
              <p:cNvSpPr>
                <a:spLocks noChangeShapeType="1"/>
              </p:cNvSpPr>
              <p:nvPr/>
            </p:nvSpPr>
            <p:spPr bwMode="auto">
              <a:xfrm flipV="1">
                <a:off x="2969" y="3552"/>
                <a:ext cx="133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6" name="Line 47"/>
              <p:cNvSpPr>
                <a:spLocks noChangeShapeType="1"/>
              </p:cNvSpPr>
              <p:nvPr/>
            </p:nvSpPr>
            <p:spPr bwMode="auto">
              <a:xfrm flipV="1">
                <a:off x="2658" y="3552"/>
                <a:ext cx="399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7" name="Line 48"/>
              <p:cNvSpPr>
                <a:spLocks noChangeShapeType="1"/>
              </p:cNvSpPr>
              <p:nvPr/>
            </p:nvSpPr>
            <p:spPr bwMode="auto">
              <a:xfrm>
                <a:off x="2658" y="3888"/>
                <a:ext cx="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068" name="Line 49"/>
              <p:cNvSpPr>
                <a:spLocks noChangeShapeType="1"/>
              </p:cNvSpPr>
              <p:nvPr/>
            </p:nvSpPr>
            <p:spPr bwMode="auto">
              <a:xfrm>
                <a:off x="2747" y="3552"/>
                <a:ext cx="399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N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4053" name="Text Box 50"/>
            <p:cNvSpPr txBox="1">
              <a:spLocks noChangeArrowheads="1"/>
            </p:cNvSpPr>
            <p:nvPr/>
          </p:nvSpPr>
          <p:spPr bwMode="auto">
            <a:xfrm>
              <a:off x="4128" y="1920"/>
              <a:ext cx="99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WEB-modellen</a:t>
              </a:r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3757618" y="1567067"/>
            <a:ext cx="3417889" cy="3260726"/>
            <a:chOff x="1574" y="1341"/>
            <a:chExt cx="2153" cy="2054"/>
          </a:xfrm>
        </p:grpSpPr>
        <p:sp>
          <p:nvSpPr>
            <p:cNvPr id="44046" name="Text Box 56"/>
            <p:cNvSpPr txBox="1">
              <a:spLocks noChangeArrowheads="1"/>
            </p:cNvSpPr>
            <p:nvPr/>
          </p:nvSpPr>
          <p:spPr bwMode="auto">
            <a:xfrm>
              <a:off x="1574" y="3143"/>
              <a:ext cx="21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nl-NL" sz="2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Geprogrammeerde coördinatie</a:t>
              </a:r>
            </a:p>
          </p:txBody>
        </p:sp>
        <p:sp>
          <p:nvSpPr>
            <p:cNvPr id="44047" name="Text Box 57"/>
            <p:cNvSpPr txBox="1">
              <a:spLocks noChangeArrowheads="1"/>
            </p:cNvSpPr>
            <p:nvPr/>
          </p:nvSpPr>
          <p:spPr bwMode="auto">
            <a:xfrm>
              <a:off x="1584" y="2301"/>
              <a:ext cx="15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nl-NL" sz="2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- coördinatie</a:t>
              </a:r>
            </a:p>
          </p:txBody>
        </p:sp>
        <p:sp>
          <p:nvSpPr>
            <p:cNvPr id="44048" name="Text Box 58"/>
            <p:cNvSpPr txBox="1">
              <a:spLocks noChangeArrowheads="1"/>
            </p:cNvSpPr>
            <p:nvPr/>
          </p:nvSpPr>
          <p:spPr bwMode="auto">
            <a:xfrm>
              <a:off x="1584" y="1341"/>
              <a:ext cx="168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bg2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nl-NL" sz="2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Interactieve coördinatie</a:t>
              </a:r>
            </a:p>
            <a:p>
              <a:r>
                <a:rPr lang="nl-NL" sz="2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- consultatie</a:t>
              </a:r>
            </a:p>
          </p:txBody>
        </p:sp>
      </p:grpSp>
      <p:sp>
        <p:nvSpPr>
          <p:cNvPr id="3" name="Tekstvak 2"/>
          <p:cNvSpPr txBox="1"/>
          <p:nvPr/>
        </p:nvSpPr>
        <p:spPr>
          <a:xfrm>
            <a:off x="1877451" y="6274149"/>
            <a:ext cx="8573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Calibri" panose="020F0502020204030204" pitchFamily="34" charset="0"/>
                <a:cs typeface="Calibri" panose="020F0502020204030204" pitchFamily="34" charset="0"/>
              </a:rPr>
              <a:t>Bron: Vanhaecht, K., Panella, M., Van Zelm, R., &amp; Sermeus, W. (2010).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An overview on the history and concept of care pathways as complex interventions. </a:t>
            </a:r>
            <a:r>
              <a:rPr lang="nl-NL" sz="1400" i="1" dirty="0">
                <a:latin typeface="Calibri" panose="020F0502020204030204" pitchFamily="34" charset="0"/>
                <a:cs typeface="Calibri" panose="020F0502020204030204" pitchFamily="34" charset="0"/>
              </a:rPr>
              <a:t>International Journal of Care </a:t>
            </a:r>
            <a:r>
              <a:rPr lang="nl-NL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Pathways</a:t>
            </a:r>
            <a:r>
              <a:rPr lang="nl-NL" sz="1400" dirty="0"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nl-NL" sz="1400" i="1" dirty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nl-NL" sz="1400" dirty="0">
                <a:latin typeface="Calibri" panose="020F0502020204030204" pitchFamily="34" charset="0"/>
                <a:cs typeface="Calibri" panose="020F0502020204030204" pitchFamily="34" charset="0"/>
              </a:rPr>
              <a:t>(3), 117-123.</a:t>
            </a:r>
          </a:p>
        </p:txBody>
      </p:sp>
    </p:spTree>
    <p:extLst>
      <p:ext uri="{BB962C8B-B14F-4D97-AF65-F5344CB8AC3E}">
        <p14:creationId xmlns:p14="http://schemas.microsoft.com/office/powerpoint/2010/main" val="41272390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30" ma:contentTypeDescription="Een nieuw document maken." ma:contentTypeScope="" ma:versionID="23d466f20e0559d63d8a18da52ea99f8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c12e4e89d2299d4273f36570547724f2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034515-0C1E-42C4-B254-1AABD3DE6E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541f1-3b43-482c-a8de-1b403dece07c"/>
    <ds:schemaRef ds:uri="bf4a096b-ecb1-4e85-a1e0-80c521e034ab"/>
    <ds:schemaRef ds:uri="18bc3f94-dfc0-4b96-9f8a-0e5bbfb16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A4B689-7AEA-47E4-9170-6CEDC94556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6E053F-8BD6-4130-B47A-6F2252C00D74}">
  <ds:schemaRefs>
    <ds:schemaRef ds:uri="http://schemas.microsoft.com/office/2006/metadata/properties"/>
    <ds:schemaRef ds:uri="ec9541f1-3b43-482c-a8de-1b403dece07c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18bc3f94-dfc0-4b96-9f8a-0e5bbfb16367"/>
    <ds:schemaRef ds:uri="http://purl.org/dc/dcmitype/"/>
    <ds:schemaRef ds:uri="bf4a096b-ecb1-4e85-a1e0-80c521e034ab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Breedbeeld</PresentationFormat>
  <Paragraphs>54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Century Gothic</vt:lpstr>
      <vt:lpstr>Franklin Gothic Book</vt:lpstr>
      <vt:lpstr>Hero New</vt:lpstr>
      <vt:lpstr>Kantoorthema</vt:lpstr>
      <vt:lpstr>Zorgpaden</vt:lpstr>
      <vt:lpstr>Definitie zorgpad</vt:lpstr>
      <vt:lpstr>Zorgpad is meer dan een document</vt:lpstr>
      <vt:lpstr>Meer over het ‘product’ zorgpaden:  vier aggregatieniveaus</vt:lpstr>
      <vt:lpstr>Zorgpad als model voor coördinatie van zorg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Zorgpaden</dc:title>
  <dc:creator>corrievanderende</dc:creator>
  <cp:lastModifiedBy>corrievanderende</cp:lastModifiedBy>
  <cp:revision>1</cp:revision>
  <dcterms:created xsi:type="dcterms:W3CDTF">2022-06-15T08:21:26Z</dcterms:created>
  <dcterms:modified xsi:type="dcterms:W3CDTF">2022-06-15T08:22:19Z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0x010100DB7187F271E6764BA7C3A6A48E0CBADB</vt:lpwstr>
  </property>
</Properties>
</file>