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364" r:id="rId5"/>
    <p:sldId id="304" r:id="rId6"/>
    <p:sldId id="360" r:id="rId7"/>
    <p:sldId id="361" r:id="rId8"/>
  </p:sldIdLst>
  <p:sldSz cx="9144000" cy="6858000" type="screen4x3"/>
  <p:notesSz cx="6742113" cy="987266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9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00" autoAdjust="0"/>
    <p:restoredTop sz="95775" autoAdjust="0"/>
  </p:normalViewPr>
  <p:slideViewPr>
    <p:cSldViewPr>
      <p:cViewPr varScale="1">
        <p:scale>
          <a:sx n="84" d="100"/>
          <a:sy n="84" d="100"/>
        </p:scale>
        <p:origin x="978" y="48"/>
      </p:cViewPr>
      <p:guideLst>
        <p:guide orient="horz" pos="229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41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rrie van der Ende" userId="cba2584a-3801-4958-9b8e-39d6db432dc6" providerId="ADAL" clId="{169FB10C-2E3D-4073-A7E2-40CF303AC560}"/>
    <pc:docChg chg="delSld">
      <pc:chgData name="Corrie van der Ende" userId="cba2584a-3801-4958-9b8e-39d6db432dc6" providerId="ADAL" clId="{169FB10C-2E3D-4073-A7E2-40CF303AC560}" dt="2022-06-15T08:17:01.209" v="0" actId="47"/>
      <pc:docMkLst>
        <pc:docMk/>
      </pc:docMkLst>
      <pc:sldChg chg="del">
        <pc:chgData name="Corrie van der Ende" userId="cba2584a-3801-4958-9b8e-39d6db432dc6" providerId="ADAL" clId="{169FB10C-2E3D-4073-A7E2-40CF303AC560}" dt="2022-06-15T08:17:01.209" v="0" actId="47"/>
        <pc:sldMkLst>
          <pc:docMk/>
          <pc:sldMk cId="3753793881" sldId="36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6FEE383F-75D7-0ED4-474D-5EAAA59F644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99" tIns="45299" rIns="90599" bIns="4529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nl-NL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A9BF10A8-475E-5E71-A647-072B3D86644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9525" y="0"/>
            <a:ext cx="292258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99" tIns="45299" rIns="90599" bIns="4529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nl-NL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3CE05362-5DDE-5632-908B-B3C4A3A02F2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950"/>
            <a:ext cx="292258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99" tIns="45299" rIns="90599" bIns="4529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nl-NL"/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9CDE4E76-68E4-F096-DF7E-ED84D377F1D7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9525" y="9378950"/>
            <a:ext cx="292258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99" tIns="45299" rIns="90599" bIns="4529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7A651AE-47F4-5846-AC5D-B68E594944D6}" type="slidenum">
              <a:rPr lang="en-US" altLang="nl-NL"/>
              <a:pPr>
                <a:defRPr/>
              </a:pPr>
              <a:t>‹nr.›</a:t>
            </a:fld>
            <a:endParaRPr lang="en-US" altLang="nl-NL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B97B7957-38C8-EA8E-528C-FC196C63B4D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99" tIns="45299" rIns="90599" bIns="4529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nl-NL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57E1FE6C-8CD7-521C-4E79-B93D7F4C80E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17938" y="0"/>
            <a:ext cx="2922587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99" tIns="45299" rIns="90599" bIns="4529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nl-NL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76426529-F000-80AB-B472-82CD67F134A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8713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5" name="Rectangle 5">
            <a:extLst>
              <a:ext uri="{FF2B5EF4-FFF2-40B4-BE49-F238E27FC236}">
                <a16:creationId xmlns:a16="http://schemas.microsoft.com/office/drawing/2014/main" id="{7EFF50A8-2607-B564-FAEF-F7E829F0B09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4688" y="4689475"/>
            <a:ext cx="5392737" cy="44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99" tIns="45299" rIns="90599" bIns="452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Klik om de opmaakprofielen van de modeltekst te bewerken</a:t>
            </a:r>
          </a:p>
          <a:p>
            <a:pPr lvl="1"/>
            <a:r>
              <a:rPr lang="en-GB" noProof="0"/>
              <a:t>Tweede niveau</a:t>
            </a:r>
          </a:p>
          <a:p>
            <a:pPr lvl="2"/>
            <a:r>
              <a:rPr lang="en-GB" noProof="0"/>
              <a:t>Derde niveau</a:t>
            </a:r>
          </a:p>
          <a:p>
            <a:pPr lvl="3"/>
            <a:r>
              <a:rPr lang="en-GB" noProof="0"/>
              <a:t>Vierde niveau</a:t>
            </a:r>
          </a:p>
          <a:p>
            <a:pPr lvl="4"/>
            <a:r>
              <a:rPr lang="en-GB" noProof="0"/>
              <a:t>Vijfde niveau</a:t>
            </a:r>
          </a:p>
        </p:txBody>
      </p:sp>
      <p:sp>
        <p:nvSpPr>
          <p:cNvPr id="20486" name="Rectangle 6">
            <a:extLst>
              <a:ext uri="{FF2B5EF4-FFF2-40B4-BE49-F238E27FC236}">
                <a16:creationId xmlns:a16="http://schemas.microsoft.com/office/drawing/2014/main" id="{3EF7CF83-B8DE-7B32-E618-9ADFEA09578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7363"/>
            <a:ext cx="2922588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99" tIns="45299" rIns="90599" bIns="4529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nl-NL"/>
          </a:p>
        </p:txBody>
      </p:sp>
      <p:sp>
        <p:nvSpPr>
          <p:cNvPr id="20487" name="Rectangle 7">
            <a:extLst>
              <a:ext uri="{FF2B5EF4-FFF2-40B4-BE49-F238E27FC236}">
                <a16:creationId xmlns:a16="http://schemas.microsoft.com/office/drawing/2014/main" id="{FCBBA919-96E6-C8E7-C05C-2FA11FAC97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7938" y="9377363"/>
            <a:ext cx="292258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99" tIns="45299" rIns="90599" bIns="4529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21CBBF7-D825-5B47-9B4C-33AADE60AE73}" type="slidenum">
              <a:rPr lang="en-GB" altLang="nl-NL"/>
              <a:pPr>
                <a:defRPr/>
              </a:pPr>
              <a:t>‹nr.›</a:t>
            </a:fld>
            <a:endParaRPr lang="en-GB" alt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ACA8D-EA47-453A-A4D1-37FE5D2CEF86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3625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ACA8D-EA47-453A-A4D1-37FE5D2CEF86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954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ACA8D-EA47-453A-A4D1-37FE5D2CEF86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7723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ACA8D-EA47-453A-A4D1-37FE5D2CEF86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2657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253174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082285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155127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343305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407534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163812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064388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151669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8231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722483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868579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 descr="VAR">
            <a:extLst>
              <a:ext uri="{FF2B5EF4-FFF2-40B4-BE49-F238E27FC236}">
                <a16:creationId xmlns:a16="http://schemas.microsoft.com/office/drawing/2014/main" id="{FABE3470-2F76-D89A-C138-466CEB57C40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-4763"/>
            <a:ext cx="9155113" cy="6867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16">
            <a:extLst>
              <a:ext uri="{FF2B5EF4-FFF2-40B4-BE49-F238E27FC236}">
                <a16:creationId xmlns:a16="http://schemas.microsoft.com/office/drawing/2014/main" id="{756E3CBD-61A9-5DEA-6674-96A708965A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/>
              <a:t>Titelstijl van model bewerken</a:t>
            </a:r>
          </a:p>
        </p:txBody>
      </p:sp>
      <p:sp>
        <p:nvSpPr>
          <p:cNvPr id="1028" name="Rectangle 17">
            <a:extLst>
              <a:ext uri="{FF2B5EF4-FFF2-40B4-BE49-F238E27FC236}">
                <a16:creationId xmlns:a16="http://schemas.microsoft.com/office/drawing/2014/main" id="{36A1810D-32E7-448E-C1A8-696AC56472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/>
              <a:t>Klik om de tekststijl van het model te bewerken</a:t>
            </a:r>
          </a:p>
          <a:p>
            <a:pPr lvl="1"/>
            <a:r>
              <a:rPr lang="en-US" altLang="nl-NL"/>
              <a:t>Tweede niveau</a:t>
            </a:r>
          </a:p>
          <a:p>
            <a:pPr lvl="2"/>
            <a:r>
              <a:rPr lang="en-US" altLang="nl-NL"/>
              <a:t>Derde niveau</a:t>
            </a:r>
          </a:p>
          <a:p>
            <a:pPr lvl="3"/>
            <a:r>
              <a:rPr lang="en-US" altLang="nl-NL"/>
              <a:t>Vierde niveau</a:t>
            </a:r>
          </a:p>
          <a:p>
            <a:pPr lvl="4"/>
            <a:r>
              <a:rPr lang="en-US" altLang="nl-NL"/>
              <a:t>Vijfde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accent2"/>
          </a:solidFill>
          <a:latin typeface="Arial" charset="0"/>
          <a:ea typeface="ＭＳ Ｐゴシック" pitchFamily="-6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accent2"/>
          </a:solidFill>
          <a:latin typeface="Arial" charset="0"/>
          <a:ea typeface="ＭＳ Ｐゴシック" pitchFamily="-6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accent2"/>
          </a:solidFill>
          <a:latin typeface="Arial" charset="0"/>
          <a:ea typeface="ＭＳ Ｐゴシック" pitchFamily="-6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accent2"/>
          </a:solidFill>
          <a:latin typeface="Arial" charset="0"/>
          <a:ea typeface="ＭＳ Ｐゴシック" pitchFamily="-6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2200">
          <a:solidFill>
            <a:schemeClr val="accent2"/>
          </a:solidFill>
          <a:latin typeface="Arial" charset="0"/>
          <a:ea typeface="ＭＳ Ｐゴシック" pitchFamily="-6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2200">
          <a:solidFill>
            <a:schemeClr val="accent2"/>
          </a:solidFill>
          <a:latin typeface="Arial" charset="0"/>
          <a:ea typeface="ＭＳ Ｐゴシック" pitchFamily="-6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2200">
          <a:solidFill>
            <a:schemeClr val="accent2"/>
          </a:solidFill>
          <a:latin typeface="Arial" charset="0"/>
          <a:ea typeface="ＭＳ Ｐゴシック" pitchFamily="-6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2200">
          <a:solidFill>
            <a:schemeClr val="accent2"/>
          </a:solidFill>
          <a:latin typeface="Arial" charset="0"/>
          <a:ea typeface="ＭＳ Ｐゴシック" pitchFamily="-6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accent2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accent2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accent2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accent2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accent2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accent2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accent2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accent2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Ontwikkeling Blauwdruk </a:t>
            </a:r>
            <a:br>
              <a:rPr lang="nl-NL" b="1" dirty="0"/>
            </a:br>
            <a:r>
              <a:rPr lang="nl-NL" b="1" dirty="0"/>
              <a:t>Psychosociale zorg &amp; samenwerking Veilig Thuis</a:t>
            </a:r>
            <a:br>
              <a:rPr lang="nl-NL" b="1" dirty="0"/>
            </a:br>
            <a:endParaRPr lang="nl-NL" b="1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049" y="2353256"/>
            <a:ext cx="4313951" cy="21514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8F29E7A-D072-D825-EA7A-D5E2CBB2CB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" b="6026"/>
          <a:stretch/>
        </p:blipFill>
        <p:spPr>
          <a:xfrm>
            <a:off x="5534153" y="1664804"/>
            <a:ext cx="2496782" cy="352839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2" name="Ovaal 1">
            <a:extLst>
              <a:ext uri="{FF2B5EF4-FFF2-40B4-BE49-F238E27FC236}">
                <a16:creationId xmlns:a16="http://schemas.microsoft.com/office/drawing/2014/main" id="{8D7A3166-295C-4773-086C-387301AF14B8}"/>
              </a:ext>
            </a:extLst>
          </p:cNvPr>
          <p:cNvSpPr/>
          <p:nvPr/>
        </p:nvSpPr>
        <p:spPr bwMode="auto">
          <a:xfrm>
            <a:off x="5364088" y="3428999"/>
            <a:ext cx="1418456" cy="1143000"/>
          </a:xfrm>
          <a:prstGeom prst="ellipse">
            <a:avLst/>
          </a:prstGeom>
          <a:noFill/>
          <a:ln w="539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64" charset="-128"/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81549C88-4027-E014-45E9-94232E9F95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0272" y="5756022"/>
            <a:ext cx="1776428" cy="490049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FF2104F5-B165-E66F-09F0-C86A5A2259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7" t="10728" r="1238" b="59818"/>
          <a:stretch/>
        </p:blipFill>
        <p:spPr bwMode="auto">
          <a:xfrm>
            <a:off x="2915816" y="5661248"/>
            <a:ext cx="3312368" cy="47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869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6897" y="404664"/>
            <a:ext cx="4130205" cy="5841407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BCAAA487-73DB-0250-9F15-2BA2C59173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0272" y="5756022"/>
            <a:ext cx="1776428" cy="49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59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b="1" dirty="0"/>
              <a:t>Verspreiding &amp; Implementatie</a:t>
            </a:r>
          </a:p>
        </p:txBody>
      </p:sp>
      <p:sp>
        <p:nvSpPr>
          <p:cNvPr id="15363" name="Tijdelijke aanduiding voor inhoud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2599928"/>
          </a:xfrm>
        </p:spPr>
        <p:txBody>
          <a:bodyPr/>
          <a:lstStyle/>
          <a:p>
            <a:r>
              <a:rPr lang="nl-NL" altLang="nl-NL" sz="1800" dirty="0"/>
              <a:t>Met behulp van ZonMw - VIMP subsidie</a:t>
            </a:r>
          </a:p>
          <a:p>
            <a:r>
              <a:rPr lang="nl-NL" altLang="nl-NL" sz="1800" dirty="0"/>
              <a:t>Vertaling naar operationeel zorgpad per VSV</a:t>
            </a:r>
          </a:p>
          <a:p>
            <a:r>
              <a:rPr lang="nl-NL" altLang="nl-NL" sz="1800" dirty="0"/>
              <a:t>Plan van aanpak per VSV</a:t>
            </a:r>
          </a:p>
          <a:p>
            <a:r>
              <a:rPr lang="nl-NL" altLang="nl-NL" sz="1800" dirty="0"/>
              <a:t>Scholing</a:t>
            </a:r>
          </a:p>
          <a:p>
            <a:r>
              <a:rPr lang="nl-NL" altLang="nl-NL" sz="1800" dirty="0"/>
              <a:t>Evaluatie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3F57DF9-17CB-128B-6966-1D848B7265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8264" y="5644394"/>
            <a:ext cx="1776428" cy="490049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123E7208-1828-C88F-FA94-F96C65C67F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7" t="10728" r="1238" b="59818"/>
          <a:stretch/>
        </p:blipFill>
        <p:spPr bwMode="auto">
          <a:xfrm>
            <a:off x="2915816" y="5661248"/>
            <a:ext cx="3312368" cy="47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223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jdelijke aanduiding voor inhoud 2"/>
          <p:cNvSpPr>
            <a:spLocks noGrp="1"/>
          </p:cNvSpPr>
          <p:nvPr>
            <p:ph idx="1"/>
          </p:nvPr>
        </p:nvSpPr>
        <p:spPr>
          <a:xfrm>
            <a:off x="683152" y="1988840"/>
            <a:ext cx="7886700" cy="2377132"/>
          </a:xfrm>
        </p:spPr>
        <p:txBody>
          <a:bodyPr>
            <a:normAutofit/>
          </a:bodyPr>
          <a:lstStyle/>
          <a:p>
            <a:r>
              <a:rPr lang="nl-NL" altLang="nl-NL" sz="1800" dirty="0"/>
              <a:t>Betrokkenheid van alle partijen vanaf begin door gezamenlijke focus</a:t>
            </a:r>
          </a:p>
          <a:p>
            <a:r>
              <a:rPr lang="nl-NL" altLang="nl-NL" sz="1800" dirty="0"/>
              <a:t>Uitvoering en Implementatie daardoor succesvoller en ook breder</a:t>
            </a:r>
          </a:p>
          <a:p>
            <a:r>
              <a:rPr lang="nl-NL" altLang="nl-NL" sz="1800" dirty="0"/>
              <a:t>Onderzoek is middel om kennis te genereren </a:t>
            </a:r>
            <a:r>
              <a:rPr lang="nl-NL" altLang="nl-NL" sz="1800" dirty="0" err="1"/>
              <a:t>tbv</a:t>
            </a:r>
            <a:r>
              <a:rPr lang="nl-NL" altLang="nl-NL" sz="1800" dirty="0"/>
              <a:t> kwaliteit (praktijk, onderwijs, onderzoek en beleid)</a:t>
            </a:r>
          </a:p>
          <a:p>
            <a:r>
              <a:rPr lang="nl-NL" altLang="nl-NL" sz="1800" dirty="0"/>
              <a:t>Wetenschappelijk output én producten waar de praktijk meteen iets aan heeft</a:t>
            </a:r>
          </a:p>
          <a:p>
            <a:r>
              <a:rPr lang="nl-NL" altLang="nl-NL" sz="1800" dirty="0"/>
              <a:t>Stevig regionaal netwerk en hét kennisplatform in de regio</a:t>
            </a:r>
          </a:p>
        </p:txBody>
      </p:sp>
      <p:sp>
        <p:nvSpPr>
          <p:cNvPr id="1638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b="1" dirty="0"/>
              <a:t>Belang van Regionaal Consortium </a:t>
            </a:r>
            <a:br>
              <a:rPr lang="nl-NL" altLang="nl-NL" b="1" dirty="0"/>
            </a:br>
            <a:r>
              <a:rPr lang="nl-NL" altLang="nl-NL" b="1" dirty="0"/>
              <a:t>bij ontwikkeling Blauwdruk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F4A3B32-C9F0-1364-AF89-80D71F6E9D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7" t="10728" r="1238" b="59818"/>
          <a:stretch/>
        </p:blipFill>
        <p:spPr bwMode="auto">
          <a:xfrm>
            <a:off x="2915816" y="5661248"/>
            <a:ext cx="3312368" cy="47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EF7F9A3C-2704-440A-89FC-8DC67173E5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8264" y="5644394"/>
            <a:ext cx="1776428" cy="49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905752"/>
      </p:ext>
    </p:extLst>
  </p:cSld>
  <p:clrMapOvr>
    <a:masterClrMapping/>
  </p:clrMapOvr>
</p:sld>
</file>

<file path=ppt/theme/theme1.xml><?xml version="1.0" encoding="utf-8"?>
<a:theme xmlns:a="http://schemas.openxmlformats.org/drawingml/2006/main" name="Lege presentatie">
  <a:themeElements>
    <a:clrScheme name="Lege presentati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ge presentati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64" charset="-128"/>
          </a:defRPr>
        </a:defPPr>
      </a:lstStyle>
    </a:lnDef>
  </a:objectDefaults>
  <a:extraClrSchemeLst>
    <a:extraClrScheme>
      <a:clrScheme name="Lege presentat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ge presentati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ge presentati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ge presentati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ge presentati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ge presentati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ge presentati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ge presentati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ge presentati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ge presentati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ge presentati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ge presentati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7187F271E6764BA7C3A6A48E0CBADB" ma:contentTypeVersion="30" ma:contentTypeDescription="Een nieuw document maken." ma:contentTypeScope="" ma:versionID="23d466f20e0559d63d8a18da52ea99f8">
  <xsd:schema xmlns:xsd="http://www.w3.org/2001/XMLSchema" xmlns:xs="http://www.w3.org/2001/XMLSchema" xmlns:p="http://schemas.microsoft.com/office/2006/metadata/properties" xmlns:ns2="ec9541f1-3b43-482c-a8de-1b403dece07c" xmlns:ns3="bf4a096b-ecb1-4e85-a1e0-80c521e034ab" xmlns:ns4="18bc3f94-dfc0-4b96-9f8a-0e5bbfb16367" targetNamespace="http://schemas.microsoft.com/office/2006/metadata/properties" ma:root="true" ma:fieldsID="c12e4e89d2299d4273f36570547724f2" ns2:_="" ns3:_="" ns4:_="">
    <xsd:import namespace="ec9541f1-3b43-482c-a8de-1b403dece07c"/>
    <xsd:import namespace="bf4a096b-ecb1-4e85-a1e0-80c521e034ab"/>
    <xsd:import namespace="18bc3f94-dfc0-4b96-9f8a-0e5bbfb1636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SharingHintHash" minOccurs="0"/>
                <xsd:element ref="ns3:SharedWithDetails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9541f1-3b43-482c-a8de-1b403dece07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4a096b-ecb1-4e85-a1e0-80c521e034ab" elementFormDefault="qualified">
    <xsd:import namespace="http://schemas.microsoft.com/office/2006/documentManagement/types"/>
    <xsd:import namespace="http://schemas.microsoft.com/office/infopath/2007/PartnerControls"/>
    <xsd:element name="SharingHintHash" ma:index="9" nillable="true" ma:displayName="Hint-hash delen" ma:internalName="SharingHintHash" ma:readOnly="true">
      <xsd:simpleType>
        <xsd:restriction base="dms:Text"/>
      </xsd:simpleType>
    </xsd:element>
    <xsd:element name="SharedWithDetails" ma:index="10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atst gedeeld, per gebruik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atst gedeeld, per tijdstip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bc3f94-dfc0-4b96-9f8a-0e5bbfb163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6A5909B-CCA9-49DC-B012-7B9DCFC8D2D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0C1A138-41E2-4EBC-9FBA-8AB5B2FC90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9541f1-3b43-482c-a8de-1b403dece07c"/>
    <ds:schemaRef ds:uri="bf4a096b-ecb1-4e85-a1e0-80c521e034ab"/>
    <ds:schemaRef ds:uri="18bc3f94-dfc0-4b96-9f8a-0e5bbfb163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2F18D24-B6B1-41CF-BC0C-21FDF00DC915}">
  <ds:schemaRefs>
    <ds:schemaRef ds:uri="http://purl.org/dc/dcmitype/"/>
    <ds:schemaRef ds:uri="bf4a096b-ecb1-4e85-a1e0-80c521e034ab"/>
    <ds:schemaRef ds:uri="http://schemas.microsoft.com/office/infopath/2007/PartnerControls"/>
    <ds:schemaRef ds:uri="http://purl.org/dc/elements/1.1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18bc3f94-dfc0-4b96-9f8a-0e5bbfb16367"/>
    <ds:schemaRef ds:uri="ec9541f1-3b43-482c-a8de-1b403dece07c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100</Words>
  <Application>Microsoft Office PowerPoint</Application>
  <PresentationFormat>Diavoorstelling (4:3)</PresentationFormat>
  <Paragraphs>17</Paragraphs>
  <Slides>4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6" baseType="lpstr">
      <vt:lpstr>Arial</vt:lpstr>
      <vt:lpstr>Lege presentatie</vt:lpstr>
      <vt:lpstr>Ontwikkeling Blauwdruk  Psychosociale zorg &amp; samenwerking Veilig Thuis </vt:lpstr>
      <vt:lpstr>PowerPoint-presentatie</vt:lpstr>
      <vt:lpstr>Verspreiding &amp; Implementatie</vt:lpstr>
      <vt:lpstr>Belang van Regionaal Consortium  bij ontwikkeling Blauwdruk</vt:lpstr>
    </vt:vector>
  </TitlesOfParts>
  <Company>TANK denkt en ontwerpt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Erik sandifort</dc:creator>
  <cp:lastModifiedBy>corrievanderende</cp:lastModifiedBy>
  <cp:revision>235</cp:revision>
  <cp:lastPrinted>2018-11-19T12:43:57Z</cp:lastPrinted>
  <dcterms:created xsi:type="dcterms:W3CDTF">2008-03-25T12:56:45Z</dcterms:created>
  <dcterms:modified xsi:type="dcterms:W3CDTF">2022-06-15T08:17:02Z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0x010100DB7187F271E6764BA7C3A6A48E0CBADB</vt:lpwstr>
  </property>
</Properties>
</file>