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</p:sldMasterIdLst>
  <p:notesMasterIdLst>
    <p:notesMasterId r:id="rId14"/>
  </p:notesMasterIdLst>
  <p:sldIdLst>
    <p:sldId id="264" r:id="rId6"/>
    <p:sldId id="272" r:id="rId7"/>
    <p:sldId id="274" r:id="rId8"/>
    <p:sldId id="275" r:id="rId9"/>
    <p:sldId id="277" r:id="rId10"/>
    <p:sldId id="276" r:id="rId11"/>
    <p:sldId id="270" r:id="rId12"/>
    <p:sldId id="273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rie van der Ende" userId="cba2584a-3801-4958-9b8e-39d6db432dc6" providerId="ADAL" clId="{1D024A03-C0C2-4AE6-BCF6-4861788B06E4}"/>
    <pc:docChg chg="undo custSel addSld delSld addMainMaster delMainMaster">
      <pc:chgData name="Corrie van der Ende" userId="cba2584a-3801-4958-9b8e-39d6db432dc6" providerId="ADAL" clId="{1D024A03-C0C2-4AE6-BCF6-4861788B06E4}" dt="2022-06-15T11:01:36.784" v="3" actId="47"/>
      <pc:docMkLst>
        <pc:docMk/>
      </pc:docMkLst>
      <pc:sldChg chg="add del">
        <pc:chgData name="Corrie van der Ende" userId="cba2584a-3801-4958-9b8e-39d6db432dc6" providerId="ADAL" clId="{1D024A03-C0C2-4AE6-BCF6-4861788B06E4}" dt="2022-06-15T11:01:36.784" v="3" actId="47"/>
        <pc:sldMkLst>
          <pc:docMk/>
          <pc:sldMk cId="3032044823" sldId="264"/>
        </pc:sldMkLst>
      </pc:sldChg>
      <pc:sldChg chg="add del">
        <pc:chgData name="Corrie van der Ende" userId="cba2584a-3801-4958-9b8e-39d6db432dc6" providerId="ADAL" clId="{1D024A03-C0C2-4AE6-BCF6-4861788B06E4}" dt="2022-06-15T11:01:36.206" v="2" actId="47"/>
        <pc:sldMkLst>
          <pc:docMk/>
          <pc:sldMk cId="51921608" sldId="272"/>
        </pc:sldMkLst>
      </pc:sldChg>
      <pc:sldMasterChg chg="add del addSldLayout delSldLayout">
        <pc:chgData name="Corrie van der Ende" userId="cba2584a-3801-4958-9b8e-39d6db432dc6" providerId="ADAL" clId="{1D024A03-C0C2-4AE6-BCF6-4861788B06E4}" dt="2022-06-15T11:01:36.784" v="3" actId="47"/>
        <pc:sldMasterMkLst>
          <pc:docMk/>
          <pc:sldMasterMk cId="493365262" sldId="2147483648"/>
        </pc:sldMasterMkLst>
        <pc:sldLayoutChg chg="add del">
          <pc:chgData name="Corrie van der Ende" userId="cba2584a-3801-4958-9b8e-39d6db432dc6" providerId="ADAL" clId="{1D024A03-C0C2-4AE6-BCF6-4861788B06E4}" dt="2022-06-15T11:01:36.784" v="3" actId="47"/>
          <pc:sldLayoutMkLst>
            <pc:docMk/>
            <pc:sldMasterMk cId="493365262" sldId="2147483648"/>
            <pc:sldLayoutMk cId="3076657187" sldId="2147483649"/>
          </pc:sldLayoutMkLst>
        </pc:sldLayoutChg>
        <pc:sldLayoutChg chg="add del">
          <pc:chgData name="Corrie van der Ende" userId="cba2584a-3801-4958-9b8e-39d6db432dc6" providerId="ADAL" clId="{1D024A03-C0C2-4AE6-BCF6-4861788B06E4}" dt="2022-06-15T11:01:36.784" v="3" actId="47"/>
          <pc:sldLayoutMkLst>
            <pc:docMk/>
            <pc:sldMasterMk cId="493365262" sldId="2147483648"/>
            <pc:sldLayoutMk cId="1978939067" sldId="2147483650"/>
          </pc:sldLayoutMkLst>
        </pc:sldLayoutChg>
        <pc:sldLayoutChg chg="add del">
          <pc:chgData name="Corrie van der Ende" userId="cba2584a-3801-4958-9b8e-39d6db432dc6" providerId="ADAL" clId="{1D024A03-C0C2-4AE6-BCF6-4861788B06E4}" dt="2022-06-15T11:01:36.784" v="3" actId="47"/>
          <pc:sldLayoutMkLst>
            <pc:docMk/>
            <pc:sldMasterMk cId="493365262" sldId="2147483648"/>
            <pc:sldLayoutMk cId="2094422919" sldId="2147483651"/>
          </pc:sldLayoutMkLst>
        </pc:sldLayoutChg>
        <pc:sldLayoutChg chg="add del">
          <pc:chgData name="Corrie van der Ende" userId="cba2584a-3801-4958-9b8e-39d6db432dc6" providerId="ADAL" clId="{1D024A03-C0C2-4AE6-BCF6-4861788B06E4}" dt="2022-06-15T11:01:36.784" v="3" actId="47"/>
          <pc:sldLayoutMkLst>
            <pc:docMk/>
            <pc:sldMasterMk cId="493365262" sldId="2147483648"/>
            <pc:sldLayoutMk cId="4098281218" sldId="2147483652"/>
          </pc:sldLayoutMkLst>
        </pc:sldLayoutChg>
        <pc:sldLayoutChg chg="add del">
          <pc:chgData name="Corrie van der Ende" userId="cba2584a-3801-4958-9b8e-39d6db432dc6" providerId="ADAL" clId="{1D024A03-C0C2-4AE6-BCF6-4861788B06E4}" dt="2022-06-15T11:01:36.784" v="3" actId="47"/>
          <pc:sldLayoutMkLst>
            <pc:docMk/>
            <pc:sldMasterMk cId="493365262" sldId="2147483648"/>
            <pc:sldLayoutMk cId="4166921444" sldId="2147483653"/>
          </pc:sldLayoutMkLst>
        </pc:sldLayoutChg>
        <pc:sldLayoutChg chg="add del">
          <pc:chgData name="Corrie van der Ende" userId="cba2584a-3801-4958-9b8e-39d6db432dc6" providerId="ADAL" clId="{1D024A03-C0C2-4AE6-BCF6-4861788B06E4}" dt="2022-06-15T11:01:36.784" v="3" actId="47"/>
          <pc:sldLayoutMkLst>
            <pc:docMk/>
            <pc:sldMasterMk cId="493365262" sldId="2147483648"/>
            <pc:sldLayoutMk cId="3126116184" sldId="2147483654"/>
          </pc:sldLayoutMkLst>
        </pc:sldLayoutChg>
        <pc:sldLayoutChg chg="add del">
          <pc:chgData name="Corrie van der Ende" userId="cba2584a-3801-4958-9b8e-39d6db432dc6" providerId="ADAL" clId="{1D024A03-C0C2-4AE6-BCF6-4861788B06E4}" dt="2022-06-15T11:01:36.784" v="3" actId="47"/>
          <pc:sldLayoutMkLst>
            <pc:docMk/>
            <pc:sldMasterMk cId="493365262" sldId="2147483648"/>
            <pc:sldLayoutMk cId="4226400333" sldId="2147483655"/>
          </pc:sldLayoutMkLst>
        </pc:sldLayoutChg>
        <pc:sldLayoutChg chg="add del">
          <pc:chgData name="Corrie van der Ende" userId="cba2584a-3801-4958-9b8e-39d6db432dc6" providerId="ADAL" clId="{1D024A03-C0C2-4AE6-BCF6-4861788B06E4}" dt="2022-06-15T11:01:36.784" v="3" actId="47"/>
          <pc:sldLayoutMkLst>
            <pc:docMk/>
            <pc:sldMasterMk cId="493365262" sldId="2147483648"/>
            <pc:sldLayoutMk cId="1375644217" sldId="2147483656"/>
          </pc:sldLayoutMkLst>
        </pc:sldLayoutChg>
        <pc:sldLayoutChg chg="add del">
          <pc:chgData name="Corrie van der Ende" userId="cba2584a-3801-4958-9b8e-39d6db432dc6" providerId="ADAL" clId="{1D024A03-C0C2-4AE6-BCF6-4861788B06E4}" dt="2022-06-15T11:01:36.784" v="3" actId="47"/>
          <pc:sldLayoutMkLst>
            <pc:docMk/>
            <pc:sldMasterMk cId="493365262" sldId="2147483648"/>
            <pc:sldLayoutMk cId="3541941777" sldId="2147483657"/>
          </pc:sldLayoutMkLst>
        </pc:sldLayoutChg>
        <pc:sldLayoutChg chg="add del">
          <pc:chgData name="Corrie van der Ende" userId="cba2584a-3801-4958-9b8e-39d6db432dc6" providerId="ADAL" clId="{1D024A03-C0C2-4AE6-BCF6-4861788B06E4}" dt="2022-06-15T11:01:36.784" v="3" actId="47"/>
          <pc:sldLayoutMkLst>
            <pc:docMk/>
            <pc:sldMasterMk cId="493365262" sldId="2147483648"/>
            <pc:sldLayoutMk cId="1618122662" sldId="2147483658"/>
          </pc:sldLayoutMkLst>
        </pc:sldLayoutChg>
        <pc:sldLayoutChg chg="add del">
          <pc:chgData name="Corrie van der Ende" userId="cba2584a-3801-4958-9b8e-39d6db432dc6" providerId="ADAL" clId="{1D024A03-C0C2-4AE6-BCF6-4861788B06E4}" dt="2022-06-15T11:01:36.784" v="3" actId="47"/>
          <pc:sldLayoutMkLst>
            <pc:docMk/>
            <pc:sldMasterMk cId="493365262" sldId="2147483648"/>
            <pc:sldLayoutMk cId="104980740" sldId="2147483659"/>
          </pc:sldLayoutMkLst>
        </pc:sldLayoutChg>
        <pc:sldLayoutChg chg="add del">
          <pc:chgData name="Corrie van der Ende" userId="cba2584a-3801-4958-9b8e-39d6db432dc6" providerId="ADAL" clId="{1D024A03-C0C2-4AE6-BCF6-4861788B06E4}" dt="2022-06-15T11:01:36.784" v="3" actId="47"/>
          <pc:sldLayoutMkLst>
            <pc:docMk/>
            <pc:sldMasterMk cId="493365262" sldId="2147483648"/>
            <pc:sldLayoutMk cId="2315611735" sldId="2147483660"/>
          </pc:sldLayoutMkLst>
        </pc:sldLayoutChg>
      </pc:sldMasterChg>
    </pc:docChg>
  </pc:docChgLst>
  <pc:docChgLst>
    <pc:chgData name="Anneke Wiggers" userId="648cf041-c85b-460e-9cac-5708a6f32d78" providerId="ADAL" clId="{D0935431-1E04-4A4C-BFDA-0989722C1518}"/>
    <pc:docChg chg="delSld">
      <pc:chgData name="Anneke Wiggers" userId="648cf041-c85b-460e-9cac-5708a6f32d78" providerId="ADAL" clId="{D0935431-1E04-4A4C-BFDA-0989722C1518}" dt="2022-06-10T08:38:09.286" v="0" actId="2696"/>
      <pc:docMkLst>
        <pc:docMk/>
      </pc:docMkLst>
      <pc:sldChg chg="del">
        <pc:chgData name="Anneke Wiggers" userId="648cf041-c85b-460e-9cac-5708a6f32d78" providerId="ADAL" clId="{D0935431-1E04-4A4C-BFDA-0989722C1518}" dt="2022-06-10T08:38:09.286" v="0" actId="2696"/>
        <pc:sldMkLst>
          <pc:docMk/>
          <pc:sldMk cId="1715994170" sldId="2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EA175-26D7-40C5-BEB6-C4BAE2EDB9A9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046D19-A607-4DF1-99EB-654B1C6B99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884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046D19-A607-4DF1-99EB-654B1C6B9992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9964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Aanbevelingen uit ZIG evaluatie:</a:t>
            </a:r>
          </a:p>
          <a:p>
            <a:r>
              <a:rPr lang="nl-NL"/>
              <a:t>Herschrijf het onderwerp digitale uitwisseling en inzage cliëntengegevens in de ZIG.</a:t>
            </a:r>
          </a:p>
          <a:p>
            <a:r>
              <a:rPr lang="nl-NL"/>
              <a:t>Zet in op realisatie randvoorwaarden om dit mogelijk te maken:, </a:t>
            </a:r>
            <a:r>
              <a:rPr lang="nl-NL" b="1"/>
              <a:t>digitalisering, gegevensuitwisseling</a:t>
            </a:r>
            <a:r>
              <a:rPr lang="nl-NL"/>
              <a:t>, sturingsinformatie,  passende bekostiging</a:t>
            </a:r>
          </a:p>
          <a:p>
            <a:r>
              <a:rPr lang="nl-NL"/>
              <a:t>Zet in op realisatie randvoorwaarden voor lijn- en </a:t>
            </a:r>
            <a:r>
              <a:rPr lang="nl-NL" err="1"/>
              <a:t>domeinoverstijgende</a:t>
            </a:r>
            <a:r>
              <a:rPr lang="nl-NL"/>
              <a:t> integrale </a:t>
            </a:r>
            <a:r>
              <a:rPr lang="nl-NL" err="1"/>
              <a:t>geboortezorg</a:t>
            </a:r>
            <a:r>
              <a:rPr lang="nl-NL"/>
              <a:t> en effectieve geboortezorgnetwerken</a:t>
            </a:r>
          </a:p>
          <a:p>
            <a:r>
              <a:rPr lang="nl-NL"/>
              <a:t>Stel een impactanalyse en een informatieparagraaf op bij doorontwikkeling ZIG voor een soepeler verdere implementatie.</a:t>
            </a:r>
          </a:p>
          <a:p>
            <a:r>
              <a:rPr lang="nl-NL"/>
              <a:t>Zet goede ICT-ondersteuning in op het gebied van delen van PREM en </a:t>
            </a:r>
            <a:r>
              <a:rPr lang="nl-NL" err="1"/>
              <a:t>PROMvragenlijsten</a:t>
            </a:r>
            <a:r>
              <a:rPr lang="nl-NL"/>
              <a:t> en resultaten</a:t>
            </a:r>
          </a:p>
          <a:p>
            <a:r>
              <a:rPr lang="nl-NL"/>
              <a:t>Koppel onderzoek aan richtlijnontwikkeling en metingen/ervaringen in de praktijk</a:t>
            </a:r>
          </a:p>
          <a:p>
            <a:r>
              <a:rPr lang="nl-NL"/>
              <a:t>Zet in op professionalisering </a:t>
            </a:r>
            <a:r>
              <a:rPr lang="nl-NL" err="1"/>
              <a:t>VSV’s</a:t>
            </a:r>
            <a:r>
              <a:rPr lang="nl-NL"/>
              <a:t>: adequate, gestructureerde ondersteuning van </a:t>
            </a:r>
            <a:r>
              <a:rPr lang="nl-NL" err="1"/>
              <a:t>VSV’s</a:t>
            </a:r>
            <a:r>
              <a:rPr lang="nl-NL"/>
              <a:t> in hun ontwikkeling naar professionele, effectieve geboortezorgnetwerken</a:t>
            </a:r>
          </a:p>
          <a:p>
            <a:r>
              <a:rPr lang="nl-NL"/>
              <a:t>Onderzoek hoe </a:t>
            </a:r>
            <a:r>
              <a:rPr lang="nl-NL" err="1"/>
              <a:t>VSV’s</a:t>
            </a:r>
            <a:r>
              <a:rPr lang="nl-NL"/>
              <a:t> kunnen worden ondersteund in het effectief VSV-breed participeren in lokale coalities. Aandacht hierbij voor randvoorwaarden als bekostiging, weten regelgeving en (digitale) gegevensdeling</a:t>
            </a: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046D19-A607-4DF1-99EB-654B1C6B9992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7256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D45149-E3E2-49B7-A6D8-E819875156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4B8DF33-9E1D-4B98-9F9A-AE32A96A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6B4334C-C8E8-430D-9153-E6F734B77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E828-CF46-4EE1-A7E5-D1E3B649090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A6950B5-1ACB-4AC1-B5E3-6E5659A8D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BDAD03F-3965-4714-90DE-B1F89DAB1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19292-47B0-4D1A-98CD-BAE9A1EB3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665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EFA2DA-2BB2-4FB9-9E46-AEB22888D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53665EF-7C06-4958-9D1F-AA405EF53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4097DD-0503-41DA-80EF-CA42FE110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E828-CF46-4EE1-A7E5-D1E3B649090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E55B2B-37FC-4C16-BE25-2456D7564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C408F28-55CA-4FEF-A6FC-DA68464E0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19292-47B0-4D1A-98CD-BAE9A1EB3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122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A8F6F13-5257-4E48-89BB-0059ABDA2A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158D09C-2F35-4BDE-BDFC-DE4A6DDB25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6894A5-10B5-4E65-A944-1DDBE495A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E828-CF46-4EE1-A7E5-D1E3B649090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6E9341D-FA71-4062-AFBE-8F4366121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61F01F-5ED8-45BD-9812-A0C45AD9B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19292-47B0-4D1A-98CD-BAE9A1EB3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980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 met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1"/>
          </p:nvPr>
        </p:nvSpPr>
        <p:spPr>
          <a:xfrm>
            <a:off x="0" y="1482726"/>
            <a:ext cx="12192000" cy="53752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58925" y="2440858"/>
            <a:ext cx="5909588" cy="1102442"/>
          </a:xfrm>
        </p:spPr>
        <p:txBody>
          <a:bodyPr anchor="t" anchorCtr="0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558925" y="4262285"/>
            <a:ext cx="5909588" cy="943897"/>
          </a:xfrm>
        </p:spPr>
        <p:txBody>
          <a:bodyPr>
            <a:normAutofit/>
          </a:bodyPr>
          <a:lstStyle>
            <a:lvl1pPr marL="0" indent="0" algn="l">
              <a:buNone/>
              <a:defRPr sz="16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1558875" y="5729288"/>
            <a:ext cx="5909343" cy="42816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nl-NL"/>
              <a:t>Klik voor datum of auteur</a:t>
            </a:r>
          </a:p>
        </p:txBody>
      </p:sp>
      <p:sp>
        <p:nvSpPr>
          <p:cNvPr id="9" name="Rechthoek 8"/>
          <p:cNvSpPr/>
          <p:nvPr userDrawn="1"/>
        </p:nvSpPr>
        <p:spPr>
          <a:xfrm>
            <a:off x="0" y="0"/>
            <a:ext cx="12192000" cy="2757948"/>
          </a:xfrm>
          <a:prstGeom prst="rect">
            <a:avLst/>
          </a:prstGeom>
          <a:gradFill>
            <a:gsLst>
              <a:gs pos="30000">
                <a:srgbClr val="FFFFFF"/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5" name="Afbeelding 4" descr="Compleet CPZ logo.eps">
            <a:extLst>
              <a:ext uri="{FF2B5EF4-FFF2-40B4-BE49-F238E27FC236}">
                <a16:creationId xmlns:a16="http://schemas.microsoft.com/office/drawing/2014/main" id="{7F60FA7D-7855-443B-9461-D5095D640C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2973" r="89911" b="20182"/>
          <a:stretch/>
        </p:blipFill>
        <p:spPr>
          <a:xfrm>
            <a:off x="8196000" y="0"/>
            <a:ext cx="3996000" cy="6858000"/>
          </a:xfrm>
          <a:prstGeom prst="rect">
            <a:avLst/>
          </a:prstGeom>
        </p:spPr>
      </p:pic>
      <p:pic>
        <p:nvPicPr>
          <p:cNvPr id="16" name="Afbeelding 15" descr="Compleet CPZ logo.eps">
            <a:extLst>
              <a:ext uri="{FF2B5EF4-FFF2-40B4-BE49-F238E27FC236}">
                <a16:creationId xmlns:a16="http://schemas.microsoft.com/office/drawing/2014/main" id="{2C6BD50B-FC82-43C8-9A92-16337D9F39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07" y="916572"/>
            <a:ext cx="3465235" cy="90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611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met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1"/>
          </p:nvPr>
        </p:nvSpPr>
        <p:spPr>
          <a:xfrm>
            <a:off x="0" y="1482726"/>
            <a:ext cx="12192000" cy="53752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58925" y="2440858"/>
            <a:ext cx="5909588" cy="1102442"/>
          </a:xfrm>
        </p:spPr>
        <p:txBody>
          <a:bodyPr anchor="t" anchorCtr="0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558925" y="4262285"/>
            <a:ext cx="5909588" cy="943897"/>
          </a:xfrm>
        </p:spPr>
        <p:txBody>
          <a:bodyPr>
            <a:normAutofit/>
          </a:bodyPr>
          <a:lstStyle>
            <a:lvl1pPr marL="0" indent="0" algn="l">
              <a:buNone/>
              <a:defRPr sz="16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1558875" y="5729288"/>
            <a:ext cx="5909343" cy="42816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nl-NL"/>
              <a:t>Klik voor datum of auteur</a:t>
            </a:r>
          </a:p>
        </p:txBody>
      </p:sp>
      <p:sp>
        <p:nvSpPr>
          <p:cNvPr id="9" name="Rechthoek 8"/>
          <p:cNvSpPr/>
          <p:nvPr userDrawn="1"/>
        </p:nvSpPr>
        <p:spPr>
          <a:xfrm>
            <a:off x="0" y="0"/>
            <a:ext cx="12192000" cy="2757948"/>
          </a:xfrm>
          <a:prstGeom prst="rect">
            <a:avLst/>
          </a:prstGeom>
          <a:gradFill>
            <a:gsLst>
              <a:gs pos="30000">
                <a:srgbClr val="FFFFFF"/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5" name="Afbeelding 4" descr="Compleet CPZ logo.eps">
            <a:extLst>
              <a:ext uri="{FF2B5EF4-FFF2-40B4-BE49-F238E27FC236}">
                <a16:creationId xmlns:a16="http://schemas.microsoft.com/office/drawing/2014/main" id="{7F60FA7D-7855-443B-9461-D5095D640C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2973" r="89911" b="20182"/>
          <a:stretch/>
        </p:blipFill>
        <p:spPr>
          <a:xfrm>
            <a:off x="8196000" y="0"/>
            <a:ext cx="3996000" cy="6858000"/>
          </a:xfrm>
          <a:prstGeom prst="rect">
            <a:avLst/>
          </a:prstGeom>
        </p:spPr>
      </p:pic>
      <p:pic>
        <p:nvPicPr>
          <p:cNvPr id="16" name="Afbeelding 15" descr="Compleet CPZ logo.eps">
            <a:extLst>
              <a:ext uri="{FF2B5EF4-FFF2-40B4-BE49-F238E27FC236}">
                <a16:creationId xmlns:a16="http://schemas.microsoft.com/office/drawing/2014/main" id="{2C6BD50B-FC82-43C8-9A92-16337D9F39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07" y="916572"/>
            <a:ext cx="3465235" cy="90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303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58925" y="2450076"/>
            <a:ext cx="5392482" cy="1093224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558925" y="4262285"/>
            <a:ext cx="5392482" cy="943897"/>
          </a:xfrm>
        </p:spPr>
        <p:txBody>
          <a:bodyPr>
            <a:normAutofit/>
          </a:bodyPr>
          <a:lstStyle>
            <a:lvl1pPr marL="0" indent="0" algn="l">
              <a:buNone/>
              <a:defRPr sz="16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1558876" y="5729288"/>
            <a:ext cx="5392258" cy="42816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nl-NL"/>
              <a:t>Klik voor datum of auteur</a:t>
            </a:r>
          </a:p>
        </p:txBody>
      </p:sp>
      <p:pic>
        <p:nvPicPr>
          <p:cNvPr id="4" name="Afbeelding 3" descr="Powerpoint_p1.pdf">
            <a:extLst>
              <a:ext uri="{FF2B5EF4-FFF2-40B4-BE49-F238E27FC236}">
                <a16:creationId xmlns:a16="http://schemas.microsoft.com/office/drawing/2014/main" id="{E7F9F91E-F94D-4800-A511-A07319209F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35"/>
          <a:stretch/>
        </p:blipFill>
        <p:spPr>
          <a:xfrm>
            <a:off x="7642605" y="0"/>
            <a:ext cx="4549395" cy="6858000"/>
          </a:xfrm>
          <a:prstGeom prst="rect">
            <a:avLst/>
          </a:prstGeom>
        </p:spPr>
      </p:pic>
      <p:pic>
        <p:nvPicPr>
          <p:cNvPr id="5" name="Afbeelding 4" descr="Powerpoint_p1.pdf">
            <a:extLst>
              <a:ext uri="{FF2B5EF4-FFF2-40B4-BE49-F238E27FC236}">
                <a16:creationId xmlns:a16="http://schemas.microsoft.com/office/drawing/2014/main" id="{9D0EA50A-F119-4733-9AD5-B4213E06BF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430" b="70361"/>
          <a:stretch/>
        </p:blipFill>
        <p:spPr>
          <a:xfrm>
            <a:off x="1" y="0"/>
            <a:ext cx="5202899" cy="203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001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26BCD7BF-3BFA-4CF7-AAC1-45E0032CF1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58925" y="958644"/>
            <a:ext cx="9333731" cy="396000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59755" y="1703439"/>
            <a:ext cx="9314723" cy="410742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1051456" y="6157248"/>
            <a:ext cx="707923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A7053FB-042E-6446-B316-64F3393D4AD5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5BEA6A4A-ACE2-4BFC-A3D7-E13DC6C300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626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k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4FE709F1-0F91-4D72-B313-08AF81A755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100468" y="695325"/>
            <a:ext cx="8781312" cy="1008114"/>
          </a:xfrm>
          <a:solidFill>
            <a:schemeClr val="accent1">
              <a:alpha val="50000"/>
            </a:schemeClr>
          </a:solidFill>
        </p:spPr>
        <p:txBody>
          <a:bodyPr lIns="468000" tIns="252000" anchor="t" anchorCtr="0"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1051456" y="6157248"/>
            <a:ext cx="707923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A7053FB-042E-6446-B316-64F3393D4AD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Tijdelijke aanduiding voor tekst 9"/>
          <p:cNvSpPr>
            <a:spLocks noGrp="1"/>
          </p:cNvSpPr>
          <p:nvPr>
            <p:ph type="body" sz="quarter" idx="12" hasCustomPrompt="1"/>
          </p:nvPr>
        </p:nvSpPr>
        <p:spPr>
          <a:xfrm>
            <a:off x="1100468" y="1703389"/>
            <a:ext cx="8781312" cy="3811587"/>
          </a:xfrm>
          <a:solidFill>
            <a:schemeClr val="accent1">
              <a:alpha val="50000"/>
            </a:schemeClr>
          </a:solidFill>
        </p:spPr>
        <p:txBody>
          <a:bodyPr lIns="468000" rIns="21600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F9E7DB64-9D06-422F-837D-EB4DBE82E5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589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8EF25327-1CB1-41C0-AB29-89636AA1BB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53FB-042E-6446-B316-64F3393D4AD5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558800" y="1703439"/>
            <a:ext cx="4478400" cy="410742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10" name="Tijdelijke aanduiding voor inhoud 2"/>
          <p:cNvSpPr>
            <a:spLocks noGrp="1"/>
          </p:cNvSpPr>
          <p:nvPr>
            <p:ph idx="13" hasCustomPrompt="1"/>
          </p:nvPr>
        </p:nvSpPr>
        <p:spPr>
          <a:xfrm>
            <a:off x="6414247" y="1711428"/>
            <a:ext cx="4478409" cy="410742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8C36789A-1D3E-400E-B37B-1FE447FB68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0634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EB73B940-5197-4947-ACF3-75B6646C59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53FB-042E-6446-B316-64F3393D4AD5}" type="slidenum">
              <a:rPr lang="nl-NL" smtClean="0"/>
              <a:t>‹nr.›</a:t>
            </a:fld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95D7B66A-9DBD-44B3-A2A8-A0A0CE3F00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2791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85C2EABA-32B9-4355-B88E-D541699372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53FB-042E-6446-B316-64F3393D4AD5}" type="slidenum">
              <a:rPr lang="nl-NL" smtClean="0"/>
              <a:t>‹nr.›</a:t>
            </a:fld>
            <a:endParaRPr lang="nl-NL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83B3CDBB-9C70-4152-84F1-32ED30021E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1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B0FBEE-2BCD-479D-949A-175292508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99FEE6-4CDC-4C87-AF09-30A784D6A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98A0677-415C-4B43-84CA-5F2DBD043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E828-CF46-4EE1-A7E5-D1E3B649090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3323223-2907-4151-B2DD-D36778475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BEED4E-1181-42C2-BE34-56CD207F1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19292-47B0-4D1A-98CD-BAE9A1EB3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893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45B360-0870-44D3-B867-5B22F3B4B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298B7F4-A9C8-40A1-84AB-0D84043B1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2029724-EED5-49B9-9E66-451C2F4BD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E828-CF46-4EE1-A7E5-D1E3B649090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334EAF6-A1C5-47E3-9C9A-F1F7212A8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24035C2-C031-4DF3-9E51-684C9F76B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19292-47B0-4D1A-98CD-BAE9A1EB3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4422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D6162C-CF1B-41E2-ABDF-D761F99E0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448FC4-08C1-44FF-962B-7F06C8BDC0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7FE127F-9481-4A16-819C-52C100305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68E8A20-48B2-494C-9855-7F7A74074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E828-CF46-4EE1-A7E5-D1E3B649090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F61DA28-C06B-4627-BA41-FBED1FC3D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51BCB12-EE45-4779-8911-748C20B06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19292-47B0-4D1A-98CD-BAE9A1EB3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828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9BC1D5-8278-434A-82AD-8025C8FBE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9BD9BA3-0CCB-4C2A-9CCE-30B779E41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CBE8DE4-D7A2-469F-A13B-42A96A7D7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8727B53-6974-47ED-9C74-2F3B275926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FD63FA4-B311-4C5B-A3E1-FE05748E8A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0885DC2-EEFA-40D5-B94B-3BB9733B7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E828-CF46-4EE1-A7E5-D1E3B649090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A350DAC-5D57-4EBB-AADE-274047FCD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0F34D4C-55D7-4221-8A0F-50734D651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19292-47B0-4D1A-98CD-BAE9A1EB3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692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EEF657-FD7E-4B11-AF60-2B261EA23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91C5EDC-369F-443D-AF83-9A1B57AB0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E828-CF46-4EE1-A7E5-D1E3B649090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46B5C75-5373-4DE3-8BFE-3A712863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D9F15CA-DCB7-47B9-BA3B-80C979359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19292-47B0-4D1A-98CD-BAE9A1EB3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611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BFCA994-2195-484D-AC1C-5C8A71BAC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E828-CF46-4EE1-A7E5-D1E3B649090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754EE90-2726-471E-89F8-A8C0586EB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6D53655-AE8C-4B58-86B1-365FAEE2E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19292-47B0-4D1A-98CD-BAE9A1EB3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40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B2F343-7C3C-407A-964B-A47D79C57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1B7B27-0EB8-479E-8588-E1D7EAD65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2B9DB92-F670-44F6-AAAD-30B998C25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5531A7A-F129-4250-927F-EE2DCAD25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E828-CF46-4EE1-A7E5-D1E3B649090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82ACAF7-B544-46E1-80A3-0692FA7E5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D1B8D12-89D8-4E62-9A84-550180E0B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19292-47B0-4D1A-98CD-BAE9A1EB3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564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E2FD69-115F-49C4-B5CD-59FAC4065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0ACB29C-0926-4481-96AA-5C95016167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CC07A3A-4445-4862-932C-5D0FE1809C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4B5F511-5357-410A-BA74-F57235A85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E828-CF46-4EE1-A7E5-D1E3B649090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612915C-EE9E-4A9F-8543-F84974D13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9E0F4DF-808E-421F-A689-EF7E3BE6B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19292-47B0-4D1A-98CD-BAE9A1EB3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194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4A0C3A2-5927-48A5-B2D6-1955CA42A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62182FA-205F-4026-9242-5E5F2A6B1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3CB448-0BE0-42D7-AE82-471A8AACED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4E828-CF46-4EE1-A7E5-D1E3B649090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DC2189-3AC3-48A6-B63D-0F81A2C9FC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3DA3B8D-23C6-47B3-B13B-F495A3606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19292-47B0-4D1A-98CD-BAE9A1EB34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3365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58925" y="958644"/>
            <a:ext cx="9333731" cy="39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58925" y="1703439"/>
            <a:ext cx="9315553" cy="410742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023120" y="6389644"/>
            <a:ext cx="284480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4AA87EF-6F7D-1A4A-BCF5-7DD5118E2E46}" type="datetimeFigureOut">
              <a:rPr lang="nl-NL" smtClean="0"/>
              <a:pPr/>
              <a:t>15-6-2022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22139" y="6157248"/>
            <a:ext cx="454578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1051456" y="6157248"/>
            <a:ext cx="707923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A7053FB-042E-6446-B316-64F3393D4AD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7906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accent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88000" indent="-288000" algn="l" defTabSz="457200" rtl="0" eaLnBrk="1" latinLnBrk="0" hangingPunct="1">
        <a:spcBef>
          <a:spcPts val="0"/>
        </a:spcBef>
        <a:buFont typeface="Arial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76000" indent="-288000" algn="l" defTabSz="457200" rtl="0" eaLnBrk="1" latinLnBrk="0" hangingPunct="1">
        <a:spcBef>
          <a:spcPts val="0"/>
        </a:spcBef>
        <a:buFont typeface="Arial"/>
        <a:buChar char="–"/>
        <a:defRPr sz="2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64000" indent="-288000" algn="l" defTabSz="457200" rtl="0" eaLnBrk="1" latinLnBrk="0" hangingPunct="1">
        <a:spcBef>
          <a:spcPts val="0"/>
        </a:spcBef>
        <a:buFont typeface="Arial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152000" indent="-288000" algn="l" defTabSz="457200" rtl="0" eaLnBrk="1" latinLnBrk="0" hangingPunct="1">
        <a:spcBef>
          <a:spcPts val="0"/>
        </a:spcBef>
        <a:buFont typeface="Arial"/>
        <a:buChar char="–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440000" indent="-288000" algn="l" defTabSz="457200" rtl="0" eaLnBrk="1" latinLnBrk="0" hangingPunct="1">
        <a:spcBef>
          <a:spcPts val="0"/>
        </a:spcBef>
        <a:buFont typeface="Arial"/>
        <a:buChar char="»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982">
          <p15:clr>
            <a:srgbClr val="F26B43"/>
          </p15:clr>
        </p15:guide>
        <p15:guide id="3" pos="685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afbeelding 13">
            <a:extLst>
              <a:ext uri="{FF2B5EF4-FFF2-40B4-BE49-F238E27FC236}">
                <a16:creationId xmlns:a16="http://schemas.microsoft.com/office/drawing/2014/main" id="{D7F7621E-AA8B-481B-B669-4D5440BF90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4D19441-FF4A-4970-8049-B86D18DFEA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/>
              <a:t>Informatiebijeenkomst digitale gegevensdeling en ICT in de </a:t>
            </a:r>
            <a:r>
              <a:rPr lang="nl-NL" err="1"/>
              <a:t>geboortezorg</a:t>
            </a:r>
            <a:endParaRPr lang="nl-NL"/>
          </a:p>
        </p:txBody>
      </p:sp>
      <p:sp>
        <p:nvSpPr>
          <p:cNvPr id="9" name="Ondertitel 8">
            <a:extLst>
              <a:ext uri="{FF2B5EF4-FFF2-40B4-BE49-F238E27FC236}">
                <a16:creationId xmlns:a16="http://schemas.microsoft.com/office/drawing/2014/main" id="{30F8A3E4-A0FD-4F8F-BB28-80CC8D13FE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Marleen Kruijt-de Ruijter, senior beleidsadviseur CPZ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E6D17744-AF38-4EB2-AD54-5D5016174D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/>
              <a:t>13 juni 2022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34753EEF-9DAF-4F6F-86AC-F3AB34F01F0F}"/>
              </a:ext>
            </a:extLst>
          </p:cNvPr>
          <p:cNvSpPr/>
          <p:nvPr/>
        </p:nvSpPr>
        <p:spPr>
          <a:xfrm>
            <a:off x="0" y="0"/>
            <a:ext cx="12192000" cy="1989826"/>
          </a:xfrm>
          <a:prstGeom prst="rect">
            <a:avLst/>
          </a:prstGeom>
          <a:gradFill>
            <a:gsLst>
              <a:gs pos="43000">
                <a:srgbClr val="FFFFFF"/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Compleet CPZ logo.eps">
            <a:extLst>
              <a:ext uri="{FF2B5EF4-FFF2-40B4-BE49-F238E27FC236}">
                <a16:creationId xmlns:a16="http://schemas.microsoft.com/office/drawing/2014/main" id="{4DA9ED6C-A28B-498E-B9A5-20AD9AB3B6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023" y="892660"/>
            <a:ext cx="3465235" cy="907208"/>
          </a:xfrm>
          <a:prstGeom prst="rect">
            <a:avLst/>
          </a:prstGeom>
        </p:spPr>
      </p:pic>
      <p:pic>
        <p:nvPicPr>
          <p:cNvPr id="18" name="Afbeelding 17" descr="Compleet CPZ logo.eps">
            <a:extLst>
              <a:ext uri="{FF2B5EF4-FFF2-40B4-BE49-F238E27FC236}">
                <a16:creationId xmlns:a16="http://schemas.microsoft.com/office/drawing/2014/main" id="{102F4DFB-E973-4E72-BB15-AE2CF38426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2973" r="89911" b="20182"/>
          <a:stretch/>
        </p:blipFill>
        <p:spPr>
          <a:xfrm>
            <a:off x="8196000" y="0"/>
            <a:ext cx="39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044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0B8EE2-923F-01A0-165F-F8DEC8183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81FEA6-327F-4098-038E-067B892F7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0" i="0">
                <a:solidFill>
                  <a:srgbClr val="000000"/>
                </a:solidFill>
                <a:effectLst/>
                <a:latin typeface="Hind Siliguri" panose="020B0502040204020203" pitchFamily="2" charset="0"/>
              </a:rPr>
              <a:t>Welke wettelijke kaders zijn er? En wat is er in ontwikkeling hiervan?</a:t>
            </a:r>
          </a:p>
          <a:p>
            <a:endParaRPr lang="nl-NL" b="0" i="0">
              <a:solidFill>
                <a:srgbClr val="000000"/>
              </a:solidFill>
              <a:effectLst/>
              <a:latin typeface="Hind Siliguri" panose="020B0502040204020203" pitchFamily="2" charset="0"/>
            </a:endParaRPr>
          </a:p>
          <a:p>
            <a:r>
              <a:rPr lang="nl-NL" b="0" i="0">
                <a:solidFill>
                  <a:srgbClr val="000000"/>
                </a:solidFill>
                <a:effectLst/>
                <a:latin typeface="Hind Siliguri" panose="020B0502040204020203" pitchFamily="2" charset="0"/>
              </a:rPr>
              <a:t>Welke organisaties en overlegstructuren zijn actief op dit thema? Organogram; Onder en boven de motorkap?</a:t>
            </a:r>
          </a:p>
          <a:p>
            <a:endParaRPr lang="nl-NL" b="0" i="0">
              <a:solidFill>
                <a:srgbClr val="000000"/>
              </a:solidFill>
              <a:effectLst/>
              <a:latin typeface="Hind Siliguri" panose="020B0502040204020203" pitchFamily="2" charset="0"/>
            </a:endParaRPr>
          </a:p>
          <a:p>
            <a:r>
              <a:rPr lang="nl-NL" b="0" i="0">
                <a:solidFill>
                  <a:srgbClr val="000000"/>
                </a:solidFill>
                <a:effectLst/>
                <a:latin typeface="Hind Siliguri" panose="020B0502040204020203" pitchFamily="2" charset="0"/>
              </a:rPr>
              <a:t>Waarom en wat is VIPP </a:t>
            </a:r>
            <a:r>
              <a:rPr lang="nl-NL" b="0" i="0" err="1">
                <a:solidFill>
                  <a:srgbClr val="000000"/>
                </a:solidFill>
                <a:effectLst/>
                <a:latin typeface="Hind Siliguri" panose="020B0502040204020203" pitchFamily="2" charset="0"/>
              </a:rPr>
              <a:t>Babyconnect</a:t>
            </a:r>
            <a:r>
              <a:rPr lang="nl-NL" b="0" i="0">
                <a:solidFill>
                  <a:srgbClr val="000000"/>
                </a:solidFill>
                <a:effectLst/>
                <a:latin typeface="Hind Siliguri" panose="020B0502040204020203" pitchFamily="2" charset="0"/>
              </a:rPr>
              <a:t> er? Hoe komen we tot een duurzaam informatiestelsel </a:t>
            </a:r>
            <a:r>
              <a:rPr lang="nl-NL" b="0" i="0" err="1">
                <a:solidFill>
                  <a:srgbClr val="000000"/>
                </a:solidFill>
                <a:effectLst/>
                <a:latin typeface="Hind Siliguri" panose="020B0502040204020203" pitchFamily="2" charset="0"/>
              </a:rPr>
              <a:t>geboortezorg</a:t>
            </a:r>
            <a:r>
              <a:rPr lang="nl-NL" b="0" i="0">
                <a:solidFill>
                  <a:srgbClr val="000000"/>
                </a:solidFill>
                <a:effectLst/>
                <a:latin typeface="Hind Siliguri" panose="020B0502040204020203" pitchFamily="2" charset="0"/>
              </a:rPr>
              <a:t>: hoe ziet dit er uit? waarom willen we dat?</a:t>
            </a:r>
          </a:p>
          <a:p>
            <a:endParaRPr lang="nl-NL" b="0" i="0">
              <a:solidFill>
                <a:srgbClr val="000000"/>
              </a:solidFill>
              <a:effectLst/>
              <a:latin typeface="Hind Siliguri" panose="020B0502040204020203" pitchFamily="2" charset="0"/>
            </a:endParaRPr>
          </a:p>
          <a:p>
            <a:r>
              <a:rPr lang="nl-NL" b="0" i="0">
                <a:solidFill>
                  <a:srgbClr val="000000"/>
                </a:solidFill>
                <a:effectLst/>
                <a:latin typeface="Hind Siliguri" panose="020B0502040204020203" pitchFamily="2" charset="0"/>
              </a:rPr>
              <a:t>Wat is belangrijk voor jullie branche? Waar moet je wat van vinden en waar hoef je je als beleidsmaker minder druk over te maken?</a:t>
            </a:r>
          </a:p>
          <a:p>
            <a:endParaRPr lang="nl-NL" b="0" i="0">
              <a:solidFill>
                <a:srgbClr val="000000"/>
              </a:solidFill>
              <a:effectLst/>
              <a:latin typeface="Hind Siliguri" panose="020B0502040204020203" pitchFamily="2" charset="0"/>
            </a:endParaRPr>
          </a:p>
          <a:p>
            <a:r>
              <a:rPr lang="nl-NL" b="0" i="0">
                <a:solidFill>
                  <a:srgbClr val="000000"/>
                </a:solidFill>
                <a:effectLst/>
                <a:latin typeface="Hind Siliguri" panose="020B0502040204020203" pitchFamily="2" charset="0"/>
              </a:rPr>
              <a:t> </a:t>
            </a:r>
          </a:p>
          <a:p>
            <a:endParaRPr lang="nl-NL" b="0" i="0">
              <a:solidFill>
                <a:srgbClr val="000000"/>
              </a:solidFill>
              <a:effectLst/>
              <a:latin typeface="Hind Siliguri" panose="020B0502040204020203" pitchFamily="2" charset="0"/>
            </a:endParaRP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921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0B8EE2-923F-01A0-165F-F8DEC8183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Inleiding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81FEA6-327F-4098-038E-067B892F7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0" i="0">
                <a:solidFill>
                  <a:srgbClr val="000000"/>
                </a:solidFill>
                <a:effectLst/>
                <a:latin typeface="Hind Siliguri" panose="020B0502040204020203" pitchFamily="2" charset="0"/>
              </a:rPr>
              <a:t>Waar hebben we het eigenlijk over?</a:t>
            </a:r>
          </a:p>
          <a:p>
            <a:r>
              <a:rPr lang="nl-NL">
                <a:solidFill>
                  <a:srgbClr val="000000"/>
                </a:solidFill>
                <a:latin typeface="Hind Siliguri" panose="020B0502040204020203" pitchFamily="2" charset="0"/>
              </a:rPr>
              <a:t>Waar willen we naar toe?</a:t>
            </a:r>
            <a:endParaRPr lang="nl-NL" b="0" i="0">
              <a:solidFill>
                <a:srgbClr val="000000"/>
              </a:solidFill>
              <a:effectLst/>
              <a:latin typeface="Hind Siliguri" panose="020B0502040204020203" pitchFamily="2" charset="0"/>
            </a:endParaRPr>
          </a:p>
          <a:p>
            <a:r>
              <a:rPr lang="nl-NL" b="0" i="0">
                <a:solidFill>
                  <a:srgbClr val="000000"/>
                </a:solidFill>
                <a:effectLst/>
                <a:latin typeface="Hind Siliguri" panose="020B0502040204020203" pitchFamily="2" charset="0"/>
              </a:rPr>
              <a:t>Primaire processen</a:t>
            </a:r>
          </a:p>
          <a:p>
            <a:r>
              <a:rPr lang="nl-NL">
                <a:solidFill>
                  <a:srgbClr val="000000"/>
                </a:solidFill>
                <a:latin typeface="Hind Siliguri" panose="020B0502040204020203" pitchFamily="2" charset="0"/>
              </a:rPr>
              <a:t>G</a:t>
            </a:r>
            <a:r>
              <a:rPr lang="nl-NL" b="0" i="0">
                <a:solidFill>
                  <a:srgbClr val="000000"/>
                </a:solidFill>
                <a:effectLst/>
                <a:latin typeface="Hind Siliguri" panose="020B0502040204020203" pitchFamily="2" charset="0"/>
              </a:rPr>
              <a:t>egevensuitwisseling buiten de </a:t>
            </a:r>
            <a:r>
              <a:rPr lang="nl-NL" b="0" i="0" err="1">
                <a:solidFill>
                  <a:srgbClr val="000000"/>
                </a:solidFill>
                <a:effectLst/>
                <a:latin typeface="Hind Siliguri" panose="020B0502040204020203" pitchFamily="2" charset="0"/>
              </a:rPr>
              <a:t>geboortezorg</a:t>
            </a:r>
            <a:endParaRPr lang="nl-NL" b="0" i="0">
              <a:solidFill>
                <a:srgbClr val="000000"/>
              </a:solidFill>
              <a:effectLst/>
              <a:latin typeface="Hind Siliguri" panose="020B0502040204020203" pitchFamily="2" charset="0"/>
            </a:endParaRPr>
          </a:p>
          <a:p>
            <a:r>
              <a:rPr lang="nl-NL">
                <a:solidFill>
                  <a:srgbClr val="000000"/>
                </a:solidFill>
                <a:latin typeface="Hind Siliguri" panose="020B0502040204020203" pitchFamily="2" charset="0"/>
              </a:rPr>
              <a:t>S</a:t>
            </a:r>
            <a:r>
              <a:rPr lang="nl-NL" b="0" i="0">
                <a:solidFill>
                  <a:srgbClr val="000000"/>
                </a:solidFill>
                <a:effectLst/>
                <a:latin typeface="Hind Siliguri" panose="020B0502040204020203" pitchFamily="2" charset="0"/>
              </a:rPr>
              <a:t>ecundaire datagebruik en </a:t>
            </a:r>
            <a:r>
              <a:rPr lang="nl-NL" b="0" i="0" err="1">
                <a:solidFill>
                  <a:srgbClr val="000000"/>
                </a:solidFill>
                <a:effectLst/>
                <a:latin typeface="Hind Siliguri" panose="020B0502040204020203" pitchFamily="2" charset="0"/>
              </a:rPr>
              <a:t>e-health</a:t>
            </a:r>
            <a:endParaRPr lang="nl-NL" b="0" i="0">
              <a:solidFill>
                <a:srgbClr val="000000"/>
              </a:solidFill>
              <a:effectLst/>
              <a:latin typeface="Hind Siliguri" panose="020B0502040204020203" pitchFamily="2" charset="0"/>
            </a:endParaRPr>
          </a:p>
          <a:p>
            <a:r>
              <a:rPr lang="nl-NL" b="0" i="0">
                <a:solidFill>
                  <a:srgbClr val="000000"/>
                </a:solidFill>
                <a:effectLst/>
                <a:latin typeface="Hind Siliguri" panose="020B0502040204020203" pitchFamily="2" charset="0"/>
              </a:rPr>
              <a:t>Waarom willen we dit?</a:t>
            </a:r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1464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0B8EE2-923F-01A0-165F-F8DEC8183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Waar hebben we het eigenlijk over?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81FEA6-327F-4098-038E-067B892F7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/>
          </a:p>
          <a:p>
            <a:endParaRPr lang="nl-NL"/>
          </a:p>
        </p:txBody>
      </p:sp>
      <p:sp>
        <p:nvSpPr>
          <p:cNvPr id="4" name="Tekstballon: ovaal 3">
            <a:extLst>
              <a:ext uri="{FF2B5EF4-FFF2-40B4-BE49-F238E27FC236}">
                <a16:creationId xmlns:a16="http://schemas.microsoft.com/office/drawing/2014/main" id="{F5C6C3D5-EDD4-48C9-9D04-D92F30ECA9C1}"/>
              </a:ext>
            </a:extLst>
          </p:cNvPr>
          <p:cNvSpPr/>
          <p:nvPr/>
        </p:nvSpPr>
        <p:spPr>
          <a:xfrm>
            <a:off x="3306792" y="1995577"/>
            <a:ext cx="2007080" cy="1656272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tx1"/>
                </a:solidFill>
              </a:rPr>
              <a:t>De expertgroep: die doen het </a:t>
            </a:r>
          </a:p>
        </p:txBody>
      </p:sp>
      <p:sp>
        <p:nvSpPr>
          <p:cNvPr id="11" name="Tekstballon: ovaal 10">
            <a:extLst>
              <a:ext uri="{FF2B5EF4-FFF2-40B4-BE49-F238E27FC236}">
                <a16:creationId xmlns:a16="http://schemas.microsoft.com/office/drawing/2014/main" id="{674E925F-F1D4-42AE-9A32-436CB7138E88}"/>
              </a:ext>
            </a:extLst>
          </p:cNvPr>
          <p:cNvSpPr/>
          <p:nvPr/>
        </p:nvSpPr>
        <p:spPr>
          <a:xfrm>
            <a:off x="837435" y="1528267"/>
            <a:ext cx="2007080" cy="1656272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err="1">
                <a:solidFill>
                  <a:schemeClr val="tx1"/>
                </a:solidFill>
              </a:rPr>
              <a:t>ict</a:t>
            </a:r>
            <a:r>
              <a:rPr lang="nl-NL">
                <a:solidFill>
                  <a:schemeClr val="tx1"/>
                </a:solidFill>
              </a:rPr>
              <a:t> is heel ingewikkeld</a:t>
            </a:r>
          </a:p>
        </p:txBody>
      </p:sp>
      <p:sp>
        <p:nvSpPr>
          <p:cNvPr id="12" name="Tekstballon: ovaal 11">
            <a:extLst>
              <a:ext uri="{FF2B5EF4-FFF2-40B4-BE49-F238E27FC236}">
                <a16:creationId xmlns:a16="http://schemas.microsoft.com/office/drawing/2014/main" id="{E1086642-4889-4ED4-8599-3DC4359D0A98}"/>
              </a:ext>
            </a:extLst>
          </p:cNvPr>
          <p:cNvSpPr/>
          <p:nvPr/>
        </p:nvSpPr>
        <p:spPr>
          <a:xfrm>
            <a:off x="5603651" y="1608608"/>
            <a:ext cx="2007080" cy="1656272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err="1">
                <a:solidFill>
                  <a:schemeClr val="tx1"/>
                </a:solidFill>
              </a:rPr>
              <a:t>Interoperabi-liteit</a:t>
            </a:r>
            <a:r>
              <a:rPr lang="nl-NL">
                <a:solidFill>
                  <a:schemeClr val="tx1"/>
                </a:solidFill>
              </a:rPr>
              <a:t>; dat is techniek</a:t>
            </a:r>
          </a:p>
        </p:txBody>
      </p:sp>
      <p:sp>
        <p:nvSpPr>
          <p:cNvPr id="13" name="Tekstballon: ovaal 12">
            <a:extLst>
              <a:ext uri="{FF2B5EF4-FFF2-40B4-BE49-F238E27FC236}">
                <a16:creationId xmlns:a16="http://schemas.microsoft.com/office/drawing/2014/main" id="{5AF4F9D4-D188-4C39-98CD-C434FE8229C7}"/>
              </a:ext>
            </a:extLst>
          </p:cNvPr>
          <p:cNvSpPr/>
          <p:nvPr/>
        </p:nvSpPr>
        <p:spPr>
          <a:xfrm>
            <a:off x="1481289" y="3757152"/>
            <a:ext cx="2007080" cy="1656272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err="1">
                <a:solidFill>
                  <a:schemeClr val="tx1"/>
                </a:solidFill>
              </a:rPr>
              <a:t>Babyconnect</a:t>
            </a:r>
            <a:r>
              <a:rPr lang="nl-NL">
                <a:solidFill>
                  <a:schemeClr val="tx1"/>
                </a:solidFill>
              </a:rPr>
              <a:t> regelt alles toch voor ons</a:t>
            </a:r>
          </a:p>
        </p:txBody>
      </p:sp>
      <p:sp>
        <p:nvSpPr>
          <p:cNvPr id="14" name="Tekstballon: ovaal 13">
            <a:extLst>
              <a:ext uri="{FF2B5EF4-FFF2-40B4-BE49-F238E27FC236}">
                <a16:creationId xmlns:a16="http://schemas.microsoft.com/office/drawing/2014/main" id="{73AAE415-6C78-4742-A12D-C82EEA4DF4A3}"/>
              </a:ext>
            </a:extLst>
          </p:cNvPr>
          <p:cNvSpPr/>
          <p:nvPr/>
        </p:nvSpPr>
        <p:spPr>
          <a:xfrm>
            <a:off x="3928167" y="4446731"/>
            <a:ext cx="2007080" cy="1656272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tx1"/>
                </a:solidFill>
              </a:rPr>
              <a:t>Wij zijn van de inhoud de techniek is niet van ons</a:t>
            </a:r>
          </a:p>
        </p:txBody>
      </p:sp>
      <p:sp>
        <p:nvSpPr>
          <p:cNvPr id="15" name="Tekstballon: ovaal 14">
            <a:extLst>
              <a:ext uri="{FF2B5EF4-FFF2-40B4-BE49-F238E27FC236}">
                <a16:creationId xmlns:a16="http://schemas.microsoft.com/office/drawing/2014/main" id="{DA57CBAC-91EE-433F-A610-7555319BFD0E}"/>
              </a:ext>
            </a:extLst>
          </p:cNvPr>
          <p:cNvSpPr/>
          <p:nvPr/>
        </p:nvSpPr>
        <p:spPr>
          <a:xfrm>
            <a:off x="6726267" y="4329765"/>
            <a:ext cx="2007080" cy="1656272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tx1"/>
                </a:solidFill>
              </a:rPr>
              <a:t>ICT doet NICTIZ toch voor ons</a:t>
            </a:r>
          </a:p>
        </p:txBody>
      </p:sp>
      <p:sp>
        <p:nvSpPr>
          <p:cNvPr id="16" name="Tekstballon: ovaal 15">
            <a:extLst>
              <a:ext uri="{FF2B5EF4-FFF2-40B4-BE49-F238E27FC236}">
                <a16:creationId xmlns:a16="http://schemas.microsoft.com/office/drawing/2014/main" id="{E9199F42-0B20-4378-9ECC-E4656D0E9BE1}"/>
              </a:ext>
            </a:extLst>
          </p:cNvPr>
          <p:cNvSpPr/>
          <p:nvPr/>
        </p:nvSpPr>
        <p:spPr>
          <a:xfrm>
            <a:off x="7670509" y="2147977"/>
            <a:ext cx="2007080" cy="1656272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tx1"/>
                </a:solidFill>
              </a:rPr>
              <a:t>ICT moet goed geregeld zijn voor onze achterban</a:t>
            </a:r>
          </a:p>
        </p:txBody>
      </p:sp>
      <p:sp>
        <p:nvSpPr>
          <p:cNvPr id="17" name="Tekstballon: ovaal 16">
            <a:extLst>
              <a:ext uri="{FF2B5EF4-FFF2-40B4-BE49-F238E27FC236}">
                <a16:creationId xmlns:a16="http://schemas.microsoft.com/office/drawing/2014/main" id="{30EE7D19-6E5D-4A20-B551-2B6B8836FF2C}"/>
              </a:ext>
            </a:extLst>
          </p:cNvPr>
          <p:cNvSpPr/>
          <p:nvPr/>
        </p:nvSpPr>
        <p:spPr>
          <a:xfrm>
            <a:off x="9794485" y="774053"/>
            <a:ext cx="2007080" cy="1656272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tx1"/>
                </a:solidFill>
              </a:rPr>
              <a:t>De regionale partnerschappen, ja daar gebeurt het</a:t>
            </a:r>
          </a:p>
        </p:txBody>
      </p:sp>
      <p:sp>
        <p:nvSpPr>
          <p:cNvPr id="18" name="Tekstballon: ovaal 17">
            <a:extLst>
              <a:ext uri="{FF2B5EF4-FFF2-40B4-BE49-F238E27FC236}">
                <a16:creationId xmlns:a16="http://schemas.microsoft.com/office/drawing/2014/main" id="{30F58935-CC08-411A-B686-D63DAD2B662D}"/>
              </a:ext>
            </a:extLst>
          </p:cNvPr>
          <p:cNvSpPr/>
          <p:nvPr/>
        </p:nvSpPr>
        <p:spPr>
          <a:xfrm>
            <a:off x="9524367" y="3898045"/>
            <a:ext cx="2007080" cy="1656272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tx1"/>
                </a:solidFill>
              </a:rPr>
              <a:t>Wij zijn in contact met onze leveranciers</a:t>
            </a:r>
          </a:p>
        </p:txBody>
      </p:sp>
    </p:spTree>
    <p:extLst>
      <p:ext uri="{BB962C8B-B14F-4D97-AF65-F5344CB8AC3E}">
        <p14:creationId xmlns:p14="http://schemas.microsoft.com/office/powerpoint/2010/main" val="1702948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A610E-DE29-F3C0-4E1E-0FA2729F6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Waar willen we naar toe in de </a:t>
            </a:r>
            <a:r>
              <a:rPr lang="nl-NL" err="1"/>
              <a:t>geboortezorg</a:t>
            </a:r>
            <a:r>
              <a:rPr lang="nl-NL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E36E66-7A5D-F77C-DE65-75FF6BC6F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  <a:p>
            <a:endParaRPr lang="nl-NL"/>
          </a:p>
          <a:p>
            <a:r>
              <a:rPr lang="nl-NL"/>
              <a:t>ZIG is leidend</a:t>
            </a:r>
          </a:p>
          <a:p>
            <a:r>
              <a:rPr lang="nl-NL"/>
              <a:t>Evaluatie ZIG met aanbevelingen</a:t>
            </a:r>
          </a:p>
          <a:p>
            <a:endParaRPr lang="nl-NL"/>
          </a:p>
          <a:p>
            <a:r>
              <a:rPr lang="nl-NL"/>
              <a:t>Randvoorwaarde is goede digitale gegevensdeling</a:t>
            </a:r>
          </a:p>
        </p:txBody>
      </p:sp>
    </p:spTree>
    <p:extLst>
      <p:ext uri="{BB962C8B-B14F-4D97-AF65-F5344CB8AC3E}">
        <p14:creationId xmlns:p14="http://schemas.microsoft.com/office/powerpoint/2010/main" val="3267722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0B8EE2-923F-01A0-165F-F8DEC8183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Primaire datagebruik in processen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81FEA6-327F-4098-038E-067B892F7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927214" y="1099590"/>
            <a:ext cx="9314723" cy="4107426"/>
          </a:xfrm>
        </p:spPr>
        <p:txBody>
          <a:bodyPr/>
          <a:lstStyle/>
          <a:p>
            <a:endParaRPr lang="nl-NL" b="0" i="0">
              <a:solidFill>
                <a:srgbClr val="000000"/>
              </a:solidFill>
              <a:effectLst/>
              <a:latin typeface="Hind Siliguri" panose="020B0502040204020203" pitchFamily="2" charset="0"/>
            </a:endParaRPr>
          </a:p>
          <a:p>
            <a:endParaRPr lang="nl-NL"/>
          </a:p>
        </p:txBody>
      </p:sp>
      <p:pic>
        <p:nvPicPr>
          <p:cNvPr id="1026" name="Picture 2" descr="Verloskundigen Sabrina en Sylvia – 24Baby.nl">
            <a:extLst>
              <a:ext uri="{FF2B5EF4-FFF2-40B4-BE49-F238E27FC236}">
                <a16:creationId xmlns:a16="http://schemas.microsoft.com/office/drawing/2014/main" id="{C84FDA76-E044-4880-B3D3-B6BEF1137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324" y="2734680"/>
            <a:ext cx="3836249" cy="2552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al 3">
            <a:extLst>
              <a:ext uri="{FF2B5EF4-FFF2-40B4-BE49-F238E27FC236}">
                <a16:creationId xmlns:a16="http://schemas.microsoft.com/office/drawing/2014/main" id="{B183E153-EA86-4253-ADD0-42E9C87AC114}"/>
              </a:ext>
            </a:extLst>
          </p:cNvPr>
          <p:cNvSpPr/>
          <p:nvPr/>
        </p:nvSpPr>
        <p:spPr>
          <a:xfrm>
            <a:off x="6096000" y="2971800"/>
            <a:ext cx="1207698" cy="111137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939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0B8EE2-923F-01A0-165F-F8DEC8183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Gegevensuitwisseling buiten de </a:t>
            </a:r>
            <a:r>
              <a:rPr lang="nl-NL" err="1"/>
              <a:t>geboortezorg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81FEA6-327F-4098-038E-067B892F7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  <a:p>
            <a:r>
              <a:rPr lang="nl-NL"/>
              <a:t>Geboortezorg is netwerkzorg</a:t>
            </a:r>
          </a:p>
          <a:p>
            <a:r>
              <a:rPr lang="nl-NL"/>
              <a:t>Echografie</a:t>
            </a:r>
          </a:p>
          <a:p>
            <a:r>
              <a:rPr lang="nl-NL"/>
              <a:t>Jeugdgezondheidszorg</a:t>
            </a:r>
          </a:p>
          <a:p>
            <a:r>
              <a:rPr lang="nl-NL" err="1"/>
              <a:t>Samenwerkingpartijen</a:t>
            </a:r>
            <a:r>
              <a:rPr lang="nl-NL"/>
              <a:t>: huisarts, diëtiste, psycholoog, fysio en </a:t>
            </a:r>
            <a:r>
              <a:rPr lang="nl-NL" err="1"/>
              <a:t>oefenteharapeut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8077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0B8EE2-923F-01A0-165F-F8DEC8183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Secundaire datagebruik</a:t>
            </a:r>
            <a:br>
              <a:rPr lang="nl-NL"/>
            </a:b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81FEA6-327F-4098-038E-067B892F7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Vastgelegde informatie over zorgproces:</a:t>
            </a:r>
          </a:p>
          <a:p>
            <a:endParaRPr lang="nl-NL"/>
          </a:p>
          <a:p>
            <a:pPr lvl="1"/>
            <a:r>
              <a:rPr lang="nl-NL"/>
              <a:t>Samen beslissen</a:t>
            </a:r>
          </a:p>
          <a:p>
            <a:pPr lvl="1"/>
            <a:r>
              <a:rPr lang="nl-NL"/>
              <a:t>Samen leren en verbeteren</a:t>
            </a:r>
          </a:p>
          <a:p>
            <a:pPr lvl="1"/>
            <a:r>
              <a:rPr lang="nl-NL"/>
              <a:t>Uitkomst en verantwoordingsinformatie</a:t>
            </a:r>
          </a:p>
          <a:p>
            <a:pPr lvl="1"/>
            <a:r>
              <a:rPr lang="nl-NL"/>
              <a:t>Onderzoek en wetenschapsdoeleinden</a:t>
            </a:r>
          </a:p>
          <a:p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767602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hema">
  <a:themeElements>
    <a:clrScheme name="Aangepast 24">
      <a:dk1>
        <a:sysClr val="windowText" lastClr="000000"/>
      </a:dk1>
      <a:lt1>
        <a:sysClr val="window" lastClr="FFFFFF"/>
      </a:lt1>
      <a:dk2>
        <a:srgbClr val="00ADEE"/>
      </a:dk2>
      <a:lt2>
        <a:srgbClr val="EEECE1"/>
      </a:lt2>
      <a:accent1>
        <a:srgbClr val="00ADEE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PZ_powerpoint-breed.pptx" id="{7C208429-85D1-4C48-B008-EE8A6F6CAB99}" vid="{C1B7543E-D222-4923-B9FE-4B5EA5175964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7187F271E6764BA7C3A6A48E0CBADB" ma:contentTypeVersion="30" ma:contentTypeDescription="Een nieuw document maken." ma:contentTypeScope="" ma:versionID="23d466f20e0559d63d8a18da52ea99f8">
  <xsd:schema xmlns:xsd="http://www.w3.org/2001/XMLSchema" xmlns:xs="http://www.w3.org/2001/XMLSchema" xmlns:p="http://schemas.microsoft.com/office/2006/metadata/properties" xmlns:ns2="ec9541f1-3b43-482c-a8de-1b403dece07c" xmlns:ns3="bf4a096b-ecb1-4e85-a1e0-80c521e034ab" xmlns:ns4="18bc3f94-dfc0-4b96-9f8a-0e5bbfb16367" targetNamespace="http://schemas.microsoft.com/office/2006/metadata/properties" ma:root="true" ma:fieldsID="c12e4e89d2299d4273f36570547724f2" ns2:_="" ns3:_="" ns4:_="">
    <xsd:import namespace="ec9541f1-3b43-482c-a8de-1b403dece07c"/>
    <xsd:import namespace="bf4a096b-ecb1-4e85-a1e0-80c521e034ab"/>
    <xsd:import namespace="18bc3f94-dfc0-4b96-9f8a-0e5bbfb1636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41f1-3b43-482c-a8de-1b403dece07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4a096b-ecb1-4e85-a1e0-80c521e034ab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Hint-hash delen" ma:internalName="SharingHintHash" ma:readOnly="true">
      <xsd:simpleType>
        <xsd:restriction base="dms:Text"/>
      </xsd:simpleType>
    </xsd:element>
    <xsd:element name="SharedWithDetails" ma:index="10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c3f94-dfc0-4b96-9f8a-0e5bbfb163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c9541f1-3b43-482c-a8de-1b403dece07c">
      <UserInfo>
        <DisplayName>Anneke Wiggers</DisplayName>
        <AccountId>92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DBC32-1272-433F-8BCA-1B044028D223}">
  <ds:schemaRefs>
    <ds:schemaRef ds:uri="18bc3f94-dfc0-4b96-9f8a-0e5bbfb16367"/>
    <ds:schemaRef ds:uri="bf4a096b-ecb1-4e85-a1e0-80c521e034ab"/>
    <ds:schemaRef ds:uri="ec9541f1-3b43-482c-a8de-1b403dece07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9318A7C-C14D-40B8-9284-50C7F9847AD7}">
  <ds:schemaRefs>
    <ds:schemaRef ds:uri="bf4a096b-ecb1-4e85-a1e0-80c521e034ab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ec9541f1-3b43-482c-a8de-1b403dece07c"/>
    <ds:schemaRef ds:uri="http://purl.org/dc/elements/1.1/"/>
    <ds:schemaRef ds:uri="http://purl.org/dc/dcmitype/"/>
    <ds:schemaRef ds:uri="http://schemas.microsoft.com/office/infopath/2007/PartnerControls"/>
    <ds:schemaRef ds:uri="18bc3f94-dfc0-4b96-9f8a-0e5bbfb16367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D0A4D9F-CF6C-4002-BF90-41772EBE63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Office PowerPoint</Application>
  <PresentationFormat>Breedbeeld</PresentationFormat>
  <Paragraphs>62</Paragraphs>
  <Slides>8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Hind Siliguri</vt:lpstr>
      <vt:lpstr>Kantoorthema</vt:lpstr>
      <vt:lpstr>Office-thema</vt:lpstr>
      <vt:lpstr>Informatiebijeenkomst digitale gegevensdeling en ICT in de geboortezorg</vt:lpstr>
      <vt:lpstr>Programma</vt:lpstr>
      <vt:lpstr>Inleiding</vt:lpstr>
      <vt:lpstr>Waar hebben we het eigenlijk over?</vt:lpstr>
      <vt:lpstr>Waar willen we naar toe in de geboortezorg?</vt:lpstr>
      <vt:lpstr>Primaire datagebruik in processen</vt:lpstr>
      <vt:lpstr>Gegevensuitwisseling buiten de geboortezorg</vt:lpstr>
      <vt:lpstr>Secundaire datagebruik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Marleen Kruijt</dc:creator>
  <cp:lastModifiedBy>corrievanderende</cp:lastModifiedBy>
  <cp:revision>1</cp:revision>
  <dcterms:created xsi:type="dcterms:W3CDTF">2022-06-01T15:04:50Z</dcterms:created>
  <dcterms:modified xsi:type="dcterms:W3CDTF">2022-06-15T11:01:40Z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0x010100DB7187F271E6764BA7C3A6A48E0CBADB</vt:lpwstr>
  </property>
</Properties>
</file>