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7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6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embedTrueTypeFonts="1" autoCompressPictures="0">
  <p:sldMasterIdLst>
    <p:sldMasterId id="2147483650" r:id="rId1"/>
  </p:sldMasterIdLst>
  <p:notesMasterIdLst>
    <p:notesMasterId r:id="rId12"/>
  </p:notesMasterIdLst>
  <p:handoutMasterIdLst>
    <p:handoutMasterId r:id="rId13"/>
  </p:handoutMasterIdLst>
  <p:sldIdLst>
    <p:sldId id="599" r:id="rId2"/>
    <p:sldId id="598" r:id="rId3"/>
    <p:sldId id="608" r:id="rId4"/>
    <p:sldId id="603" r:id="rId5"/>
    <p:sldId id="601" r:id="rId6"/>
    <p:sldId id="605" r:id="rId7"/>
    <p:sldId id="600" r:id="rId8"/>
    <p:sldId id="606" r:id="rId9"/>
    <p:sldId id="607" r:id="rId10"/>
    <p:sldId id="593" r:id="rId11"/>
  </p:sldIdLst>
  <p:sldSz cx="12192000" cy="6858000"/>
  <p:notesSz cx="6797675" cy="9926638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Verdana" panose="020B0604030504040204" pitchFamily="34" charset="0"/>
      <p:regular r:id="rId18"/>
      <p:bold r:id="rId19"/>
      <p:italic r:id="rId20"/>
      <p:boldItalic r:id="rId21"/>
    </p:embeddedFont>
  </p:embeddedFontLst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1000" kern="1200" baseline="-25000">
        <a:solidFill>
          <a:srgbClr val="003399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 baseline="-25000">
        <a:solidFill>
          <a:srgbClr val="003399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 baseline="-25000">
        <a:solidFill>
          <a:srgbClr val="003399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 baseline="-25000">
        <a:solidFill>
          <a:srgbClr val="003399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 baseline="-25000">
        <a:solidFill>
          <a:srgbClr val="003399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000" kern="1200" baseline="-25000">
        <a:solidFill>
          <a:srgbClr val="003399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000" kern="1200" baseline="-25000">
        <a:solidFill>
          <a:srgbClr val="003399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000" kern="1200" baseline="-25000">
        <a:solidFill>
          <a:srgbClr val="003399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000" kern="1200" baseline="-25000">
        <a:solidFill>
          <a:srgbClr val="003399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8">
          <p15:clr>
            <a:srgbClr val="A4A3A4"/>
          </p15:clr>
        </p15:guide>
        <p15:guide id="2" pos="75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FAF"/>
    <a:srgbClr val="CDE9CA"/>
    <a:srgbClr val="008DCD"/>
    <a:srgbClr val="0079C1"/>
    <a:srgbClr val="C1E4BC"/>
    <a:srgbClr val="8AC4E9"/>
    <a:srgbClr val="A4CEE8"/>
    <a:srgbClr val="E1E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8"/>
    <p:restoredTop sz="92052"/>
  </p:normalViewPr>
  <p:slideViewPr>
    <p:cSldViewPr snapToGrid="0" snapToObjects="1">
      <p:cViewPr varScale="1">
        <p:scale>
          <a:sx n="101" d="100"/>
          <a:sy n="101" d="100"/>
        </p:scale>
        <p:origin x="208" y="224"/>
      </p:cViewPr>
      <p:guideLst>
        <p:guide orient="horz" pos="1188"/>
        <p:guide pos="75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200" d="100"/>
        <a:sy n="200" d="100"/>
      </p:scale>
      <p:origin x="0" y="2176"/>
    </p:cViewPr>
  </p:sorterViewPr>
  <p:notesViewPr>
    <p:cSldViewPr snapToGrid="0" snapToObjects="1">
      <p:cViewPr varScale="1">
        <p:scale>
          <a:sx n="57" d="100"/>
          <a:sy n="57" d="100"/>
        </p:scale>
        <p:origin x="-1704" y="-7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commentAuthors" Target="commentAuthors.xml"/><Relationship Id="rId27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67C278F-402F-46E3-83DD-BD9E83B5D5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1200" baseline="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1830C9F-49FE-44F8-A64E-7006696A8DB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406E913-40F3-4424-A404-C26EC0B05EE7}" type="datetime1">
              <a:rPr lang="nl-NL"/>
              <a:pPr>
                <a:defRPr/>
              </a:pPr>
              <a:t>30-10-2021</a:t>
            </a:fld>
            <a:endParaRPr lang="nl-NL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BA7996C6-4C8D-4AB5-A3D6-F1DAB2491A0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/>
              <a:t>© 2007 Conclusion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6417E088-7FED-45EB-A1D2-37EE4269ED5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200"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C11E507-A078-46D1-A720-377E0296524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86856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9F2CDA6-8B6D-427A-A841-4A91388A2B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FontTx/>
              <a:buChar char="•"/>
              <a:defRPr sz="1200" baseline="0"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C0F2894-2E35-4943-90BB-B5F7AB7CD71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FontTx/>
              <a:buChar char="•"/>
              <a:defRPr sz="1200" baseline="0"/>
            </a:lvl1pPr>
          </a:lstStyle>
          <a:p>
            <a:pPr>
              <a:defRPr/>
            </a:pPr>
            <a:fld id="{C385D70D-37BE-4D45-B2DB-44F6D233C0D7}" type="datetime1">
              <a:rPr lang="nl-NL"/>
              <a:pPr>
                <a:defRPr/>
              </a:pPr>
              <a:t>30-10-2021</a:t>
            </a:fld>
            <a:endParaRPr lang="nl-NL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97CF8455-B4A9-48B7-814D-5E858771A3E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1AEA86CC-2B2E-4A90-A66D-FB1488D6019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69E3F27E-64E6-4E07-B4F3-9ECF2D165EF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FontTx/>
              <a:buChar char="•"/>
              <a:defRPr sz="1200" baseline="0"/>
            </a:lvl1pPr>
          </a:lstStyle>
          <a:p>
            <a:pPr>
              <a:defRPr/>
            </a:pPr>
            <a:r>
              <a:rPr lang="nl-NL"/>
              <a:t>© 2007 Conclusion</a:t>
            </a:r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80E9622D-FFA3-48D0-9F20-6829254B59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FontTx/>
              <a:buChar char="•"/>
              <a:defRPr sz="1200" baseline="0" smtClean="0"/>
            </a:lvl1pPr>
          </a:lstStyle>
          <a:p>
            <a:pPr>
              <a:defRPr/>
            </a:pPr>
            <a:fld id="{A99BF139-A5C7-4C3B-BE70-FCDA75599B0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0668067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l-NL" dirty="0">
                <a:latin typeface="Times" panose="02020603060405020304" pitchFamily="18" charset="0"/>
              </a:rPr>
              <a:t>Dank </a:t>
            </a:r>
            <a:r>
              <a:rPr lang="en-US" altLang="nl-NL" dirty="0" err="1">
                <a:latin typeface="Times" panose="02020603060405020304" pitchFamily="18" charset="0"/>
              </a:rPr>
              <a:t>voor</a:t>
            </a:r>
            <a:r>
              <a:rPr lang="en-US" altLang="nl-NL" dirty="0">
                <a:latin typeface="Times" panose="02020603060405020304" pitchFamily="18" charset="0"/>
              </a:rPr>
              <a:t> de </a:t>
            </a:r>
            <a:r>
              <a:rPr lang="en-US" altLang="nl-NL" dirty="0" err="1">
                <a:latin typeface="Times" panose="02020603060405020304" pitchFamily="18" charset="0"/>
              </a:rPr>
              <a:t>gelegenheid</a:t>
            </a:r>
            <a:r>
              <a:rPr lang="en-US" altLang="nl-NL" dirty="0">
                <a:latin typeface="Times" panose="02020603060405020304" pitchFamily="18" charset="0"/>
              </a:rPr>
              <a:t> om wat </a:t>
            </a:r>
            <a:r>
              <a:rPr lang="en-US" altLang="nl-NL" dirty="0" err="1">
                <a:latin typeface="Times" panose="02020603060405020304" pitchFamily="18" charset="0"/>
              </a:rPr>
              <a:t>te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vertellen</a:t>
            </a:r>
            <a:r>
              <a:rPr lang="en-US" altLang="nl-NL" dirty="0">
                <a:latin typeface="Times" panose="02020603060405020304" pitchFamily="18" charset="0"/>
              </a:rPr>
              <a:t> over de </a:t>
            </a:r>
            <a:r>
              <a:rPr lang="en-US" altLang="nl-NL" dirty="0" err="1">
                <a:latin typeface="Times" panose="02020603060405020304" pitchFamily="18" charset="0"/>
              </a:rPr>
              <a:t>informatiefilms</a:t>
            </a:r>
            <a:r>
              <a:rPr lang="en-US" altLang="nl-NL" dirty="0">
                <a:latin typeface="Times" panose="02020603060405020304" pitchFamily="18" charset="0"/>
              </a:rPr>
              <a:t> van </a:t>
            </a:r>
            <a:r>
              <a:rPr lang="en-US" altLang="nl-NL" dirty="0" err="1">
                <a:latin typeface="Times" panose="02020603060405020304" pitchFamily="18" charset="0"/>
              </a:rPr>
              <a:t>www.degynaecoloog.nl</a:t>
            </a:r>
            <a:r>
              <a:rPr lang="en-US" altLang="nl-NL" dirty="0">
                <a:latin typeface="Times" panose="0202060306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We </a:t>
            </a:r>
            <a:r>
              <a:rPr lang="en-GB" i="1" dirty="0" err="1"/>
              <a:t>zijn</a:t>
            </a:r>
            <a:r>
              <a:rPr lang="en-GB" i="1" dirty="0"/>
              <a:t> in de </a:t>
            </a:r>
            <a:r>
              <a:rPr lang="en-GB" i="1" dirty="0" err="1"/>
              <a:t>zomer</a:t>
            </a:r>
            <a:r>
              <a:rPr lang="en-GB" i="1" dirty="0"/>
              <a:t>  van 2020 </a:t>
            </a:r>
            <a:r>
              <a:rPr lang="en-GB" i="1" dirty="0" err="1"/>
              <a:t>gestart</a:t>
            </a:r>
            <a:r>
              <a:rPr lang="en-GB" i="1" dirty="0"/>
              <a:t> met </a:t>
            </a:r>
            <a:r>
              <a:rPr lang="en-GB" i="1" dirty="0" err="1"/>
              <a:t>dit</a:t>
            </a:r>
            <a:r>
              <a:rPr lang="en-GB" i="1" dirty="0"/>
              <a:t> project met </a:t>
            </a:r>
            <a:r>
              <a:rPr lang="en-GB" i="1" dirty="0" err="1"/>
              <a:t>als</a:t>
            </a:r>
            <a:r>
              <a:rPr lang="en-GB" i="1" dirty="0"/>
              <a:t> </a:t>
            </a:r>
            <a:r>
              <a:rPr lang="en-GB" i="1" dirty="0" err="1"/>
              <a:t>doel</a:t>
            </a:r>
            <a:r>
              <a:rPr lang="en-GB" i="1" dirty="0"/>
              <a:t>: de </a:t>
            </a:r>
            <a:r>
              <a:rPr lang="en-GB" i="1" dirty="0" err="1"/>
              <a:t>informatievoorziening</a:t>
            </a:r>
            <a:r>
              <a:rPr lang="en-GB" i="1" dirty="0"/>
              <a:t> aan </a:t>
            </a:r>
            <a:r>
              <a:rPr lang="en-GB" i="1" dirty="0" err="1"/>
              <a:t>patienten</a:t>
            </a:r>
            <a:r>
              <a:rPr lang="en-GB" i="1" dirty="0"/>
              <a:t> </a:t>
            </a:r>
            <a:r>
              <a:rPr lang="en-GB" i="1" dirty="0" err="1"/>
              <a:t>te</a:t>
            </a:r>
            <a:r>
              <a:rPr lang="en-GB" i="1" dirty="0"/>
              <a:t> </a:t>
            </a:r>
            <a:r>
              <a:rPr lang="en-GB" i="1" dirty="0" err="1"/>
              <a:t>verbeteren</a:t>
            </a:r>
            <a:r>
              <a:rPr lang="en-GB" i="1" dirty="0"/>
              <a:t>.</a:t>
            </a:r>
            <a:endParaRPr lang="en-US" altLang="nl-NL" dirty="0">
              <a:latin typeface="Times" panose="0202060306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In de </a:t>
            </a:r>
            <a:r>
              <a:rPr lang="en-GB" i="1" dirty="0" err="1"/>
              <a:t>komende</a:t>
            </a:r>
            <a:r>
              <a:rPr lang="en-GB" i="1" dirty="0"/>
              <a:t> </a:t>
            </a:r>
            <a:r>
              <a:rPr lang="en-GB" i="1" dirty="0" err="1"/>
              <a:t>minuten</a:t>
            </a:r>
            <a:r>
              <a:rPr lang="en-GB" i="1" dirty="0"/>
              <a:t> </a:t>
            </a:r>
            <a:r>
              <a:rPr lang="en-GB" i="1" dirty="0" err="1"/>
              <a:t>licht</a:t>
            </a:r>
            <a:r>
              <a:rPr lang="en-GB" i="1" dirty="0"/>
              <a:t> </a:t>
            </a:r>
            <a:r>
              <a:rPr lang="en-GB" i="1" dirty="0" err="1"/>
              <a:t>ik</a:t>
            </a:r>
            <a:r>
              <a:rPr lang="en-GB" i="1" dirty="0"/>
              <a:t> het project </a:t>
            </a:r>
            <a:r>
              <a:rPr lang="en-GB" i="1" dirty="0" err="1"/>
              <a:t>kort</a:t>
            </a:r>
            <a:r>
              <a:rPr lang="en-GB" i="1" dirty="0"/>
              <a:t> toe, </a:t>
            </a:r>
            <a:r>
              <a:rPr lang="en-GB" i="1" dirty="0" err="1"/>
              <a:t>maken</a:t>
            </a:r>
            <a:r>
              <a:rPr lang="en-GB" i="1" dirty="0"/>
              <a:t> </a:t>
            </a:r>
            <a:r>
              <a:rPr lang="en-GB" i="1" dirty="0" err="1"/>
              <a:t>jullie</a:t>
            </a:r>
            <a:r>
              <a:rPr lang="en-GB" i="1" dirty="0"/>
              <a:t> </a:t>
            </a:r>
            <a:r>
              <a:rPr lang="en-GB" i="1" dirty="0" err="1"/>
              <a:t>kennis</a:t>
            </a:r>
            <a:r>
              <a:rPr lang="en-GB" i="1" dirty="0"/>
              <a:t> met de </a:t>
            </a:r>
            <a:r>
              <a:rPr lang="en-GB" i="1" dirty="0" err="1"/>
              <a:t>projectgroep</a:t>
            </a:r>
            <a:r>
              <a:rPr lang="en-GB" i="1" dirty="0"/>
              <a:t>, </a:t>
            </a:r>
            <a:r>
              <a:rPr lang="en-GB" i="1" dirty="0" err="1"/>
              <a:t>zien</a:t>
            </a:r>
            <a:r>
              <a:rPr lang="en-GB" i="1" dirty="0"/>
              <a:t> </a:t>
            </a:r>
            <a:r>
              <a:rPr lang="en-GB" i="1" dirty="0" err="1"/>
              <a:t>jullie</a:t>
            </a:r>
            <a:r>
              <a:rPr lang="en-GB" i="1" dirty="0"/>
              <a:t> </a:t>
            </a:r>
            <a:r>
              <a:rPr lang="en-GB" i="1" dirty="0" err="1"/>
              <a:t>waar</a:t>
            </a:r>
            <a:r>
              <a:rPr lang="en-GB" i="1" dirty="0"/>
              <a:t> de films </a:t>
            </a:r>
            <a:r>
              <a:rPr lang="en-GB" i="1" dirty="0" err="1"/>
              <a:t>te</a:t>
            </a:r>
            <a:r>
              <a:rPr lang="en-GB" i="1" dirty="0"/>
              <a:t> </a:t>
            </a:r>
            <a:r>
              <a:rPr lang="en-GB" i="1" dirty="0" err="1"/>
              <a:t>vinden</a:t>
            </a:r>
            <a:r>
              <a:rPr lang="en-GB" i="1" dirty="0"/>
              <a:t> </a:t>
            </a:r>
            <a:r>
              <a:rPr lang="en-GB" i="1" dirty="0" err="1"/>
              <a:t>zullen</a:t>
            </a:r>
            <a:r>
              <a:rPr lang="en-GB" i="1" dirty="0"/>
              <a:t> </a:t>
            </a:r>
            <a:r>
              <a:rPr lang="en-GB" i="1" dirty="0" err="1"/>
              <a:t>zijn</a:t>
            </a:r>
            <a:r>
              <a:rPr lang="en-GB" i="1" dirty="0"/>
              <a:t>… en </a:t>
            </a:r>
            <a:r>
              <a:rPr lang="en-GB" i="1" dirty="0" err="1"/>
              <a:t>laat</a:t>
            </a:r>
            <a:r>
              <a:rPr lang="en-GB" i="1" dirty="0"/>
              <a:t> </a:t>
            </a:r>
            <a:r>
              <a:rPr lang="en-GB" i="1" dirty="0" err="1"/>
              <a:t>ik</a:t>
            </a:r>
            <a:r>
              <a:rPr lang="en-GB" i="1" dirty="0"/>
              <a:t> </a:t>
            </a:r>
            <a:r>
              <a:rPr lang="en-GB" i="1" dirty="0" err="1"/>
              <a:t>zien</a:t>
            </a:r>
            <a:r>
              <a:rPr lang="en-GB" i="1" dirty="0"/>
              <a:t> hoe je de films in de </a:t>
            </a:r>
            <a:r>
              <a:rPr lang="en-GB" i="1" dirty="0" err="1"/>
              <a:t>praktijk</a:t>
            </a:r>
            <a:r>
              <a:rPr lang="en-GB" i="1" dirty="0"/>
              <a:t> </a:t>
            </a:r>
            <a:r>
              <a:rPr lang="en-GB" i="1" dirty="0" err="1"/>
              <a:t>kunt</a:t>
            </a:r>
            <a:r>
              <a:rPr lang="en-GB" i="1" dirty="0"/>
              <a:t> </a:t>
            </a:r>
            <a:r>
              <a:rPr lang="en-GB" i="1" dirty="0" err="1"/>
              <a:t>gebruiken</a:t>
            </a:r>
            <a:r>
              <a:rPr lang="en-GB" i="1" dirty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l-NL" dirty="0">
              <a:latin typeface="Times" panose="0202060306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nl-NL" dirty="0">
                <a:latin typeface="Times" panose="02020603060405020304" pitchFamily="18" charset="0"/>
              </a:rPr>
              <a:t>De </a:t>
            </a:r>
            <a:r>
              <a:rPr lang="en-US" altLang="nl-NL" dirty="0" err="1">
                <a:latin typeface="Times" panose="02020603060405020304" pitchFamily="18" charset="0"/>
              </a:rPr>
              <a:t>meesten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zullen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dit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herkennen</a:t>
            </a:r>
            <a:r>
              <a:rPr lang="en-US" altLang="nl-NL" dirty="0">
                <a:latin typeface="Times" panose="02020603060405020304" pitchFamily="18" charset="0"/>
              </a:rPr>
              <a:t>…. </a:t>
            </a:r>
            <a:r>
              <a:rPr lang="en-US" altLang="nl-NL" dirty="0" err="1">
                <a:latin typeface="Times" panose="02020603060405020304" pitchFamily="18" charset="0"/>
              </a:rPr>
              <a:t>Patienten</a:t>
            </a:r>
            <a:r>
              <a:rPr lang="en-US" altLang="nl-NL" dirty="0">
                <a:latin typeface="Times" panose="02020603060405020304" pitchFamily="18" charset="0"/>
              </a:rPr>
              <a:t> die </a:t>
            </a:r>
            <a:r>
              <a:rPr lang="en-US" altLang="nl-NL" dirty="0" err="1">
                <a:latin typeface="Times" panose="02020603060405020304" pitchFamily="18" charset="0"/>
              </a:rPr>
              <a:t>informatiefolders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niet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lezen</a:t>
            </a:r>
            <a:r>
              <a:rPr lang="en-US" altLang="nl-NL" dirty="0">
                <a:latin typeface="Times" panose="02020603060405020304" pitchFamily="18" charset="0"/>
              </a:rPr>
              <a:t> of </a:t>
            </a:r>
            <a:r>
              <a:rPr lang="en-US" altLang="nl-NL" dirty="0" err="1">
                <a:latin typeface="Times" panose="02020603060405020304" pitchFamily="18" charset="0"/>
              </a:rPr>
              <a:t>niet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begrijpen</a:t>
            </a:r>
            <a:r>
              <a:rPr lang="en-US" altLang="nl-NL" dirty="0">
                <a:latin typeface="Times" panose="02020603060405020304" pitchFamily="18" charset="0"/>
              </a:rPr>
              <a:t>, </a:t>
            </a:r>
            <a:r>
              <a:rPr lang="en-US" altLang="nl-NL" dirty="0" err="1">
                <a:latin typeface="Times" panose="02020603060405020304" pitchFamily="18" charset="0"/>
              </a:rPr>
              <a:t>tijdgebrek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tijdens</a:t>
            </a:r>
            <a:r>
              <a:rPr lang="en-US" altLang="nl-NL" dirty="0">
                <a:latin typeface="Times" panose="02020603060405020304" pitchFamily="18" charset="0"/>
              </a:rPr>
              <a:t> het consult </a:t>
            </a:r>
            <a:r>
              <a:rPr lang="en-US" altLang="nl-NL" dirty="0" err="1">
                <a:latin typeface="Times" panose="02020603060405020304" pitchFamily="18" charset="0"/>
              </a:rPr>
              <a:t>voor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uitleg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en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gedeelde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besluitvorming</a:t>
            </a:r>
            <a:r>
              <a:rPr lang="en-US" altLang="nl-NL" dirty="0">
                <a:latin typeface="Times" panose="02020603060405020304" pitchFamily="18" charset="0"/>
              </a:rPr>
              <a:t>.. </a:t>
            </a:r>
            <a:r>
              <a:rPr lang="en-US" altLang="nl-NL" dirty="0" err="1">
                <a:latin typeface="Times" panose="02020603060405020304" pitchFamily="18" charset="0"/>
              </a:rPr>
              <a:t>en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daardoor</a:t>
            </a:r>
            <a:r>
              <a:rPr lang="en-US" altLang="nl-NL" dirty="0">
                <a:latin typeface="Times" panose="02020603060405020304" pitchFamily="18" charset="0"/>
              </a:rPr>
              <a:t> </a:t>
            </a:r>
            <a:r>
              <a:rPr lang="en-US" altLang="nl-NL" dirty="0" err="1">
                <a:latin typeface="Times" panose="02020603060405020304" pitchFamily="18" charset="0"/>
              </a:rPr>
              <a:t>uitloop</a:t>
            </a:r>
            <a:r>
              <a:rPr lang="en-US" altLang="nl-NL" dirty="0">
                <a:latin typeface="Times" panose="02020603060405020304" pitchFamily="18" charset="0"/>
              </a:rPr>
              <a:t> van </a:t>
            </a:r>
            <a:r>
              <a:rPr lang="en-US" altLang="nl-NL" dirty="0" err="1">
                <a:latin typeface="Times" panose="02020603060405020304" pitchFamily="18" charset="0"/>
              </a:rPr>
              <a:t>spreekuren</a:t>
            </a:r>
            <a:r>
              <a:rPr lang="en-US" altLang="nl-NL" dirty="0">
                <a:latin typeface="Times" panose="02020603060405020304" pitchFamily="18" charset="0"/>
              </a:rPr>
              <a:t>. </a:t>
            </a:r>
          </a:p>
          <a:p>
            <a:endParaRPr lang="en-GB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dirty="0"/>
              <a:t>Om </a:t>
            </a:r>
            <a:r>
              <a:rPr lang="en-GB" dirty="0" err="1"/>
              <a:t>dit</a:t>
            </a:r>
            <a:r>
              <a:rPr lang="en-GB" dirty="0"/>
              <a:t> </a:t>
            </a:r>
            <a:r>
              <a:rPr lang="en-GB" i="1" dirty="0" err="1"/>
              <a:t>probleem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pakken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i="1" dirty="0"/>
              <a:t>we </a:t>
            </a:r>
            <a:r>
              <a:rPr lang="en-GB" i="1" dirty="0" err="1"/>
              <a:t>afgelopen</a:t>
            </a:r>
            <a:r>
              <a:rPr lang="en-GB" i="1" dirty="0"/>
              <a:t> </a:t>
            </a:r>
            <a:r>
              <a:rPr lang="en-GB" i="1" dirty="0" err="1"/>
              <a:t>zomer</a:t>
            </a:r>
            <a:r>
              <a:rPr lang="en-GB" i="1" dirty="0"/>
              <a:t> </a:t>
            </a:r>
            <a:r>
              <a:rPr lang="en-GB" i="1" dirty="0" err="1"/>
              <a:t>gestart</a:t>
            </a:r>
            <a:r>
              <a:rPr lang="en-GB" i="1" dirty="0"/>
              <a:t> met het </a:t>
            </a:r>
            <a:r>
              <a:rPr lang="en-GB" i="1" dirty="0" err="1"/>
              <a:t>ontwikkelen</a:t>
            </a:r>
            <a:r>
              <a:rPr lang="en-GB" i="1" dirty="0"/>
              <a:t> van</a:t>
            </a:r>
            <a:r>
              <a:rPr lang="en-GB" dirty="0"/>
              <a:t> </a:t>
            </a:r>
            <a:r>
              <a:rPr lang="en-GB" dirty="0" err="1"/>
              <a:t>animatiefilms</a:t>
            </a:r>
            <a:r>
              <a:rPr lang="en-GB" dirty="0"/>
              <a:t> die </a:t>
            </a:r>
            <a:r>
              <a:rPr lang="en-GB" dirty="0" err="1"/>
              <a:t>vrouwen</a:t>
            </a:r>
            <a:r>
              <a:rPr lang="en-GB" dirty="0"/>
              <a:t> </a:t>
            </a:r>
            <a:r>
              <a:rPr lang="en-GB" i="1" dirty="0" err="1"/>
              <a:t>informeren</a:t>
            </a:r>
            <a:r>
              <a:rPr lang="en-GB" i="1" dirty="0"/>
              <a:t> over </a:t>
            </a:r>
            <a:r>
              <a:rPr lang="en-GB" i="1" dirty="0" err="1"/>
              <a:t>hun</a:t>
            </a:r>
            <a:r>
              <a:rPr lang="en-GB" i="1" dirty="0"/>
              <a:t> </a:t>
            </a:r>
            <a:r>
              <a:rPr lang="en-GB" i="1" dirty="0" err="1"/>
              <a:t>situatie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</a:t>
            </a:r>
            <a:r>
              <a:rPr lang="en-GB" i="1" dirty="0" err="1"/>
              <a:t>mogelijkheden</a:t>
            </a:r>
            <a:r>
              <a:rPr lang="en-GB" i="1" dirty="0"/>
              <a:t> die </a:t>
            </a:r>
            <a:r>
              <a:rPr lang="en-GB" i="1" dirty="0" err="1"/>
              <a:t>ze</a:t>
            </a:r>
            <a:r>
              <a:rPr lang="en-GB" i="1" dirty="0"/>
              <a:t> </a:t>
            </a:r>
            <a:r>
              <a:rPr lang="en-GB" i="1" dirty="0" err="1"/>
              <a:t>hebben</a:t>
            </a:r>
            <a:r>
              <a:rPr lang="en-GB" i="1" dirty="0"/>
              <a:t>. </a:t>
            </a:r>
            <a:r>
              <a:rPr lang="en-GB" i="1" dirty="0" err="1"/>
              <a:t>Daarmee</a:t>
            </a:r>
            <a:r>
              <a:rPr lang="en-GB" i="1" dirty="0"/>
              <a:t> </a:t>
            </a:r>
            <a:r>
              <a:rPr lang="en-GB" dirty="0" err="1"/>
              <a:t>ondersteunen</a:t>
            </a:r>
            <a:r>
              <a:rPr lang="en-GB" dirty="0"/>
              <a:t> </a:t>
            </a:r>
            <a:r>
              <a:rPr lang="en-GB" i="1" dirty="0"/>
              <a:t>we de </a:t>
            </a:r>
            <a:r>
              <a:rPr lang="en-GB" i="1" dirty="0" err="1"/>
              <a:t>gedeelde</a:t>
            </a:r>
            <a:r>
              <a:rPr lang="en-GB" i="1" dirty="0"/>
              <a:t> </a:t>
            </a:r>
            <a:r>
              <a:rPr lang="en-GB" i="1" dirty="0" err="1"/>
              <a:t>besluitvorming</a:t>
            </a:r>
            <a:r>
              <a:rPr lang="en-GB" dirty="0"/>
              <a:t>. </a:t>
            </a:r>
            <a:endParaRPr lang="en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385D70D-37BE-4D45-B2DB-44F6D233C0D7}" type="datetime1">
              <a:rPr lang="nl-NL" smtClean="0"/>
              <a:pPr>
                <a:defRPr/>
              </a:pPr>
              <a:t>30-10-2021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© 2007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BF139-A5C7-4C3B-BE70-FCDA75599B0B}" type="slidenum">
              <a:rPr lang="nl-NL" altLang="nl-NL" smtClean="0"/>
              <a:pPr>
                <a:defRPr/>
              </a:pPr>
              <a:t>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59295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B3C9ACC-CA85-4C67-89AA-DA115A9390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689A0E2-0BF8-4049-BB10-F288C99D2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 dirty="0">
              <a:latin typeface="Times" panose="0202060306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673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Char char="-"/>
            </a:pPr>
            <a:r>
              <a:rPr lang="en-GB" dirty="0" err="1"/>
              <a:t>Waarom</a:t>
            </a:r>
            <a:r>
              <a:rPr lang="en-GB" dirty="0"/>
              <a:t> films?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endParaRPr lang="en-GB" i="1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r>
              <a:rPr lang="en-GB" i="1" dirty="0"/>
              <a:t>1- </a:t>
            </a:r>
            <a:r>
              <a:rPr lang="en-GB" i="1" dirty="0" err="1"/>
              <a:t>Vooral</a:t>
            </a:r>
            <a:r>
              <a:rPr lang="en-GB" i="1" dirty="0"/>
              <a:t> </a:t>
            </a:r>
            <a:r>
              <a:rPr lang="en-GB" i="1" dirty="0" err="1"/>
              <a:t>jonge</a:t>
            </a:r>
            <a:r>
              <a:rPr lang="en-GB" i="1" dirty="0"/>
              <a:t> </a:t>
            </a:r>
            <a:r>
              <a:rPr lang="en-GB" i="1" dirty="0" err="1"/>
              <a:t>mensen</a:t>
            </a:r>
            <a:r>
              <a:rPr lang="en-GB" i="1" dirty="0"/>
              <a:t> </a:t>
            </a:r>
            <a:r>
              <a:rPr lang="en-GB" i="1" dirty="0" err="1"/>
              <a:t>kijken</a:t>
            </a:r>
            <a:r>
              <a:rPr lang="en-GB" i="1" dirty="0"/>
              <a:t> </a:t>
            </a:r>
            <a:r>
              <a:rPr lang="en-GB" i="1" dirty="0" err="1"/>
              <a:t>liever</a:t>
            </a:r>
            <a:r>
              <a:rPr lang="en-GB" i="1" dirty="0"/>
              <a:t> dan </a:t>
            </a:r>
            <a:r>
              <a:rPr lang="en-GB" i="1" dirty="0" err="1"/>
              <a:t>dat</a:t>
            </a:r>
            <a:r>
              <a:rPr lang="en-GB" i="1" dirty="0"/>
              <a:t> </a:t>
            </a:r>
            <a:r>
              <a:rPr lang="en-GB" i="1" dirty="0" err="1"/>
              <a:t>ze</a:t>
            </a:r>
            <a:r>
              <a:rPr lang="en-GB" i="1" dirty="0"/>
              <a:t> </a:t>
            </a:r>
            <a:r>
              <a:rPr lang="en-GB" i="1" dirty="0" err="1"/>
              <a:t>lezen</a:t>
            </a:r>
            <a:r>
              <a:rPr lang="en-GB" i="1" dirty="0"/>
              <a:t>. Door  </a:t>
            </a:r>
            <a:r>
              <a:rPr lang="en-GB" i="1" dirty="0" err="1"/>
              <a:t>patienteninformatie</a:t>
            </a:r>
            <a:r>
              <a:rPr lang="en-GB" i="1" dirty="0"/>
              <a:t> in </a:t>
            </a:r>
            <a:r>
              <a:rPr lang="en-GB" i="1" dirty="0" err="1"/>
              <a:t>beeld</a:t>
            </a:r>
            <a:r>
              <a:rPr lang="en-GB" i="1" dirty="0"/>
              <a:t> </a:t>
            </a:r>
            <a:r>
              <a:rPr lang="en-GB" i="1" dirty="0" err="1"/>
              <a:t>aan</a:t>
            </a:r>
            <a:r>
              <a:rPr lang="en-GB" i="1" dirty="0"/>
              <a:t> </a:t>
            </a:r>
            <a:r>
              <a:rPr lang="en-GB" i="1" dirty="0" err="1"/>
              <a:t>te</a:t>
            </a:r>
            <a:r>
              <a:rPr lang="en-GB" i="1" dirty="0"/>
              <a:t> </a:t>
            </a:r>
            <a:r>
              <a:rPr lang="en-GB" i="1" dirty="0" err="1"/>
              <a:t>bieden</a:t>
            </a:r>
            <a:r>
              <a:rPr lang="en-GB" i="1" dirty="0"/>
              <a:t> </a:t>
            </a:r>
            <a:r>
              <a:rPr lang="en-GB" i="1" dirty="0" err="1"/>
              <a:t>wordt</a:t>
            </a:r>
            <a:r>
              <a:rPr lang="en-GB" i="1" dirty="0"/>
              <a:t> </a:t>
            </a:r>
            <a:r>
              <a:rPr lang="en-GB" i="1" dirty="0" err="1"/>
              <a:t>deze</a:t>
            </a:r>
            <a:r>
              <a:rPr lang="en-GB" i="1" dirty="0"/>
              <a:t> </a:t>
            </a:r>
            <a:r>
              <a:rPr lang="en-GB" i="1" dirty="0" err="1"/>
              <a:t>voor</a:t>
            </a:r>
            <a:r>
              <a:rPr lang="en-GB" i="1" dirty="0"/>
              <a:t> </a:t>
            </a:r>
            <a:r>
              <a:rPr lang="en-GB" i="1" dirty="0" err="1"/>
              <a:t>meer</a:t>
            </a:r>
            <a:r>
              <a:rPr lang="en-GB" i="1" dirty="0"/>
              <a:t> </a:t>
            </a:r>
            <a:r>
              <a:rPr lang="en-GB" i="1" dirty="0" err="1"/>
              <a:t>mensen</a:t>
            </a:r>
            <a:r>
              <a:rPr lang="en-GB" i="1" dirty="0"/>
              <a:t> </a:t>
            </a:r>
            <a:r>
              <a:rPr lang="en-GB" i="1" dirty="0" err="1"/>
              <a:t>toegankelijk</a:t>
            </a:r>
            <a:r>
              <a:rPr lang="en-GB" i="1" dirty="0"/>
              <a:t>. 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endParaRPr lang="en-GB" i="1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r>
              <a:rPr lang="en-GB" i="1" dirty="0"/>
              <a:t>2- Ook </a:t>
            </a:r>
            <a:r>
              <a:rPr lang="en-GB" i="1" dirty="0" err="1"/>
              <a:t>wordt</a:t>
            </a:r>
            <a:r>
              <a:rPr lang="en-GB" i="1" dirty="0"/>
              <a:t> </a:t>
            </a:r>
            <a:r>
              <a:rPr lang="en-GB" i="1" dirty="0" err="1"/>
              <a:t>informatie</a:t>
            </a:r>
            <a:r>
              <a:rPr lang="en-GB" i="1" dirty="0"/>
              <a:t> </a:t>
            </a:r>
            <a:r>
              <a:rPr lang="en-GB" i="1" dirty="0" err="1"/>
              <a:t>toegankelijker</a:t>
            </a:r>
            <a:r>
              <a:rPr lang="en-GB" i="1" dirty="0"/>
              <a:t> </a:t>
            </a:r>
            <a:r>
              <a:rPr lang="en-GB" i="1" dirty="0" err="1"/>
              <a:t>voor</a:t>
            </a:r>
            <a:r>
              <a:rPr lang="en-GB" i="1" dirty="0"/>
              <a:t> </a:t>
            </a:r>
            <a:r>
              <a:rPr lang="en-GB" i="1" dirty="0" err="1"/>
              <a:t>mensen</a:t>
            </a:r>
            <a:r>
              <a:rPr lang="en-GB" i="1" dirty="0"/>
              <a:t> met </a:t>
            </a:r>
            <a:r>
              <a:rPr lang="en-GB" i="1" dirty="0" err="1"/>
              <a:t>lage</a:t>
            </a:r>
            <a:r>
              <a:rPr lang="en-GB" i="1" dirty="0"/>
              <a:t> </a:t>
            </a:r>
            <a:r>
              <a:rPr lang="en-GB" i="1" dirty="0" err="1"/>
              <a:t>gezondheidsvaardigheden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</a:t>
            </a:r>
            <a:r>
              <a:rPr lang="en-GB" i="1" dirty="0" err="1"/>
              <a:t>mensen</a:t>
            </a:r>
            <a:r>
              <a:rPr lang="en-GB" i="1" dirty="0"/>
              <a:t> </a:t>
            </a:r>
            <a:r>
              <a:rPr lang="en-GB" i="1" dirty="0" err="1"/>
              <a:t>anderstaligen</a:t>
            </a:r>
            <a:r>
              <a:rPr lang="en-GB" i="1" dirty="0"/>
              <a:t> </a:t>
            </a:r>
            <a:r>
              <a:rPr lang="en-GB" i="1" dirty="0" err="1"/>
              <a:t>omdat</a:t>
            </a:r>
            <a:r>
              <a:rPr lang="en-GB" i="1" dirty="0"/>
              <a:t> de films in  </a:t>
            </a:r>
            <a:r>
              <a:rPr lang="en-GB" i="1" dirty="0" err="1"/>
              <a:t>meerdere</a:t>
            </a:r>
            <a:r>
              <a:rPr lang="en-GB" i="1" dirty="0"/>
              <a:t> </a:t>
            </a:r>
            <a:r>
              <a:rPr lang="en-GB" i="1" dirty="0" err="1"/>
              <a:t>talen</a:t>
            </a:r>
            <a:r>
              <a:rPr lang="en-GB" i="1" dirty="0"/>
              <a:t> </a:t>
            </a:r>
            <a:r>
              <a:rPr lang="en-GB" i="1" dirty="0" err="1"/>
              <a:t>worden</a:t>
            </a:r>
            <a:r>
              <a:rPr lang="en-GB" i="1" dirty="0"/>
              <a:t> </a:t>
            </a:r>
            <a:r>
              <a:rPr lang="en-GB" i="1" dirty="0" err="1"/>
              <a:t>ontwikkeld</a:t>
            </a:r>
            <a:r>
              <a:rPr lang="en-GB" i="1" dirty="0"/>
              <a:t>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GB" i="1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i="1" dirty="0"/>
              <a:t>3- </a:t>
            </a:r>
            <a:r>
              <a:rPr lang="en-GB" i="1" dirty="0" err="1"/>
              <a:t>Doordat</a:t>
            </a:r>
            <a:r>
              <a:rPr lang="en-GB" i="1" dirty="0"/>
              <a:t> de films </a:t>
            </a:r>
            <a:r>
              <a:rPr lang="en-GB" i="1" dirty="0" err="1"/>
              <a:t>voorafgaand</a:t>
            </a:r>
            <a:r>
              <a:rPr lang="en-GB" i="1" dirty="0"/>
              <a:t> </a:t>
            </a:r>
            <a:r>
              <a:rPr lang="en-GB" i="1" dirty="0" err="1"/>
              <a:t>aan</a:t>
            </a:r>
            <a:r>
              <a:rPr lang="en-GB" i="1" dirty="0"/>
              <a:t> het consult  </a:t>
            </a:r>
            <a:r>
              <a:rPr lang="en-GB" i="1" dirty="0" err="1"/>
              <a:t>bekeken</a:t>
            </a:r>
            <a:r>
              <a:rPr lang="en-GB" i="1" dirty="0"/>
              <a:t> </a:t>
            </a:r>
            <a:r>
              <a:rPr lang="en-GB" i="1" dirty="0" err="1"/>
              <a:t>kunnen</a:t>
            </a:r>
            <a:r>
              <a:rPr lang="en-GB" i="1" dirty="0"/>
              <a:t> </a:t>
            </a:r>
            <a:r>
              <a:rPr lang="en-GB" i="1" dirty="0" err="1"/>
              <a:t>worden</a:t>
            </a:r>
            <a:r>
              <a:rPr lang="en-GB" i="1" dirty="0"/>
              <a:t>, is de patient </a:t>
            </a:r>
            <a:r>
              <a:rPr lang="en-GB" i="1" dirty="0" err="1"/>
              <a:t>beter</a:t>
            </a:r>
            <a:r>
              <a:rPr lang="en-GB" i="1" dirty="0"/>
              <a:t> </a:t>
            </a:r>
            <a:r>
              <a:rPr lang="en-GB" i="1" dirty="0" err="1"/>
              <a:t>voorbereid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op de </a:t>
            </a:r>
            <a:r>
              <a:rPr lang="en-GB" i="1" dirty="0" err="1"/>
              <a:t>hoogte</a:t>
            </a:r>
            <a:r>
              <a:rPr lang="en-GB" i="1" dirty="0"/>
              <a:t> van </a:t>
            </a:r>
            <a:r>
              <a:rPr lang="en-GB" i="1" dirty="0" err="1"/>
              <a:t>belangrijke</a:t>
            </a:r>
            <a:r>
              <a:rPr lang="en-GB" i="1" dirty="0"/>
              <a:t> </a:t>
            </a:r>
            <a:r>
              <a:rPr lang="en-GB" i="1" dirty="0" err="1"/>
              <a:t>informatie</a:t>
            </a:r>
            <a:r>
              <a:rPr lang="en-GB" i="1" dirty="0"/>
              <a:t>, </a:t>
            </a:r>
            <a:r>
              <a:rPr lang="en-GB" i="1" dirty="0" err="1"/>
              <a:t>hierdoor</a:t>
            </a:r>
            <a:r>
              <a:rPr lang="en-GB" i="1" dirty="0"/>
              <a:t> </a:t>
            </a:r>
            <a:r>
              <a:rPr lang="en-GB" i="1" dirty="0" err="1"/>
              <a:t>ontstaat</a:t>
            </a:r>
            <a:r>
              <a:rPr lang="en-GB" i="1" dirty="0"/>
              <a:t> </a:t>
            </a:r>
            <a:r>
              <a:rPr lang="en-GB" i="1" dirty="0" err="1"/>
              <a:t>meer</a:t>
            </a:r>
            <a:r>
              <a:rPr lang="en-GB" i="1" dirty="0"/>
              <a:t> </a:t>
            </a:r>
            <a:r>
              <a:rPr lang="en-GB" i="1" dirty="0" err="1"/>
              <a:t>tijd</a:t>
            </a:r>
            <a:r>
              <a:rPr lang="en-GB" i="1" dirty="0"/>
              <a:t> </a:t>
            </a:r>
            <a:r>
              <a:rPr lang="en-GB" i="1" dirty="0" err="1"/>
              <a:t>voor</a:t>
            </a:r>
            <a:r>
              <a:rPr lang="en-GB" i="1" dirty="0"/>
              <a:t> </a:t>
            </a:r>
            <a:r>
              <a:rPr lang="en-GB" i="1" dirty="0" err="1"/>
              <a:t>gedeelde</a:t>
            </a:r>
            <a:r>
              <a:rPr lang="en-GB" i="1" dirty="0"/>
              <a:t> </a:t>
            </a:r>
            <a:r>
              <a:rPr lang="en-GB" i="1" dirty="0" err="1"/>
              <a:t>besluitvorming</a:t>
            </a:r>
            <a:r>
              <a:rPr lang="en-GB" i="1" dirty="0"/>
              <a:t>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GB" u="none" dirty="0"/>
          </a:p>
          <a:p>
            <a:pPr marL="0" lvl="0" indent="-762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Char char="-"/>
            </a:pPr>
            <a:r>
              <a:rPr lang="en-GB" u="sng" dirty="0"/>
              <a:t>4- Ook </a:t>
            </a:r>
            <a:r>
              <a:rPr lang="en-GB" u="sng" dirty="0" err="1"/>
              <a:t>leidt</a:t>
            </a:r>
            <a:r>
              <a:rPr lang="en-GB" u="sng" dirty="0"/>
              <a:t> </a:t>
            </a:r>
            <a:r>
              <a:rPr lang="en-GB" u="sng" dirty="0" err="1"/>
              <a:t>dit</a:t>
            </a:r>
            <a:r>
              <a:rPr lang="en-GB" u="sng" dirty="0"/>
              <a:t> </a:t>
            </a:r>
            <a:r>
              <a:rPr lang="en-GB" u="sng" dirty="0" err="1"/>
              <a:t>efficiëntere</a:t>
            </a:r>
            <a:r>
              <a:rPr lang="en-GB" u="sng" dirty="0"/>
              <a:t> </a:t>
            </a:r>
            <a:r>
              <a:rPr lang="en-GB" u="sng" dirty="0" err="1"/>
              <a:t>consulten</a:t>
            </a:r>
            <a:endParaRPr lang="en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385D70D-37BE-4D45-B2DB-44F6D233C0D7}" type="datetime1">
              <a:rPr lang="nl-NL" smtClean="0"/>
              <a:pPr>
                <a:defRPr/>
              </a:pPr>
              <a:t>30-10-2021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© 2007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BF139-A5C7-4C3B-BE70-FCDA75599B0B}" type="slidenum">
              <a:rPr lang="nl-NL" altLang="nl-NL" smtClean="0"/>
              <a:pPr>
                <a:defRPr/>
              </a:pPr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99092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Char char="-"/>
            </a:pPr>
            <a:r>
              <a:rPr lang="en-GB" dirty="0" err="1"/>
              <a:t>Waarom</a:t>
            </a:r>
            <a:r>
              <a:rPr lang="en-GB" dirty="0"/>
              <a:t> films?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endParaRPr lang="en-GB" i="1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r>
              <a:rPr lang="en-GB" i="1" dirty="0"/>
              <a:t>1- </a:t>
            </a:r>
            <a:r>
              <a:rPr lang="en-GB" i="1" dirty="0" err="1"/>
              <a:t>Vooral</a:t>
            </a:r>
            <a:r>
              <a:rPr lang="en-GB" i="1" dirty="0"/>
              <a:t> </a:t>
            </a:r>
            <a:r>
              <a:rPr lang="en-GB" i="1" dirty="0" err="1"/>
              <a:t>jonge</a:t>
            </a:r>
            <a:r>
              <a:rPr lang="en-GB" i="1" dirty="0"/>
              <a:t> </a:t>
            </a:r>
            <a:r>
              <a:rPr lang="en-GB" i="1" dirty="0" err="1"/>
              <a:t>mensen</a:t>
            </a:r>
            <a:r>
              <a:rPr lang="en-GB" i="1" dirty="0"/>
              <a:t> </a:t>
            </a:r>
            <a:r>
              <a:rPr lang="en-GB" i="1" dirty="0" err="1"/>
              <a:t>kijken</a:t>
            </a:r>
            <a:r>
              <a:rPr lang="en-GB" i="1" dirty="0"/>
              <a:t> </a:t>
            </a:r>
            <a:r>
              <a:rPr lang="en-GB" i="1" dirty="0" err="1"/>
              <a:t>liever</a:t>
            </a:r>
            <a:r>
              <a:rPr lang="en-GB" i="1" dirty="0"/>
              <a:t> dan </a:t>
            </a:r>
            <a:r>
              <a:rPr lang="en-GB" i="1" dirty="0" err="1"/>
              <a:t>dat</a:t>
            </a:r>
            <a:r>
              <a:rPr lang="en-GB" i="1" dirty="0"/>
              <a:t> </a:t>
            </a:r>
            <a:r>
              <a:rPr lang="en-GB" i="1" dirty="0" err="1"/>
              <a:t>ze</a:t>
            </a:r>
            <a:r>
              <a:rPr lang="en-GB" i="1" dirty="0"/>
              <a:t> </a:t>
            </a:r>
            <a:r>
              <a:rPr lang="en-GB" i="1" dirty="0" err="1"/>
              <a:t>lezen</a:t>
            </a:r>
            <a:r>
              <a:rPr lang="en-GB" i="1" dirty="0"/>
              <a:t>. Door  </a:t>
            </a:r>
            <a:r>
              <a:rPr lang="en-GB" i="1" dirty="0" err="1"/>
              <a:t>patienteninformatie</a:t>
            </a:r>
            <a:r>
              <a:rPr lang="en-GB" i="1" dirty="0"/>
              <a:t> in </a:t>
            </a:r>
            <a:r>
              <a:rPr lang="en-GB" i="1" dirty="0" err="1"/>
              <a:t>beeld</a:t>
            </a:r>
            <a:r>
              <a:rPr lang="en-GB" i="1" dirty="0"/>
              <a:t> </a:t>
            </a:r>
            <a:r>
              <a:rPr lang="en-GB" i="1" dirty="0" err="1"/>
              <a:t>aan</a:t>
            </a:r>
            <a:r>
              <a:rPr lang="en-GB" i="1" dirty="0"/>
              <a:t> </a:t>
            </a:r>
            <a:r>
              <a:rPr lang="en-GB" i="1" dirty="0" err="1"/>
              <a:t>te</a:t>
            </a:r>
            <a:r>
              <a:rPr lang="en-GB" i="1" dirty="0"/>
              <a:t> </a:t>
            </a:r>
            <a:r>
              <a:rPr lang="en-GB" i="1" dirty="0" err="1"/>
              <a:t>bieden</a:t>
            </a:r>
            <a:r>
              <a:rPr lang="en-GB" i="1" dirty="0"/>
              <a:t> </a:t>
            </a:r>
            <a:r>
              <a:rPr lang="en-GB" i="1" dirty="0" err="1"/>
              <a:t>wordt</a:t>
            </a:r>
            <a:r>
              <a:rPr lang="en-GB" i="1" dirty="0"/>
              <a:t> </a:t>
            </a:r>
            <a:r>
              <a:rPr lang="en-GB" i="1" dirty="0" err="1"/>
              <a:t>deze</a:t>
            </a:r>
            <a:r>
              <a:rPr lang="en-GB" i="1" dirty="0"/>
              <a:t> </a:t>
            </a:r>
            <a:r>
              <a:rPr lang="en-GB" i="1" dirty="0" err="1"/>
              <a:t>voor</a:t>
            </a:r>
            <a:r>
              <a:rPr lang="en-GB" i="1" dirty="0"/>
              <a:t> </a:t>
            </a:r>
            <a:r>
              <a:rPr lang="en-GB" i="1" dirty="0" err="1"/>
              <a:t>meer</a:t>
            </a:r>
            <a:r>
              <a:rPr lang="en-GB" i="1" dirty="0"/>
              <a:t> </a:t>
            </a:r>
            <a:r>
              <a:rPr lang="en-GB" i="1" dirty="0" err="1"/>
              <a:t>mensen</a:t>
            </a:r>
            <a:r>
              <a:rPr lang="en-GB" i="1" dirty="0"/>
              <a:t> </a:t>
            </a:r>
            <a:r>
              <a:rPr lang="en-GB" i="1" dirty="0" err="1"/>
              <a:t>toegankelijk</a:t>
            </a:r>
            <a:r>
              <a:rPr lang="en-GB" i="1" dirty="0"/>
              <a:t>. 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endParaRPr lang="en-GB" i="1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r>
              <a:rPr lang="en-GB" i="1" dirty="0"/>
              <a:t>2- Ook </a:t>
            </a:r>
            <a:r>
              <a:rPr lang="en-GB" i="1" dirty="0" err="1"/>
              <a:t>wordt</a:t>
            </a:r>
            <a:r>
              <a:rPr lang="en-GB" i="1" dirty="0"/>
              <a:t> </a:t>
            </a:r>
            <a:r>
              <a:rPr lang="en-GB" i="1" dirty="0" err="1"/>
              <a:t>informatie</a:t>
            </a:r>
            <a:r>
              <a:rPr lang="en-GB" i="1" dirty="0"/>
              <a:t> </a:t>
            </a:r>
            <a:r>
              <a:rPr lang="en-GB" i="1" dirty="0" err="1"/>
              <a:t>toegankelijker</a:t>
            </a:r>
            <a:r>
              <a:rPr lang="en-GB" i="1" dirty="0"/>
              <a:t> </a:t>
            </a:r>
            <a:r>
              <a:rPr lang="en-GB" i="1" dirty="0" err="1"/>
              <a:t>voor</a:t>
            </a:r>
            <a:r>
              <a:rPr lang="en-GB" i="1" dirty="0"/>
              <a:t> </a:t>
            </a:r>
            <a:r>
              <a:rPr lang="en-GB" i="1" dirty="0" err="1"/>
              <a:t>mensen</a:t>
            </a:r>
            <a:r>
              <a:rPr lang="en-GB" i="1" dirty="0"/>
              <a:t> met </a:t>
            </a:r>
            <a:r>
              <a:rPr lang="en-GB" i="1" dirty="0" err="1"/>
              <a:t>lage</a:t>
            </a:r>
            <a:r>
              <a:rPr lang="en-GB" i="1" dirty="0"/>
              <a:t> </a:t>
            </a:r>
            <a:r>
              <a:rPr lang="en-GB" i="1" dirty="0" err="1"/>
              <a:t>gezondheidsvaardigheden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</a:t>
            </a:r>
            <a:r>
              <a:rPr lang="en-GB" i="1" dirty="0" err="1"/>
              <a:t>mensen</a:t>
            </a:r>
            <a:r>
              <a:rPr lang="en-GB" i="1" dirty="0"/>
              <a:t> </a:t>
            </a:r>
            <a:r>
              <a:rPr lang="en-GB" i="1" dirty="0" err="1"/>
              <a:t>anderstaligen</a:t>
            </a:r>
            <a:r>
              <a:rPr lang="en-GB" i="1" dirty="0"/>
              <a:t> </a:t>
            </a:r>
            <a:r>
              <a:rPr lang="en-GB" i="1" dirty="0" err="1"/>
              <a:t>omdat</a:t>
            </a:r>
            <a:r>
              <a:rPr lang="en-GB" i="1" dirty="0"/>
              <a:t> de films in  </a:t>
            </a:r>
            <a:r>
              <a:rPr lang="en-GB" i="1" dirty="0" err="1"/>
              <a:t>meerdere</a:t>
            </a:r>
            <a:r>
              <a:rPr lang="en-GB" i="1" dirty="0"/>
              <a:t> </a:t>
            </a:r>
            <a:r>
              <a:rPr lang="en-GB" i="1" dirty="0" err="1"/>
              <a:t>talen</a:t>
            </a:r>
            <a:r>
              <a:rPr lang="en-GB" i="1" dirty="0"/>
              <a:t> </a:t>
            </a:r>
            <a:r>
              <a:rPr lang="en-GB" i="1" dirty="0" err="1"/>
              <a:t>worden</a:t>
            </a:r>
            <a:r>
              <a:rPr lang="en-GB" i="1" dirty="0"/>
              <a:t> </a:t>
            </a:r>
            <a:r>
              <a:rPr lang="en-GB" i="1" dirty="0" err="1"/>
              <a:t>ontwikkeld</a:t>
            </a:r>
            <a:r>
              <a:rPr lang="en-GB" i="1" dirty="0"/>
              <a:t>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GB" i="1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i="1" dirty="0"/>
              <a:t>3- </a:t>
            </a:r>
            <a:r>
              <a:rPr lang="en-GB" i="1" dirty="0" err="1"/>
              <a:t>Doordat</a:t>
            </a:r>
            <a:r>
              <a:rPr lang="en-GB" i="1" dirty="0"/>
              <a:t> de films </a:t>
            </a:r>
            <a:r>
              <a:rPr lang="en-GB" i="1" dirty="0" err="1"/>
              <a:t>voorafgaand</a:t>
            </a:r>
            <a:r>
              <a:rPr lang="en-GB" i="1" dirty="0"/>
              <a:t> </a:t>
            </a:r>
            <a:r>
              <a:rPr lang="en-GB" i="1" dirty="0" err="1"/>
              <a:t>aan</a:t>
            </a:r>
            <a:r>
              <a:rPr lang="en-GB" i="1" dirty="0"/>
              <a:t> het consult  </a:t>
            </a:r>
            <a:r>
              <a:rPr lang="en-GB" i="1" dirty="0" err="1"/>
              <a:t>bekeken</a:t>
            </a:r>
            <a:r>
              <a:rPr lang="en-GB" i="1" dirty="0"/>
              <a:t> </a:t>
            </a:r>
            <a:r>
              <a:rPr lang="en-GB" i="1" dirty="0" err="1"/>
              <a:t>kunnen</a:t>
            </a:r>
            <a:r>
              <a:rPr lang="en-GB" i="1" dirty="0"/>
              <a:t> </a:t>
            </a:r>
            <a:r>
              <a:rPr lang="en-GB" i="1" dirty="0" err="1"/>
              <a:t>worden</a:t>
            </a:r>
            <a:r>
              <a:rPr lang="en-GB" i="1" dirty="0"/>
              <a:t>, is de patient </a:t>
            </a:r>
            <a:r>
              <a:rPr lang="en-GB" i="1" dirty="0" err="1"/>
              <a:t>beter</a:t>
            </a:r>
            <a:r>
              <a:rPr lang="en-GB" i="1" dirty="0"/>
              <a:t> </a:t>
            </a:r>
            <a:r>
              <a:rPr lang="en-GB" i="1" dirty="0" err="1"/>
              <a:t>voorbereid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op de </a:t>
            </a:r>
            <a:r>
              <a:rPr lang="en-GB" i="1" dirty="0" err="1"/>
              <a:t>hoogte</a:t>
            </a:r>
            <a:r>
              <a:rPr lang="en-GB" i="1" dirty="0"/>
              <a:t> van </a:t>
            </a:r>
            <a:r>
              <a:rPr lang="en-GB" i="1" dirty="0" err="1"/>
              <a:t>belangrijke</a:t>
            </a:r>
            <a:r>
              <a:rPr lang="en-GB" i="1" dirty="0"/>
              <a:t> </a:t>
            </a:r>
            <a:r>
              <a:rPr lang="en-GB" i="1" dirty="0" err="1"/>
              <a:t>informatie</a:t>
            </a:r>
            <a:r>
              <a:rPr lang="en-GB" i="1" dirty="0"/>
              <a:t>, </a:t>
            </a:r>
            <a:r>
              <a:rPr lang="en-GB" i="1" dirty="0" err="1"/>
              <a:t>hierdoor</a:t>
            </a:r>
            <a:r>
              <a:rPr lang="en-GB" i="1" dirty="0"/>
              <a:t> </a:t>
            </a:r>
            <a:r>
              <a:rPr lang="en-GB" i="1" dirty="0" err="1"/>
              <a:t>ontstaat</a:t>
            </a:r>
            <a:r>
              <a:rPr lang="en-GB" i="1" dirty="0"/>
              <a:t> </a:t>
            </a:r>
            <a:r>
              <a:rPr lang="en-GB" i="1" dirty="0" err="1"/>
              <a:t>meer</a:t>
            </a:r>
            <a:r>
              <a:rPr lang="en-GB" i="1" dirty="0"/>
              <a:t> </a:t>
            </a:r>
            <a:r>
              <a:rPr lang="en-GB" i="1" dirty="0" err="1"/>
              <a:t>tijd</a:t>
            </a:r>
            <a:r>
              <a:rPr lang="en-GB" i="1" dirty="0"/>
              <a:t> </a:t>
            </a:r>
            <a:r>
              <a:rPr lang="en-GB" i="1" dirty="0" err="1"/>
              <a:t>voor</a:t>
            </a:r>
            <a:r>
              <a:rPr lang="en-GB" i="1" dirty="0"/>
              <a:t> </a:t>
            </a:r>
            <a:r>
              <a:rPr lang="en-GB" i="1" dirty="0" err="1"/>
              <a:t>gedeelde</a:t>
            </a:r>
            <a:r>
              <a:rPr lang="en-GB" i="1" dirty="0"/>
              <a:t> </a:t>
            </a:r>
            <a:r>
              <a:rPr lang="en-GB" i="1" dirty="0" err="1"/>
              <a:t>besluitvorming</a:t>
            </a:r>
            <a:r>
              <a:rPr lang="en-GB" i="1" dirty="0"/>
              <a:t>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GB" u="none" dirty="0"/>
          </a:p>
          <a:p>
            <a:pPr marL="0" lvl="0" indent="-762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Char char="-"/>
            </a:pPr>
            <a:r>
              <a:rPr lang="en-GB" u="sng" dirty="0"/>
              <a:t>4- Ook </a:t>
            </a:r>
            <a:r>
              <a:rPr lang="en-GB" u="sng" dirty="0" err="1"/>
              <a:t>leidt</a:t>
            </a:r>
            <a:r>
              <a:rPr lang="en-GB" u="sng" dirty="0"/>
              <a:t> </a:t>
            </a:r>
            <a:r>
              <a:rPr lang="en-GB" u="sng" dirty="0" err="1"/>
              <a:t>dit</a:t>
            </a:r>
            <a:r>
              <a:rPr lang="en-GB" u="sng" dirty="0"/>
              <a:t> </a:t>
            </a:r>
            <a:r>
              <a:rPr lang="en-GB" u="sng" dirty="0" err="1"/>
              <a:t>efficiëntere</a:t>
            </a:r>
            <a:r>
              <a:rPr lang="en-GB" u="sng" dirty="0"/>
              <a:t> </a:t>
            </a:r>
            <a:r>
              <a:rPr lang="en-GB" u="sng" dirty="0" err="1"/>
              <a:t>consulten</a:t>
            </a:r>
            <a:endParaRPr lang="en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385D70D-37BE-4D45-B2DB-44F6D233C0D7}" type="datetime1">
              <a:rPr lang="nl-NL" smtClean="0"/>
              <a:pPr>
                <a:defRPr/>
              </a:pPr>
              <a:t>30-10-2021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© 2007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BF139-A5C7-4C3B-BE70-FCDA75599B0B}" type="slidenum">
              <a:rPr lang="nl-NL" altLang="nl-NL" smtClean="0"/>
              <a:pPr>
                <a:defRPr/>
              </a:pPr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46556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Ten </a:t>
            </a:r>
            <a:r>
              <a:rPr lang="en-GB" dirty="0" err="1"/>
              <a:t>behoeve</a:t>
            </a:r>
            <a:r>
              <a:rPr lang="en-GB" dirty="0"/>
              <a:t> van </a:t>
            </a:r>
            <a:r>
              <a:rPr lang="en-GB" dirty="0" err="1"/>
              <a:t>kwaliteit</a:t>
            </a:r>
            <a:r>
              <a:rPr lang="en-GB" dirty="0"/>
              <a:t>, </a:t>
            </a:r>
            <a:r>
              <a:rPr lang="en-GB" dirty="0" err="1"/>
              <a:t>draagvlak</a:t>
            </a:r>
            <a:r>
              <a:rPr lang="en-GB" dirty="0"/>
              <a:t> en </a:t>
            </a:r>
            <a:r>
              <a:rPr lang="en-GB" dirty="0" err="1"/>
              <a:t>succesvolle</a:t>
            </a:r>
            <a:r>
              <a:rPr lang="en-GB" dirty="0"/>
              <a:t> </a:t>
            </a:r>
            <a:r>
              <a:rPr lang="en-GB" dirty="0" err="1"/>
              <a:t>implementatie</a:t>
            </a:r>
            <a:r>
              <a:rPr lang="en-GB" dirty="0"/>
              <a:t> </a:t>
            </a:r>
            <a:r>
              <a:rPr lang="en-GB" dirty="0" err="1"/>
              <a:t>worden</a:t>
            </a:r>
            <a:r>
              <a:rPr lang="en-GB" dirty="0"/>
              <a:t> films </a:t>
            </a:r>
            <a:r>
              <a:rPr lang="en-GB" dirty="0" err="1"/>
              <a:t>ontwikkeld</a:t>
            </a:r>
            <a:r>
              <a:rPr lang="en-GB" dirty="0"/>
              <a:t> in </a:t>
            </a:r>
            <a:r>
              <a:rPr lang="en-GB" dirty="0" err="1"/>
              <a:t>samenwerking</a:t>
            </a:r>
            <a:r>
              <a:rPr lang="en-GB" dirty="0"/>
              <a:t> met </a:t>
            </a:r>
            <a:r>
              <a:rPr lang="en-GB" dirty="0" err="1"/>
              <a:t>patientenverenigingen</a:t>
            </a:r>
            <a:r>
              <a:rPr lang="en-GB" dirty="0"/>
              <a:t>, </a:t>
            </a:r>
            <a:r>
              <a:rPr lang="en-GB" dirty="0" err="1"/>
              <a:t>ervaringsdeskundigen</a:t>
            </a:r>
            <a:r>
              <a:rPr lang="en-GB" dirty="0"/>
              <a:t> in het </a:t>
            </a:r>
            <a:r>
              <a:rPr lang="en-GB" dirty="0" err="1"/>
              <a:t>patientenpanel</a:t>
            </a:r>
            <a:r>
              <a:rPr lang="en-GB" dirty="0"/>
              <a:t>, de KNOV, en de </a:t>
            </a:r>
            <a:r>
              <a:rPr lang="en-GB" dirty="0" err="1"/>
              <a:t>Patientenfederatie</a:t>
            </a:r>
            <a:r>
              <a:rPr lang="en-GB" dirty="0"/>
              <a:t> Nederland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385D70D-37BE-4D45-B2DB-44F6D233C0D7}" type="datetime1">
              <a:rPr lang="nl-NL" smtClean="0"/>
              <a:pPr>
                <a:defRPr/>
              </a:pPr>
              <a:t>30-10-2021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© 2007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BF139-A5C7-4C3B-BE70-FCDA75599B0B}" type="slidenum">
              <a:rPr lang="nl-NL" altLang="nl-NL" smtClean="0"/>
              <a:pPr>
                <a:defRPr/>
              </a:pPr>
              <a:t>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07820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 films </a:t>
            </a:r>
            <a:r>
              <a:rPr lang="en-GB" dirty="0" err="1"/>
              <a:t>worden</a:t>
            </a:r>
            <a:r>
              <a:rPr lang="en-GB" dirty="0"/>
              <a:t> </a:t>
            </a:r>
            <a:r>
              <a:rPr lang="en-GB" dirty="0" err="1"/>
              <a:t>gepubliceerd</a:t>
            </a:r>
            <a:r>
              <a:rPr lang="en-GB" dirty="0"/>
              <a:t> op de website: </a:t>
            </a:r>
            <a:r>
              <a:rPr lang="en-GB" dirty="0" err="1"/>
              <a:t>degynaecoloog.nl</a:t>
            </a:r>
            <a:r>
              <a:rPr lang="en-GB" dirty="0"/>
              <a:t>, er </a:t>
            </a:r>
            <a:r>
              <a:rPr lang="en-GB" dirty="0" err="1"/>
              <a:t>zal</a:t>
            </a:r>
            <a:r>
              <a:rPr lang="en-GB" dirty="0"/>
              <a:t> </a:t>
            </a:r>
            <a:r>
              <a:rPr lang="en-GB" dirty="0" err="1"/>
              <a:t>naar</a:t>
            </a:r>
            <a:r>
              <a:rPr lang="en-GB" dirty="0"/>
              <a:t> </a:t>
            </a:r>
            <a:r>
              <a:rPr lang="en-GB" dirty="0" err="1"/>
              <a:t>worden</a:t>
            </a:r>
            <a:r>
              <a:rPr lang="en-GB" dirty="0"/>
              <a:t> </a:t>
            </a:r>
            <a:r>
              <a:rPr lang="en-GB" dirty="0" err="1"/>
              <a:t>verwezen</a:t>
            </a:r>
            <a:r>
              <a:rPr lang="en-GB" dirty="0"/>
              <a:t> in de </a:t>
            </a:r>
            <a:r>
              <a:rPr lang="en-GB" dirty="0" err="1"/>
              <a:t>patientinformatiefolders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vanuit</a:t>
            </a:r>
            <a:r>
              <a:rPr lang="en-GB" dirty="0"/>
              <a:t> </a:t>
            </a:r>
            <a:r>
              <a:rPr lang="en-GB" dirty="0" err="1"/>
              <a:t>andere</a:t>
            </a:r>
            <a:r>
              <a:rPr lang="en-GB" dirty="0"/>
              <a:t>  websites </a:t>
            </a:r>
            <a:r>
              <a:rPr lang="en-GB" dirty="0" err="1"/>
              <a:t>zoals</a:t>
            </a:r>
            <a:r>
              <a:rPr lang="en-GB" dirty="0"/>
              <a:t> die van </a:t>
            </a:r>
            <a:r>
              <a:rPr lang="en-GB" dirty="0" err="1"/>
              <a:t>Thuisarts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de KNOV. 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385D70D-37BE-4D45-B2DB-44F6D233C0D7}" type="datetime1">
              <a:rPr lang="nl-NL" smtClean="0"/>
              <a:pPr>
                <a:defRPr/>
              </a:pPr>
              <a:t>30-10-2021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© 2007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BF139-A5C7-4C3B-BE70-FCDA75599B0B}" type="slidenum">
              <a:rPr lang="nl-NL" altLang="nl-NL" smtClean="0"/>
              <a:pPr>
                <a:defRPr/>
              </a:pPr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52206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385D70D-37BE-4D45-B2DB-44F6D233C0D7}" type="datetime1">
              <a:rPr lang="nl-NL" smtClean="0"/>
              <a:pPr>
                <a:defRPr/>
              </a:pPr>
              <a:t>30-10-2021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© 2007 Conclusion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BF139-A5C7-4C3B-BE70-FCDA75599B0B}" type="slidenum">
              <a:rPr lang="nl-NL" altLang="nl-NL" smtClean="0"/>
              <a:pPr>
                <a:defRPr/>
              </a:pPr>
              <a:t>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07759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385D70D-37BE-4D45-B2DB-44F6D233C0D7}" type="datetime1">
              <a:rPr lang="nl-NL" smtClean="0"/>
              <a:pPr>
                <a:defRPr/>
              </a:pPr>
              <a:t>30-10-2021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© 2007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BF139-A5C7-4C3B-BE70-FCDA75599B0B}" type="slidenum">
              <a:rPr lang="nl-NL" altLang="nl-NL" smtClean="0"/>
              <a:pPr>
                <a:defRPr/>
              </a:pPr>
              <a:t>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27204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385D70D-37BE-4D45-B2DB-44F6D233C0D7}" type="datetime1">
              <a:rPr lang="nl-NL" smtClean="0"/>
              <a:pPr>
                <a:defRPr/>
              </a:pPr>
              <a:t>30-10-2021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© 2007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BF139-A5C7-4C3B-BE70-FCDA75599B0B}" type="slidenum">
              <a:rPr lang="nl-NL" altLang="nl-NL" smtClean="0"/>
              <a:pPr>
                <a:defRPr/>
              </a:pPr>
              <a:t>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09289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385D70D-37BE-4D45-B2DB-44F6D233C0D7}" type="datetime1">
              <a:rPr lang="nl-NL" smtClean="0"/>
              <a:pPr>
                <a:defRPr/>
              </a:pPr>
              <a:t>30-10-2021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© 2007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BF139-A5C7-4C3B-BE70-FCDA75599B0B}" type="slidenum">
              <a:rPr lang="nl-NL" altLang="nl-NL" smtClean="0"/>
              <a:pPr>
                <a:defRPr/>
              </a:pPr>
              <a:t>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4104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EECCABA-DE70-48D3-977B-87765A51A6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429000"/>
            <a:ext cx="12192000" cy="3429000"/>
          </a:xfrm>
          <a:prstGeom prst="rect">
            <a:avLst/>
          </a:prstGeom>
          <a:solidFill>
            <a:srgbClr val="0079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nl-NL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808C0BE-66E8-44DD-894D-E43BFD1DDF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9668" y="0"/>
            <a:ext cx="4114800" cy="1511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nl-NL"/>
          </a:p>
        </p:txBody>
      </p:sp>
      <p:pic>
        <p:nvPicPr>
          <p:cNvPr id="7" name="Picture 11" descr="NVOG_Logo_RGB.jpg">
            <a:extLst>
              <a:ext uri="{FF2B5EF4-FFF2-40B4-BE49-F238E27FC236}">
                <a16:creationId xmlns:a16="http://schemas.microsoft.com/office/drawing/2014/main" id="{B127BA61-96AC-4AD1-8B3B-006F299DF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77813"/>
            <a:ext cx="106934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3771900"/>
            <a:ext cx="12192000" cy="6096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600" b="1" i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0" y="4584700"/>
            <a:ext cx="12192000" cy="5969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0" y="5270500"/>
            <a:ext cx="12192000" cy="5715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094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757" y="861489"/>
            <a:ext cx="8336843" cy="5302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73C16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54052" y="1692278"/>
            <a:ext cx="10775949" cy="4327525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buNone/>
              <a:defRPr sz="1600"/>
            </a:lvl1pPr>
            <a:lvl2pPr>
              <a:spcAft>
                <a:spcPts val="600"/>
              </a:spcAft>
              <a:buClr>
                <a:srgbClr val="0079C1"/>
              </a:buClr>
              <a:buFont typeface="Wingdings" charset="2"/>
              <a:buChar char="§"/>
              <a:defRPr sz="1500"/>
            </a:lvl2pPr>
            <a:lvl3pPr>
              <a:spcAft>
                <a:spcPts val="600"/>
              </a:spcAft>
              <a:defRPr sz="1400"/>
            </a:lvl3pPr>
            <a:lvl4pPr>
              <a:spcAft>
                <a:spcPts val="600"/>
              </a:spcAft>
              <a:defRPr sz="1300"/>
            </a:lvl4pPr>
            <a:lvl5pPr>
              <a:spcAft>
                <a:spcPts val="60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393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54757" y="861489"/>
            <a:ext cx="8336843" cy="5302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73C16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19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7B229398-EC00-458B-B637-F2D03FCD4B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866900"/>
            <a:ext cx="12192000" cy="439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nl-NL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54757" y="861489"/>
            <a:ext cx="8336843" cy="5302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73C16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4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4E6022A-9920-4424-B6C9-EFCC85CCDF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866900"/>
            <a:ext cx="12192000" cy="439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nl-NL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35E9F11-A2A4-47E8-B0D3-FE780EBA41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16800" y="266700"/>
            <a:ext cx="4335463" cy="127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9350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61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D5AE38A3-157A-4072-ABB3-FCA90CBCD6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13600" y="292100"/>
            <a:ext cx="4691063" cy="124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5793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6CE5EB46-04F8-42E4-BD3E-FA2754FD79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429000"/>
            <a:ext cx="12192000" cy="3429000"/>
          </a:xfrm>
          <a:prstGeom prst="rect">
            <a:avLst/>
          </a:prstGeom>
          <a:solidFill>
            <a:srgbClr val="0079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nl-NL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91DCBC1-9C09-426F-883C-AAFA1416D5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9668" y="0"/>
            <a:ext cx="4114800" cy="1511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nl-NL"/>
          </a:p>
        </p:txBody>
      </p:sp>
      <p:pic>
        <p:nvPicPr>
          <p:cNvPr id="5" name="Picture 11" descr="NVOG_Logo_RGB.jpg">
            <a:extLst>
              <a:ext uri="{FF2B5EF4-FFF2-40B4-BE49-F238E27FC236}">
                <a16:creationId xmlns:a16="http://schemas.microsoft.com/office/drawing/2014/main" id="{19B60926-E44F-4F7A-89B0-E196B3590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77813"/>
            <a:ext cx="106934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3771900"/>
            <a:ext cx="12192000" cy="6096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600" b="1" i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89200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NVOG_Logo_Figuren_RGB.jpg">
            <a:extLst>
              <a:ext uri="{FF2B5EF4-FFF2-40B4-BE49-F238E27FC236}">
                <a16:creationId xmlns:a16="http://schemas.microsoft.com/office/drawing/2014/main" id="{D2981EDF-5F88-41CC-AFCE-C682CFD70CF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611563"/>
            <a:ext cx="3675062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7">
            <a:extLst>
              <a:ext uri="{FF2B5EF4-FFF2-40B4-BE49-F238E27FC236}">
                <a16:creationId xmlns:a16="http://schemas.microsoft.com/office/drawing/2014/main" id="{1F82EB60-D0C4-4C57-9CEF-2D12E33993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97638"/>
            <a:ext cx="12192000" cy="360362"/>
          </a:xfrm>
          <a:prstGeom prst="rect">
            <a:avLst/>
          </a:prstGeom>
          <a:solidFill>
            <a:srgbClr val="0079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3F6FB35-8830-4392-90C6-959EF52F663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515600" y="6534150"/>
            <a:ext cx="11858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C8CE555B-7786-4B62-B3E2-3B6473918CBF}" type="slidenum">
              <a:rPr lang="nl-NL" altLang="nl-NL" baseline="0" smtClean="0">
                <a:solidFill>
                  <a:schemeClr val="bg1"/>
                </a:solidFill>
                <a:latin typeface="Arial" panose="020B0604020202020204" pitchFamily="34" charset="0"/>
              </a:rPr>
              <a:pPr algn="r" eaLnBrk="1" hangingPunct="1">
                <a:defRPr/>
              </a:pPr>
              <a:t>‹nr.›</a:t>
            </a:fld>
            <a:endParaRPr lang="nl-NL" altLang="nl-NL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9809981-D141-47F9-A269-96737A4D16F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677863" y="6534150"/>
            <a:ext cx="58753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1000" baseline="-25000">
                <a:solidFill>
                  <a:srgbClr val="003399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000" baseline="-25000">
                <a:solidFill>
                  <a:srgbClr val="003399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000" baseline="-25000">
                <a:solidFill>
                  <a:srgbClr val="003399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000" baseline="-25000">
                <a:solidFill>
                  <a:srgbClr val="003399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000" baseline="-25000">
                <a:solidFill>
                  <a:srgbClr val="003399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 baseline="-25000">
                <a:solidFill>
                  <a:srgbClr val="003399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nl-NL" baseline="0">
                <a:solidFill>
                  <a:srgbClr val="FFFFFF"/>
                </a:solidFill>
                <a:latin typeface="Arial" pitchFamily="34" charset="0"/>
              </a:rPr>
              <a:t>© Nederlandse Vereniging voor Obstetrie &amp; Gynaecologie.</a:t>
            </a:r>
          </a:p>
        </p:txBody>
      </p:sp>
      <p:pic>
        <p:nvPicPr>
          <p:cNvPr id="1030" name="Picture 5" descr="NVOG_Logo_RGB_small.jpg">
            <a:extLst>
              <a:ext uri="{FF2B5EF4-FFF2-40B4-BE49-F238E27FC236}">
                <a16:creationId xmlns:a16="http://schemas.microsoft.com/office/drawing/2014/main" id="{4A2FA63F-FE90-4DAA-8F19-1EAD33F964A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8" y="184150"/>
            <a:ext cx="424497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2" r:id="rId2"/>
    <p:sldLayoutId id="2147483813" r:id="rId3"/>
    <p:sldLayoutId id="2147483816" r:id="rId4"/>
    <p:sldLayoutId id="2147483817" r:id="rId5"/>
    <p:sldLayoutId id="2147483814" r:id="rId6"/>
    <p:sldLayoutId id="2147483818" r:id="rId7"/>
    <p:sldLayoutId id="2147483819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4814"/>
          </a:solidFill>
          <a:latin typeface="+mj-lt"/>
          <a:ea typeface="MS PGothic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4814"/>
          </a:solidFill>
          <a:latin typeface="Arial" pitchFamily="-111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4814"/>
          </a:solidFill>
          <a:latin typeface="Arial" pitchFamily="-111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4814"/>
          </a:solidFill>
          <a:latin typeface="Arial" pitchFamily="-111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4814"/>
          </a:solidFill>
          <a:latin typeface="Arial" pitchFamily="-111" charset="0"/>
          <a:ea typeface="MS PGothic" pitchFamily="34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796A4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AA6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AA6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AA6"/>
        </a:buClr>
        <a:buFont typeface="Wingdings" panose="05000000000000000000" pitchFamily="2" charset="2"/>
        <a:buChar char="§"/>
        <a:defRPr sz="14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AA6"/>
        </a:buClr>
        <a:buFont typeface="Wingdings" panose="05000000000000000000" pitchFamily="2" charset="2"/>
        <a:buChar char="§"/>
        <a:defRPr sz="12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hyperlink" Target="https://forms.gle/6bYeyJ2PSHxdj6pK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61163-109F-874B-B60D-53CFFCA9086E}"/>
              </a:ext>
            </a:extLst>
          </p:cNvPr>
          <p:cNvSpPr/>
          <p:nvPr/>
        </p:nvSpPr>
        <p:spPr>
          <a:xfrm>
            <a:off x="7409879" y="254327"/>
            <a:ext cx="4782121" cy="1738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C25B3-EA14-4845-8015-6CC5C371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620" y="422421"/>
            <a:ext cx="8336843" cy="530225"/>
          </a:xfrm>
        </p:spPr>
        <p:txBody>
          <a:bodyPr/>
          <a:lstStyle/>
          <a:p>
            <a:pPr algn="ctr"/>
            <a:r>
              <a:rPr lang="nl-NL" sz="3000" dirty="0" err="1"/>
              <a:t>Informa</a:t>
            </a:r>
            <a:r>
              <a:rPr lang="en-NL" sz="3000"/>
              <a:t>tiefilms</a:t>
            </a:r>
            <a:r>
              <a:rPr lang="nl-NL" sz="3000" dirty="0"/>
              <a:t> voor</a:t>
            </a:r>
            <a:r>
              <a:rPr lang="en-NL" sz="3000"/>
              <a:t> </a:t>
            </a:r>
            <a:r>
              <a:rPr lang="en-NL" sz="3000" dirty="0"/>
              <a:t>Samen Beslissen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6463E-1B67-CF49-B69C-214AFCE75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780" y="1529319"/>
            <a:ext cx="8097520" cy="38356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A41F7-4EF2-3D41-8904-7DAC52935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49" y="3271823"/>
            <a:ext cx="2145270" cy="105568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5783D0-EDD5-1C47-BD53-E847DFB4E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726" y="5228753"/>
            <a:ext cx="3790950" cy="1201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15"/>
    </mc:Choice>
    <mc:Fallback xmlns="">
      <p:transition spd="slow" advTm="4281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hlinkClick r:id="rId4"/>
            <a:extLst>
              <a:ext uri="{FF2B5EF4-FFF2-40B4-BE49-F238E27FC236}">
                <a16:creationId xmlns:a16="http://schemas.microsoft.com/office/drawing/2014/main" id="{1A6CEFC7-1546-404F-AB18-EDF796176295}"/>
              </a:ext>
            </a:extLst>
          </p:cNvPr>
          <p:cNvSpPr txBox="1">
            <a:spLocks/>
          </p:cNvSpPr>
          <p:nvPr/>
        </p:nvSpPr>
        <p:spPr>
          <a:xfrm>
            <a:off x="179614" y="4033405"/>
            <a:ext cx="12012386" cy="5302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4814"/>
                </a:solidFill>
                <a:latin typeface="+mj-lt"/>
                <a:ea typeface="MS PGothic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4814"/>
                </a:solidFill>
                <a:latin typeface="Arial" pitchFamily="-111" charset="0"/>
                <a:ea typeface="MS PGothic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4814"/>
                </a:solidFill>
                <a:latin typeface="Arial" pitchFamily="-111" charset="0"/>
                <a:ea typeface="MS PGothic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4814"/>
                </a:solidFill>
                <a:latin typeface="Arial" pitchFamily="-111" charset="0"/>
                <a:ea typeface="MS PGothic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4814"/>
                </a:solidFill>
                <a:latin typeface="Arial" pitchFamily="-111" charset="0"/>
                <a:ea typeface="MS PGothic" pitchFamily="34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11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11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11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algn="ctr"/>
            <a:r>
              <a:rPr lang="nl-NL" sz="8000" kern="0" baseline="0" dirty="0" err="1">
                <a:solidFill>
                  <a:srgbClr val="B5DFAF"/>
                </a:solidFill>
              </a:rPr>
              <a:t>www.degynaecoloog.nl</a:t>
            </a:r>
            <a:endParaRPr lang="en-NL" sz="8000" kern="0" baseline="0" dirty="0">
              <a:solidFill>
                <a:srgbClr val="B5DFAF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A4DFE54-5DA8-7A45-858C-701ED13A2519}"/>
              </a:ext>
            </a:extLst>
          </p:cNvPr>
          <p:cNvSpPr/>
          <p:nvPr/>
        </p:nvSpPr>
        <p:spPr>
          <a:xfrm>
            <a:off x="7427893" y="237581"/>
            <a:ext cx="4782121" cy="1738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2EDE9CC-7F7B-E64E-85E1-8B4FDC328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778" y="3319930"/>
            <a:ext cx="8336843" cy="530225"/>
          </a:xfrm>
        </p:spPr>
        <p:txBody>
          <a:bodyPr/>
          <a:lstStyle/>
          <a:p>
            <a:pPr algn="ctr"/>
            <a:r>
              <a:rPr lang="en-NL" sz="3000" dirty="0"/>
              <a:t>Waarom films?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588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6EE6A6-6DC8-1741-B9C3-554059BC6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346" y="4068381"/>
            <a:ext cx="3670300" cy="17385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1141AF-2605-4948-B0E1-F913EADCD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377" y="3630534"/>
            <a:ext cx="2539434" cy="241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E50E3A-CF3F-0849-AD7C-1081AB25B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565" y="237581"/>
            <a:ext cx="2531863" cy="241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4DFE54-5DA8-7A45-858C-701ED13A2519}"/>
              </a:ext>
            </a:extLst>
          </p:cNvPr>
          <p:cNvSpPr/>
          <p:nvPr/>
        </p:nvSpPr>
        <p:spPr>
          <a:xfrm>
            <a:off x="7427893" y="237581"/>
            <a:ext cx="4782121" cy="1738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D187A5-CDE5-0D41-A295-163137113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7377" y="237581"/>
            <a:ext cx="2546000" cy="2412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4E857DB-C6BF-A749-B7D8-0F86FF2642BD}"/>
              </a:ext>
            </a:extLst>
          </p:cNvPr>
          <p:cNvSpPr txBox="1"/>
          <p:nvPr/>
        </p:nvSpPr>
        <p:spPr>
          <a:xfrm>
            <a:off x="1414128" y="2525663"/>
            <a:ext cx="5372100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800" b="1" dirty="0">
                <a:solidFill>
                  <a:srgbClr val="008D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Passend bij huidige generatie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557234-02B9-0F49-BF3B-8E3807EE9B58}"/>
              </a:ext>
            </a:extLst>
          </p:cNvPr>
          <p:cNvSpPr txBox="1"/>
          <p:nvPr/>
        </p:nvSpPr>
        <p:spPr>
          <a:xfrm>
            <a:off x="5791200" y="2525663"/>
            <a:ext cx="5372100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800" b="1" dirty="0">
                <a:solidFill>
                  <a:srgbClr val="008D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Begrijpelijk en toegankelijk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4D7409-C35B-8C42-A99A-9C5D424DC51E}"/>
              </a:ext>
            </a:extLst>
          </p:cNvPr>
          <p:cNvSpPr txBox="1"/>
          <p:nvPr/>
        </p:nvSpPr>
        <p:spPr>
          <a:xfrm>
            <a:off x="807111" y="5750058"/>
            <a:ext cx="5372100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800" b="1" dirty="0">
                <a:solidFill>
                  <a:srgbClr val="008D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Samen beslissen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B44511-BE1E-D341-92F6-F88E384C9D5B}"/>
              </a:ext>
            </a:extLst>
          </p:cNvPr>
          <p:cNvSpPr txBox="1"/>
          <p:nvPr/>
        </p:nvSpPr>
        <p:spPr>
          <a:xfrm>
            <a:off x="5471044" y="5801442"/>
            <a:ext cx="5372100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800" b="1" dirty="0">
                <a:solidFill>
                  <a:srgbClr val="008D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Efficiëntere consulten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6630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61163-109F-874B-B60D-53CFFCA9086E}"/>
              </a:ext>
            </a:extLst>
          </p:cNvPr>
          <p:cNvSpPr/>
          <p:nvPr/>
        </p:nvSpPr>
        <p:spPr>
          <a:xfrm>
            <a:off x="7409879" y="362057"/>
            <a:ext cx="4782121" cy="1738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C25B3-EA14-4845-8015-6CC5C371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710" y="557663"/>
            <a:ext cx="8336843" cy="530225"/>
          </a:xfrm>
        </p:spPr>
        <p:txBody>
          <a:bodyPr/>
          <a:lstStyle/>
          <a:p>
            <a:pPr algn="ctr"/>
            <a:r>
              <a:rPr lang="en-NL" sz="3000" dirty="0"/>
              <a:t>Wie zijn betrokken?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762AA-9E1A-2A4C-9C1F-35CAADF0A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224"/>
          <a:stretch/>
        </p:blipFill>
        <p:spPr>
          <a:xfrm>
            <a:off x="2703402" y="4188357"/>
            <a:ext cx="3708400" cy="1220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F88023-B698-2C4C-803C-CFE4CFDAF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840" y="3191312"/>
            <a:ext cx="4042347" cy="63659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6C6D9CD-2E7A-F142-8CA4-C463DD470F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194"/>
          <a:stretch/>
        </p:blipFill>
        <p:spPr>
          <a:xfrm>
            <a:off x="1752257" y="2270105"/>
            <a:ext cx="2420498" cy="19573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A81716-ED52-2A40-9735-6E2E2C9E4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616" y="2366431"/>
            <a:ext cx="4421474" cy="52636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4A659F0-D417-6249-89EE-F7F9EC160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246"/>
          <a:stretch/>
        </p:blipFill>
        <p:spPr>
          <a:xfrm>
            <a:off x="5870890" y="4057237"/>
            <a:ext cx="3708400" cy="148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16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D02FE-A14C-C740-8277-6F00A671181D}"/>
              </a:ext>
            </a:extLst>
          </p:cNvPr>
          <p:cNvSpPr/>
          <p:nvPr/>
        </p:nvSpPr>
        <p:spPr>
          <a:xfrm>
            <a:off x="7409879" y="254327"/>
            <a:ext cx="4782121" cy="1738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AC25D5-3595-974E-8594-3EE01F14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491" y="254327"/>
            <a:ext cx="8336843" cy="530225"/>
          </a:xfrm>
        </p:spPr>
        <p:txBody>
          <a:bodyPr/>
          <a:lstStyle/>
          <a:p>
            <a:pPr algn="ctr"/>
            <a:r>
              <a:rPr lang="en-NL" sz="3000" dirty="0"/>
              <a:t>Waar vind ik de films?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1D3A7E-257D-8E4D-B148-1AFAF0C56F2A}"/>
              </a:ext>
            </a:extLst>
          </p:cNvPr>
          <p:cNvSpPr txBox="1"/>
          <p:nvPr/>
        </p:nvSpPr>
        <p:spPr>
          <a:xfrm>
            <a:off x="4339682" y="6062945"/>
            <a:ext cx="14832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1500" b="1" dirty="0">
              <a:solidFill>
                <a:srgbClr val="008D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500" b="1" dirty="0">
              <a:solidFill>
                <a:srgbClr val="008D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86CB25-A19A-0A46-8369-7075EFDFD8AB}"/>
              </a:ext>
            </a:extLst>
          </p:cNvPr>
          <p:cNvSpPr txBox="1"/>
          <p:nvPr/>
        </p:nvSpPr>
        <p:spPr>
          <a:xfrm>
            <a:off x="6394549" y="6053547"/>
            <a:ext cx="20512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1500" b="1" dirty="0">
              <a:solidFill>
                <a:srgbClr val="008D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500" b="1" dirty="0">
              <a:solidFill>
                <a:srgbClr val="008D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565C05-C95D-294D-B82E-7859312421AA}"/>
              </a:ext>
            </a:extLst>
          </p:cNvPr>
          <p:cNvSpPr txBox="1"/>
          <p:nvPr/>
        </p:nvSpPr>
        <p:spPr>
          <a:xfrm>
            <a:off x="8860843" y="6081561"/>
            <a:ext cx="20512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1500" b="1" dirty="0">
              <a:solidFill>
                <a:srgbClr val="008D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500" b="1" dirty="0">
              <a:solidFill>
                <a:srgbClr val="008D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C7D6009-7F64-8F47-845C-0C2CBFE595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942"/>
          <a:stretch/>
        </p:blipFill>
        <p:spPr>
          <a:xfrm>
            <a:off x="0" y="878063"/>
            <a:ext cx="12192000" cy="450076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CB11AD8-0B4E-FB4F-A22C-7ACBBC36E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079" y="3272794"/>
            <a:ext cx="9114351" cy="63694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1F03BDD-5A92-B445-BC66-AA4E4536B772}"/>
              </a:ext>
            </a:extLst>
          </p:cNvPr>
          <p:cNvSpPr/>
          <p:nvPr/>
        </p:nvSpPr>
        <p:spPr bwMode="auto">
          <a:xfrm>
            <a:off x="3818971" y="878063"/>
            <a:ext cx="1285875" cy="602925"/>
          </a:xfrm>
          <a:prstGeom prst="ellipse">
            <a:avLst/>
          </a:prstGeom>
          <a:noFill/>
          <a:ln w="31750" cap="flat" cmpd="sng" algn="ctr">
            <a:solidFill>
              <a:srgbClr val="008DC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NL" sz="1000" b="0" i="0" u="none" strike="noStrike" cap="none" normalizeH="0" baseline="-25000">
              <a:ln>
                <a:noFill/>
              </a:ln>
              <a:solidFill>
                <a:srgbClr val="003399"/>
              </a:solidFill>
              <a:effectLst/>
              <a:latin typeface="Verdana" pitchFamily="-111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499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4884 L 0.00391 0.3632 " pathEditMode="relative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6BBEA1A-6CD7-5349-845A-CED609D50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416050"/>
            <a:ext cx="75438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69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058511-E326-1E40-B768-30456E0C9CE7}"/>
              </a:ext>
            </a:extLst>
          </p:cNvPr>
          <p:cNvSpPr/>
          <p:nvPr/>
        </p:nvSpPr>
        <p:spPr>
          <a:xfrm>
            <a:off x="7409879" y="254327"/>
            <a:ext cx="4782121" cy="1738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8C109-4874-C74C-8E0A-86C1166A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333" y="728085"/>
            <a:ext cx="6386513" cy="530225"/>
          </a:xfrm>
        </p:spPr>
        <p:txBody>
          <a:bodyPr/>
          <a:lstStyle/>
          <a:p>
            <a:pPr algn="ctr"/>
            <a:r>
              <a:rPr lang="nl-NL" sz="3000" dirty="0"/>
              <a:t>Welke </a:t>
            </a:r>
            <a:r>
              <a:rPr lang="en-NL" sz="3000"/>
              <a:t>films </a:t>
            </a:r>
            <a:r>
              <a:rPr lang="nl-NL" sz="3000" dirty="0"/>
              <a:t>zijn er</a:t>
            </a:r>
            <a:r>
              <a:rPr lang="en-NL" sz="3000"/>
              <a:t>?</a:t>
            </a:r>
            <a:endParaRPr lang="en-NL" sz="30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961A297-F156-6C4D-8D27-4AB8A08FA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0" y="1992890"/>
            <a:ext cx="4025900" cy="3556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D5E7AFE-CD9F-8A41-8C1D-FDC57AEA8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605" y="1992890"/>
            <a:ext cx="4064000" cy="36068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8DC88D4-C438-DA49-9F9D-53EE9A0C6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305" y="2018290"/>
            <a:ext cx="4064000" cy="3581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60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058511-E326-1E40-B768-30456E0C9CE7}"/>
              </a:ext>
            </a:extLst>
          </p:cNvPr>
          <p:cNvSpPr/>
          <p:nvPr/>
        </p:nvSpPr>
        <p:spPr>
          <a:xfrm>
            <a:off x="7409879" y="254327"/>
            <a:ext cx="4782121" cy="1738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8C109-4874-C74C-8E0A-86C1166A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333" y="728085"/>
            <a:ext cx="6386513" cy="530225"/>
          </a:xfrm>
        </p:spPr>
        <p:txBody>
          <a:bodyPr/>
          <a:lstStyle/>
          <a:p>
            <a:pPr algn="ctr"/>
            <a:r>
              <a:rPr lang="nl-NL" sz="3000" dirty="0"/>
              <a:t>Welke </a:t>
            </a:r>
            <a:r>
              <a:rPr lang="en-NL" sz="3000"/>
              <a:t>films </a:t>
            </a:r>
            <a:r>
              <a:rPr lang="nl-NL" sz="3000" dirty="0"/>
              <a:t>komen er</a:t>
            </a:r>
            <a:r>
              <a:rPr lang="en-NL" sz="3000"/>
              <a:t>?</a:t>
            </a:r>
            <a:endParaRPr lang="en-NL" sz="3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69987E-CBFA-364D-A7FE-C3A50EF83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49" b="10312"/>
          <a:stretch/>
        </p:blipFill>
        <p:spPr>
          <a:xfrm>
            <a:off x="311179" y="2125168"/>
            <a:ext cx="5503713" cy="29792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51E0DD5-0E1A-7846-9DC5-BDC43530BF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25"/>
          <a:stretch/>
        </p:blipFill>
        <p:spPr>
          <a:xfrm>
            <a:off x="6096000" y="2052928"/>
            <a:ext cx="5933412" cy="3051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8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6D76FB-2695-5C4F-B59D-62B6463E941E}"/>
              </a:ext>
            </a:extLst>
          </p:cNvPr>
          <p:cNvSpPr/>
          <p:nvPr/>
        </p:nvSpPr>
        <p:spPr>
          <a:xfrm>
            <a:off x="7409879" y="254327"/>
            <a:ext cx="4782121" cy="1738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EFBE7-D408-684A-A027-50DD90D7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4" y="1092730"/>
            <a:ext cx="10428789" cy="1495495"/>
          </a:xfrm>
        </p:spPr>
        <p:txBody>
          <a:bodyPr/>
          <a:lstStyle/>
          <a:p>
            <a:pPr algn="ctr"/>
            <a:r>
              <a:rPr lang="nl-NL" sz="3000" dirty="0"/>
              <a:t>31-jarige</a:t>
            </a:r>
            <a:br>
              <a:rPr lang="nl-NL" sz="3000" dirty="0"/>
            </a:br>
            <a:r>
              <a:rPr lang="nl-NL" sz="3000" dirty="0"/>
              <a:t>Gravida 2 para 0</a:t>
            </a:r>
            <a:br>
              <a:rPr lang="nl-NL" sz="3000" dirty="0"/>
            </a:br>
            <a:r>
              <a:rPr lang="nl-NL" sz="3000" dirty="0"/>
              <a:t>AD 41+0</a:t>
            </a:r>
            <a:br>
              <a:rPr lang="nl-NL" sz="3000" dirty="0"/>
            </a:br>
            <a:br>
              <a:rPr lang="nl-NL" sz="3000" dirty="0"/>
            </a:br>
            <a:endParaRPr lang="en-NL" sz="30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ED15A76-6763-4C4B-84D5-61F79339BB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9" b="2307"/>
          <a:stretch/>
        </p:blipFill>
        <p:spPr>
          <a:xfrm>
            <a:off x="1655334" y="2743789"/>
            <a:ext cx="3451061" cy="347240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6DD1443-DD55-264D-BE75-94EC303EC8F4}"/>
              </a:ext>
            </a:extLst>
          </p:cNvPr>
          <p:cNvSpPr txBox="1"/>
          <p:nvPr/>
        </p:nvSpPr>
        <p:spPr>
          <a:xfrm>
            <a:off x="4971245" y="3741327"/>
            <a:ext cx="5434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kern="0" baseline="0" dirty="0">
                <a:solidFill>
                  <a:srgbClr val="73C167"/>
                </a:solidFill>
                <a:latin typeface="Arial"/>
              </a:rPr>
              <a:t>“Ik hoorde dat ik misschien </a:t>
            </a:r>
          </a:p>
          <a:p>
            <a:r>
              <a:rPr lang="nl-NL" sz="3000" b="1" kern="0" baseline="0" dirty="0">
                <a:solidFill>
                  <a:srgbClr val="73C167"/>
                </a:solidFill>
                <a:latin typeface="Arial"/>
              </a:rPr>
              <a:t>ingeleid kan worden. </a:t>
            </a:r>
          </a:p>
          <a:p>
            <a:r>
              <a:rPr lang="nl-NL" sz="3000" b="1" kern="0" baseline="0" dirty="0">
                <a:solidFill>
                  <a:srgbClr val="73C167"/>
                </a:solidFill>
                <a:latin typeface="Arial"/>
              </a:rPr>
              <a:t>Wat is dat eigenlijk?”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296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8.5|7.9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8.5|7.9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2.6|2.2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|2.6|2.2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nl-NL" sz="1000" b="0" i="0" u="none" strike="noStrike" cap="none" normalizeH="0" baseline="-25000">
            <a:ln>
              <a:noFill/>
            </a:ln>
            <a:solidFill>
              <a:srgbClr val="003399"/>
            </a:solidFill>
            <a:effectLst/>
            <a:latin typeface="Verdan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nl-NL" sz="1000" b="0" i="0" u="none" strike="noStrike" cap="none" normalizeH="0" baseline="-25000">
            <a:ln>
              <a:noFill/>
            </a:ln>
            <a:solidFill>
              <a:srgbClr val="003399"/>
            </a:solidFill>
            <a:effectLst/>
            <a:latin typeface="Verdana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7187F271E6764BA7C3A6A48E0CBADB" ma:contentTypeVersion="30" ma:contentTypeDescription="Een nieuw document maken." ma:contentTypeScope="" ma:versionID="23d466f20e0559d63d8a18da52ea99f8">
  <xsd:schema xmlns:xsd="http://www.w3.org/2001/XMLSchema" xmlns:xs="http://www.w3.org/2001/XMLSchema" xmlns:p="http://schemas.microsoft.com/office/2006/metadata/properties" xmlns:ns2="ec9541f1-3b43-482c-a8de-1b403dece07c" xmlns:ns3="bf4a096b-ecb1-4e85-a1e0-80c521e034ab" xmlns:ns4="18bc3f94-dfc0-4b96-9f8a-0e5bbfb16367" targetNamespace="http://schemas.microsoft.com/office/2006/metadata/properties" ma:root="true" ma:fieldsID="c12e4e89d2299d4273f36570547724f2" ns2:_="" ns3:_="" ns4:_="">
    <xsd:import namespace="ec9541f1-3b43-482c-a8de-1b403dece07c"/>
    <xsd:import namespace="bf4a096b-ecb1-4e85-a1e0-80c521e034ab"/>
    <xsd:import namespace="18bc3f94-dfc0-4b96-9f8a-0e5bbfb163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541f1-3b43-482c-a8de-1b403dece07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4a096b-ecb1-4e85-a1e0-80c521e034ab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Hint-hash delen" ma:internalName="SharingHintHash" ma:readOnly="true">
      <xsd:simpleType>
        <xsd:restriction base="dms:Text"/>
      </xsd:simpleType>
    </xsd:element>
    <xsd:element name="SharedWithDetails" ma:index="10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c3f94-dfc0-4b96-9f8a-0e5bbfb163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1225AD-95E7-474C-8304-188B4620D0A4}"/>
</file>

<file path=customXml/itemProps2.xml><?xml version="1.0" encoding="utf-8"?>
<ds:datastoreItem xmlns:ds="http://schemas.openxmlformats.org/officeDocument/2006/customXml" ds:itemID="{01BC4A66-F4B9-4AAA-A42B-7950986AB7BF}"/>
</file>

<file path=customXml/itemProps3.xml><?xml version="1.0" encoding="utf-8"?>
<ds:datastoreItem xmlns:ds="http://schemas.openxmlformats.org/officeDocument/2006/customXml" ds:itemID="{2443A5B0-9DB6-4BDE-A4DF-813437A6991F}"/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Settings\oscar\Mijn documenten\Templates\Conclusion presentatie 1.0.pot</Template>
  <TotalTime>0</TotalTime>
  <Words>502</Words>
  <Application>Microsoft Macintosh PowerPoint</Application>
  <PresentationFormat>Breedbeeld</PresentationFormat>
  <Paragraphs>71</Paragraphs>
  <Slides>10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6" baseType="lpstr">
      <vt:lpstr>Times</vt:lpstr>
      <vt:lpstr>Calibri</vt:lpstr>
      <vt:lpstr>Arial</vt:lpstr>
      <vt:lpstr>Wingdings</vt:lpstr>
      <vt:lpstr>Verdana</vt:lpstr>
      <vt:lpstr>Default Design</vt:lpstr>
      <vt:lpstr>Informatiefilms voor Samen Beslissen</vt:lpstr>
      <vt:lpstr>Waarom films?</vt:lpstr>
      <vt:lpstr>PowerPoint-presentatie</vt:lpstr>
      <vt:lpstr>Wie zijn betrokken?</vt:lpstr>
      <vt:lpstr>Waar vind ik de films?</vt:lpstr>
      <vt:lpstr>PowerPoint-presentatie</vt:lpstr>
      <vt:lpstr>Welke films zijn er?</vt:lpstr>
      <vt:lpstr>Welke films komen er?</vt:lpstr>
      <vt:lpstr>31-jarige Gravida 2 para 0 AD 41+0  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2019-02-04T18:35:55Z</dcterms:created>
  <dcterms:modified xsi:type="dcterms:W3CDTF">2021-10-30T13:25:48Z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0x010100DB7187F271E6764BA7C3A6A48E0CBADB</vt:lpwstr>
  </property>
</Properties>
</file>