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4030-3C7B-495B-AD10-EF83303FBBC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CA8-BA54-42CA-8BD0-ACF010F958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61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4030-3C7B-495B-AD10-EF83303FBBC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CA8-BA54-42CA-8BD0-ACF010F958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265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4030-3C7B-495B-AD10-EF83303FBBC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CA8-BA54-42CA-8BD0-ACF010F958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287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4030-3C7B-495B-AD10-EF83303FBBC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CA8-BA54-42CA-8BD0-ACF010F958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578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4030-3C7B-495B-AD10-EF83303FBBC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CA8-BA54-42CA-8BD0-ACF010F958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963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4030-3C7B-495B-AD10-EF83303FBBC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CA8-BA54-42CA-8BD0-ACF010F958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286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4030-3C7B-495B-AD10-EF83303FBBC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CA8-BA54-42CA-8BD0-ACF010F958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563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4030-3C7B-495B-AD10-EF83303FBBC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CA8-BA54-42CA-8BD0-ACF010F958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166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4030-3C7B-495B-AD10-EF83303FBBC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CA8-BA54-42CA-8BD0-ACF010F958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70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4030-3C7B-495B-AD10-EF83303FBBC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CA8-BA54-42CA-8BD0-ACF010F958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491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4030-3C7B-495B-AD10-EF83303FBBC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CA8-BA54-42CA-8BD0-ACF010F958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306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54030-3C7B-495B-AD10-EF83303FBBC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EACA8-BA54-42CA-8BD0-ACF010F958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00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990656" cy="3024336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>
                <a:solidFill>
                  <a:srgbClr val="7030A0"/>
                </a:solidFill>
              </a:rPr>
              <a:t>				       </a:t>
            </a:r>
            <a:r>
              <a:rPr lang="nl-NL" sz="3100" dirty="0" smtClean="0">
                <a:solidFill>
                  <a:srgbClr val="7030A0"/>
                </a:solidFill>
              </a:rPr>
              <a:t>CPZ </a:t>
            </a:r>
            <a:r>
              <a:rPr lang="nl-NL" sz="3100" dirty="0" err="1" smtClean="0">
                <a:solidFill>
                  <a:srgbClr val="7030A0"/>
                </a:solidFill>
              </a:rPr>
              <a:t>webinar</a:t>
            </a:r>
            <a:r>
              <a:rPr lang="nl-NL" sz="3100" dirty="0" smtClean="0">
                <a:solidFill>
                  <a:srgbClr val="7030A0"/>
                </a:solidFill>
              </a:rPr>
              <a:t> 31-08-21</a:t>
            </a:r>
            <a:br>
              <a:rPr lang="nl-NL" sz="3100" dirty="0" smtClean="0">
                <a:solidFill>
                  <a:srgbClr val="7030A0"/>
                </a:solidFill>
              </a:rPr>
            </a:br>
            <a:r>
              <a:rPr lang="nl-NL" sz="3100" dirty="0" smtClean="0">
                <a:solidFill>
                  <a:srgbClr val="7030A0"/>
                </a:solidFill>
              </a:rPr>
              <a:t/>
            </a:r>
            <a:br>
              <a:rPr lang="nl-NL" sz="3100" dirty="0" smtClean="0">
                <a:solidFill>
                  <a:srgbClr val="7030A0"/>
                </a:solidFill>
              </a:rPr>
            </a:br>
            <a:r>
              <a:rPr lang="nl-NL" dirty="0" smtClean="0">
                <a:solidFill>
                  <a:srgbClr val="7030A0"/>
                </a:solidFill>
              </a:rPr>
              <a:t>De POP poli:</a:t>
            </a:r>
            <a:br>
              <a:rPr lang="nl-NL" dirty="0" smtClean="0">
                <a:solidFill>
                  <a:srgbClr val="7030A0"/>
                </a:solidFill>
              </a:rPr>
            </a:br>
            <a:r>
              <a:rPr lang="nl-NL" dirty="0" smtClean="0">
                <a:solidFill>
                  <a:srgbClr val="7030A0"/>
                </a:solidFill>
              </a:rPr>
              <a:t>Voor welke patiënten?</a:t>
            </a:r>
            <a:br>
              <a:rPr lang="nl-NL" dirty="0" smtClean="0">
                <a:solidFill>
                  <a:srgbClr val="7030A0"/>
                </a:solidFill>
              </a:rPr>
            </a:br>
            <a:r>
              <a:rPr lang="nl-NL" dirty="0" smtClean="0">
                <a:solidFill>
                  <a:srgbClr val="7030A0"/>
                </a:solidFill>
              </a:rPr>
              <a:t>Samenwerking met eerste lijn</a:t>
            </a:r>
            <a:br>
              <a:rPr lang="nl-NL" dirty="0" smtClean="0">
                <a:solidFill>
                  <a:srgbClr val="7030A0"/>
                </a:solidFill>
              </a:rPr>
            </a:b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9592" y="5301208"/>
            <a:ext cx="7560840" cy="108012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nl-NL" dirty="0" smtClean="0">
                <a:solidFill>
                  <a:srgbClr val="7030A0"/>
                </a:solidFill>
              </a:rPr>
              <a:t>Remke Dullemond</a:t>
            </a:r>
          </a:p>
          <a:p>
            <a:pPr algn="l"/>
            <a:r>
              <a:rPr lang="nl-NL" dirty="0" smtClean="0">
                <a:solidFill>
                  <a:srgbClr val="7030A0"/>
                </a:solidFill>
              </a:rPr>
              <a:t>Gynaecoloog Jeroen Bosch Ziekenhuis</a:t>
            </a:r>
          </a:p>
          <a:p>
            <a:pPr algn="l"/>
            <a:r>
              <a:rPr lang="nl-NL" dirty="0" smtClean="0">
                <a:solidFill>
                  <a:srgbClr val="7030A0"/>
                </a:solidFill>
              </a:rPr>
              <a:t>Voorzitter Landelijk Kenniscentrum Psychiatrie en Zwangerschap</a:t>
            </a:r>
            <a:endParaRPr lang="nl-NL" dirty="0">
              <a:solidFill>
                <a:srgbClr val="7030A0"/>
              </a:solidFill>
            </a:endParaRPr>
          </a:p>
        </p:txBody>
      </p:sp>
      <p:pic>
        <p:nvPicPr>
          <p:cNvPr id="1026" name="Afbeelding 1" descr="C:\Users\Mijke\Desktop\lkpz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04664"/>
            <a:ext cx="4005263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312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000" dirty="0" smtClean="0">
                <a:solidFill>
                  <a:srgbClr val="7030A0"/>
                </a:solidFill>
              </a:rPr>
              <a:t>Verwijsindicaties</a:t>
            </a:r>
            <a:endParaRPr lang="nl-NL" sz="4000" dirty="0">
              <a:solidFill>
                <a:srgbClr val="7030A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nl-NL" dirty="0" smtClean="0">
                <a:solidFill>
                  <a:srgbClr val="7030A0"/>
                </a:solidFill>
              </a:rPr>
              <a:t>Vrouwen met psychiatrische ziekten en medicatiegebruik en kinderwens ( PCA)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Zwanger en medicatiegebruik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Familie met psychiatrische ziekten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Verslaving: alcohol, drugs, medicatie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Verstandelijke beperking en complexe sociale situatie</a:t>
            </a:r>
          </a:p>
          <a:p>
            <a:endParaRPr lang="nl-NL" dirty="0" smtClean="0">
              <a:solidFill>
                <a:srgbClr val="7030A0"/>
              </a:solidFill>
            </a:endParaRPr>
          </a:p>
          <a:p>
            <a:endParaRPr lang="nl-NL" dirty="0"/>
          </a:p>
        </p:txBody>
      </p:sp>
      <p:pic>
        <p:nvPicPr>
          <p:cNvPr id="4" name="Afbeelding 1" descr="C:\Users\Mijke\Desktop\lkpz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6371"/>
            <a:ext cx="2925143" cy="88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939834"/>
            <a:ext cx="4143732" cy="1808371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5162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000" dirty="0" smtClean="0">
                <a:solidFill>
                  <a:srgbClr val="7030A0"/>
                </a:solidFill>
              </a:rPr>
              <a:t>Welke zorgverlener? </a:t>
            </a:r>
            <a:endParaRPr lang="nl-NL" sz="4000" dirty="0">
              <a:solidFill>
                <a:srgbClr val="7030A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rgbClr val="7030A0"/>
                </a:solidFill>
              </a:rPr>
              <a:t>P</a:t>
            </a:r>
            <a:r>
              <a:rPr lang="nl-NL" dirty="0" smtClean="0">
                <a:solidFill>
                  <a:srgbClr val="7030A0"/>
                </a:solidFill>
              </a:rPr>
              <a:t>sycholoog in 1</a:t>
            </a:r>
            <a:r>
              <a:rPr lang="nl-NL" baseline="30000" dirty="0" smtClean="0">
                <a:solidFill>
                  <a:srgbClr val="7030A0"/>
                </a:solidFill>
              </a:rPr>
              <a:t>e</a:t>
            </a:r>
            <a:r>
              <a:rPr lang="nl-NL" dirty="0" smtClean="0">
                <a:solidFill>
                  <a:srgbClr val="7030A0"/>
                </a:solidFill>
              </a:rPr>
              <a:t> lijn of POH GGZ met vertrouwensband &gt; overleg beleid 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Betrokkenheid andere zorgverleners: verstandelijke beperking en instelling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Maatschappelijk werk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Veilig Thuis </a:t>
            </a:r>
            <a:endParaRPr lang="nl-NL" dirty="0">
              <a:solidFill>
                <a:srgbClr val="7030A0"/>
              </a:solidFill>
            </a:endParaRPr>
          </a:p>
        </p:txBody>
      </p:sp>
      <p:pic>
        <p:nvPicPr>
          <p:cNvPr id="4" name="Afbeelding 1" descr="C:\Users\Mijke\Desktop\lkpz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6371"/>
            <a:ext cx="2925143" cy="88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717032"/>
            <a:ext cx="1902425" cy="2955698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20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600" dirty="0" smtClean="0">
                <a:solidFill>
                  <a:srgbClr val="7030A0"/>
                </a:solidFill>
              </a:rPr>
              <a:t>Verloskundig zorgverlener 1</a:t>
            </a:r>
            <a:r>
              <a:rPr lang="nl-NL" sz="3600" baseline="30000" dirty="0" smtClean="0">
                <a:solidFill>
                  <a:srgbClr val="7030A0"/>
                </a:solidFill>
              </a:rPr>
              <a:t>e</a:t>
            </a:r>
            <a:r>
              <a:rPr lang="nl-NL" sz="3600" dirty="0" smtClean="0">
                <a:solidFill>
                  <a:srgbClr val="7030A0"/>
                </a:solidFill>
              </a:rPr>
              <a:t> </a:t>
            </a:r>
            <a:endParaRPr lang="nl-NL" sz="3600" dirty="0">
              <a:solidFill>
                <a:srgbClr val="7030A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7030A0"/>
                </a:solidFill>
              </a:rPr>
              <a:t>Lokale zorgpaden met afspraken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Stabiele psychiatrische situatie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Monotherapie : </a:t>
            </a:r>
            <a:r>
              <a:rPr lang="nl-NL" dirty="0" err="1" smtClean="0">
                <a:solidFill>
                  <a:srgbClr val="7030A0"/>
                </a:solidFill>
              </a:rPr>
              <a:t>SSRI’s</a:t>
            </a:r>
            <a:endParaRPr lang="nl-NL" dirty="0" smtClean="0">
              <a:solidFill>
                <a:srgbClr val="7030A0"/>
              </a:solidFill>
            </a:endParaRPr>
          </a:p>
          <a:p>
            <a:r>
              <a:rPr lang="nl-NL" dirty="0" smtClean="0">
                <a:solidFill>
                  <a:srgbClr val="7030A0"/>
                </a:solidFill>
              </a:rPr>
              <a:t>Counseling over risico’s neonaat en observatie post partum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Stoppen met roken programma</a:t>
            </a:r>
          </a:p>
          <a:p>
            <a:endParaRPr lang="nl-NL" dirty="0" smtClean="0">
              <a:solidFill>
                <a:srgbClr val="7030A0"/>
              </a:solidFill>
            </a:endParaRPr>
          </a:p>
          <a:p>
            <a:endParaRPr lang="nl-NL" dirty="0">
              <a:solidFill>
                <a:srgbClr val="7030A0"/>
              </a:solidFill>
            </a:endParaRPr>
          </a:p>
        </p:txBody>
      </p:sp>
      <p:pic>
        <p:nvPicPr>
          <p:cNvPr id="4" name="Afbeelding 1" descr="C:\Users\Mijke\Desktop\lkpz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6371"/>
            <a:ext cx="2925143" cy="88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111" y="4653136"/>
            <a:ext cx="18288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0032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000" dirty="0" smtClean="0">
                <a:solidFill>
                  <a:srgbClr val="7030A0"/>
                </a:solidFill>
              </a:rPr>
              <a:t>Multiproblematiek</a:t>
            </a:r>
            <a:endParaRPr lang="nl-NL" sz="4000" dirty="0">
              <a:solidFill>
                <a:srgbClr val="7030A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7030A0"/>
                </a:solidFill>
              </a:rPr>
              <a:t>MDO met alle betrokkenen tijdens zwangerschap: plan partus bespreken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Kwetsbare zwangere: disbalans risicofactoren en beschermende factoren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GGD, gemeente, lokale programma’s </a:t>
            </a:r>
            <a:endParaRPr lang="nl-NL" dirty="0">
              <a:solidFill>
                <a:srgbClr val="7030A0"/>
              </a:solidFill>
            </a:endParaRPr>
          </a:p>
        </p:txBody>
      </p:sp>
      <p:pic>
        <p:nvPicPr>
          <p:cNvPr id="4" name="Afbeelding 1" descr="C:\Users\Mijke\Desktop\lkpz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6371"/>
            <a:ext cx="2925143" cy="88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1345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000" dirty="0" smtClean="0">
                <a:solidFill>
                  <a:srgbClr val="7030A0"/>
                </a:solidFill>
              </a:rPr>
              <a:t>POP overleg</a:t>
            </a:r>
            <a:endParaRPr lang="nl-NL" sz="4000" dirty="0">
              <a:solidFill>
                <a:srgbClr val="7030A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7030A0"/>
                </a:solidFill>
              </a:rPr>
              <a:t>Psychiater</a:t>
            </a:r>
          </a:p>
          <a:p>
            <a:r>
              <a:rPr lang="nl-NL" dirty="0" err="1" smtClean="0">
                <a:solidFill>
                  <a:srgbClr val="7030A0"/>
                </a:solidFill>
              </a:rPr>
              <a:t>Obstetricus</a:t>
            </a:r>
            <a:r>
              <a:rPr lang="nl-NL" dirty="0" smtClean="0">
                <a:solidFill>
                  <a:srgbClr val="7030A0"/>
                </a:solidFill>
              </a:rPr>
              <a:t> ( gynaecoloog, verloskundige)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Pediater</a:t>
            </a:r>
          </a:p>
          <a:p>
            <a:endParaRPr lang="nl-NL" dirty="0">
              <a:solidFill>
                <a:srgbClr val="7030A0"/>
              </a:solidFill>
            </a:endParaRPr>
          </a:p>
          <a:p>
            <a:r>
              <a:rPr lang="nl-NL" dirty="0" smtClean="0">
                <a:solidFill>
                  <a:srgbClr val="7030A0"/>
                </a:solidFill>
              </a:rPr>
              <a:t>Maar ook: maatschappelijk werk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Case manager: SPV-er </a:t>
            </a:r>
            <a:endParaRPr lang="nl-NL" dirty="0">
              <a:solidFill>
                <a:srgbClr val="7030A0"/>
              </a:solidFill>
            </a:endParaRPr>
          </a:p>
        </p:txBody>
      </p:sp>
      <p:pic>
        <p:nvPicPr>
          <p:cNvPr id="4" name="Afbeelding 1" descr="C:\Users\Mijke\Desktop\lkpz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6371"/>
            <a:ext cx="2925143" cy="88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7802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4000" dirty="0" smtClean="0">
                <a:solidFill>
                  <a:srgbClr val="7030A0"/>
                </a:solidFill>
              </a:rPr>
              <a:t>POP overleg</a:t>
            </a:r>
            <a:endParaRPr lang="nl-NL" sz="4000" dirty="0">
              <a:solidFill>
                <a:srgbClr val="7030A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454050"/>
            <a:ext cx="8229600" cy="4525963"/>
          </a:xfrm>
        </p:spPr>
        <p:txBody>
          <a:bodyPr/>
          <a:lstStyle/>
          <a:p>
            <a:r>
              <a:rPr lang="nl-NL" dirty="0" smtClean="0">
                <a:solidFill>
                  <a:srgbClr val="7030A0"/>
                </a:solidFill>
              </a:rPr>
              <a:t>Betrokkenheid zwangere zelf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MDO aanwezigheid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Signaleringsplan samen bespreken met name bij eerdere post partum problematiek</a:t>
            </a:r>
          </a:p>
          <a:p>
            <a:r>
              <a:rPr lang="nl-NL" dirty="0" smtClean="0">
                <a:solidFill>
                  <a:srgbClr val="7030A0"/>
                </a:solidFill>
              </a:rPr>
              <a:t>Vertrouwen in de zorgverleners: </a:t>
            </a:r>
          </a:p>
          <a:p>
            <a:pPr lvl="1"/>
            <a:r>
              <a:rPr lang="nl-NL" dirty="0" smtClean="0">
                <a:solidFill>
                  <a:srgbClr val="7030A0"/>
                </a:solidFill>
              </a:rPr>
              <a:t>&gt; gehoord voelen</a:t>
            </a:r>
            <a:endParaRPr lang="nl-NL" dirty="0">
              <a:solidFill>
                <a:srgbClr val="7030A0"/>
              </a:solidFill>
            </a:endParaRPr>
          </a:p>
        </p:txBody>
      </p:sp>
      <p:pic>
        <p:nvPicPr>
          <p:cNvPr id="4" name="Afbeelding 1" descr="C:\Users\Mijke\Desktop\lkpz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6371"/>
            <a:ext cx="2925143" cy="88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049" y="3717032"/>
            <a:ext cx="2078262" cy="3064023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1655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187F271E6764BA7C3A6A48E0CBADB" ma:contentTypeVersion="30" ma:contentTypeDescription="Een nieuw document maken." ma:contentTypeScope="" ma:versionID="23d466f20e0559d63d8a18da52ea99f8">
  <xsd:schema xmlns:xsd="http://www.w3.org/2001/XMLSchema" xmlns:xs="http://www.w3.org/2001/XMLSchema" xmlns:p="http://schemas.microsoft.com/office/2006/metadata/properties" xmlns:ns2="ec9541f1-3b43-482c-a8de-1b403dece07c" xmlns:ns3="bf4a096b-ecb1-4e85-a1e0-80c521e034ab" xmlns:ns4="18bc3f94-dfc0-4b96-9f8a-0e5bbfb16367" targetNamespace="http://schemas.microsoft.com/office/2006/metadata/properties" ma:root="true" ma:fieldsID="c12e4e89d2299d4273f36570547724f2" ns2:_="" ns3:_="" ns4:_="">
    <xsd:import namespace="ec9541f1-3b43-482c-a8de-1b403dece07c"/>
    <xsd:import namespace="bf4a096b-ecb1-4e85-a1e0-80c521e034ab"/>
    <xsd:import namespace="18bc3f94-dfc0-4b96-9f8a-0e5bbfb163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41f1-3b43-482c-a8de-1b403dece0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a096b-ecb1-4e85-a1e0-80c521e034ab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c3f94-dfc0-4b96-9f8a-0e5bbfb163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71EB17-E059-4928-9F11-281943121D67}"/>
</file>

<file path=customXml/itemProps2.xml><?xml version="1.0" encoding="utf-8"?>
<ds:datastoreItem xmlns:ds="http://schemas.openxmlformats.org/officeDocument/2006/customXml" ds:itemID="{3A9ACF0D-CA3E-447E-AA42-E49FCEBEB411}"/>
</file>

<file path=customXml/itemProps3.xml><?xml version="1.0" encoding="utf-8"?>
<ds:datastoreItem xmlns:ds="http://schemas.openxmlformats.org/officeDocument/2006/customXml" ds:itemID="{F8AF0135-2FB9-4342-9D25-0F54A1E044E2}"/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165</Words>
  <Application>Microsoft Office PowerPoint</Application>
  <PresentationFormat>Diavoorstelling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           CPZ webinar 31-08-21  De POP poli: Voor welke patiënten? Samenwerking met eerste lijn </vt:lpstr>
      <vt:lpstr>Verwijsindicaties</vt:lpstr>
      <vt:lpstr>Welke zorgverlener? </vt:lpstr>
      <vt:lpstr>Verloskundig zorgverlener 1e </vt:lpstr>
      <vt:lpstr>Multiproblematiek</vt:lpstr>
      <vt:lpstr>POP overleg</vt:lpstr>
      <vt:lpstr>POP overleg</vt:lpstr>
    </vt:vector>
  </TitlesOfParts>
  <Company>Jeroen Bosch Ziekenhuis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rdullemond</dc:creator>
  <cp:lastModifiedBy>rdullemond</cp:lastModifiedBy>
  <cp:revision>17</cp:revision>
  <dcterms:created xsi:type="dcterms:W3CDTF">2021-08-29T13:51:12Z</dcterms:created>
  <dcterms:modified xsi:type="dcterms:W3CDTF">2021-08-29T14:43:47Z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0x010100DB7187F271E6764BA7C3A6A48E0CBADB</vt:lpwstr>
  </property>
</Properties>
</file>