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6" r:id="rId4"/>
  </p:sldMasterIdLst>
  <p:notesMasterIdLst>
    <p:notesMasterId r:id="rId18"/>
  </p:notesMasterIdLst>
  <p:handoutMasterIdLst>
    <p:handoutMasterId r:id="rId19"/>
  </p:handoutMasterIdLst>
  <p:sldIdLst>
    <p:sldId id="268" r:id="rId5"/>
    <p:sldId id="344" r:id="rId6"/>
    <p:sldId id="311" r:id="rId7"/>
    <p:sldId id="343" r:id="rId8"/>
    <p:sldId id="348" r:id="rId9"/>
    <p:sldId id="347" r:id="rId10"/>
    <p:sldId id="346" r:id="rId11"/>
    <p:sldId id="345" r:id="rId12"/>
    <p:sldId id="321" r:id="rId13"/>
    <p:sldId id="350" r:id="rId14"/>
    <p:sldId id="349" r:id="rId15"/>
    <p:sldId id="339" r:id="rId16"/>
    <p:sldId id="316" r:id="rId17"/>
  </p:sldIdLst>
  <p:sldSz cx="9144000" cy="5143500" type="screen16x9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93"/>
    <a:srgbClr val="005493"/>
    <a:srgbClr val="0432FF"/>
    <a:srgbClr val="7ECFE2"/>
    <a:srgbClr val="79C9DD"/>
    <a:srgbClr val="86D2EE"/>
    <a:srgbClr val="0C2074"/>
    <a:srgbClr val="515151"/>
    <a:srgbClr val="C1C7DC"/>
    <a:srgbClr val="C0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3"/>
    <p:restoredTop sz="94597"/>
  </p:normalViewPr>
  <p:slideViewPr>
    <p:cSldViewPr snapToGrid="0" snapToObjects="1">
      <p:cViewPr>
        <p:scale>
          <a:sx n="153" d="100"/>
          <a:sy n="153" d="100"/>
        </p:scale>
        <p:origin x="-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41BC64-677B-4E4B-B401-7A1727C81DD2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70413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fld id="{36A3B2E1-E125-244B-8917-BE3A68C7BB7D}" type="slidenum">
              <a:rPr lang="nl-NL" altLang="x-none"/>
              <a:pPr/>
              <a:t>‹nr.›</a:t>
            </a:fld>
            <a:endParaRPr lang="nl-NL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10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65177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3B2E1-E125-244B-8917-BE3A68C7BB7D}" type="slidenum">
              <a:rPr lang="nl-NL" altLang="x-none" smtClean="0"/>
              <a:pPr/>
              <a:t>11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46634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l">
              <a:defRPr/>
            </a:lvl1pPr>
            <a:lvl2pPr marL="628650" indent="-285750" algn="l">
              <a:buClr>
                <a:srgbClr val="86D2EE"/>
              </a:buClr>
              <a:buFont typeface="Wingdings" charset="2"/>
              <a:buChar char="§"/>
              <a:defRPr i="0"/>
            </a:lvl2pPr>
            <a:lvl3pPr marL="1028700" indent="-342900" algn="l">
              <a:buFont typeface="Arial" charset="0"/>
              <a:buChar char="•"/>
              <a:defRPr sz="1200" b="0" i="0">
                <a:solidFill>
                  <a:srgbClr val="0C2074"/>
                </a:solidFill>
                <a:latin typeface="+mn-lt"/>
                <a:ea typeface="Arial" charset="0"/>
                <a:cs typeface="Arial" charset="0"/>
              </a:defRPr>
            </a:lvl3pPr>
            <a:lvl4pPr marL="7938" indent="0" algn="l">
              <a:tabLst/>
              <a:defRPr sz="1400" b="0" spc="0">
                <a:solidFill>
                  <a:srgbClr val="0C2074"/>
                </a:solidFill>
              </a:defRPr>
            </a:lvl4pPr>
            <a:lvl5pPr marL="0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5pPr>
            <a:lvl6pPr marL="0" indent="0">
              <a:buNone/>
              <a:tabLst/>
              <a:defRPr sz="1400">
                <a:solidFill>
                  <a:srgbClr val="0C2074"/>
                </a:solidFill>
              </a:defRPr>
            </a:lvl6pPr>
            <a:lvl7pPr marL="7938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7pPr>
            <a:lvl8pPr marL="0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8pPr>
            <a:lvl9pPr marL="0" indent="0">
              <a:buNone/>
              <a:tabLst/>
              <a:defRPr sz="1400">
                <a:solidFill>
                  <a:srgbClr val="0C2074"/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8"/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-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 algn="l">
              <a:defRPr/>
            </a:lvl1pPr>
            <a:lvl2pPr marL="628650" indent="-285750" algn="l">
              <a:buClr>
                <a:srgbClr val="86D2EE"/>
              </a:buClr>
              <a:buFont typeface="Wingdings" charset="2"/>
              <a:buChar char="§"/>
              <a:defRPr i="0"/>
            </a:lvl2pPr>
            <a:lvl3pPr marL="1028700" indent="-342900" algn="l">
              <a:buFont typeface="Arial" charset="0"/>
              <a:buChar char="•"/>
              <a:defRPr sz="1200" b="0" i="0">
                <a:solidFill>
                  <a:srgbClr val="0C2074"/>
                </a:solidFill>
                <a:latin typeface="+mn-lt"/>
                <a:ea typeface="Arial" charset="0"/>
                <a:cs typeface="Arial" charset="0"/>
              </a:defRPr>
            </a:lvl3pPr>
            <a:lvl4pPr marL="7938" indent="0" algn="l">
              <a:tabLst/>
              <a:defRPr sz="1400" b="0" spc="0">
                <a:solidFill>
                  <a:srgbClr val="0C2074"/>
                </a:solidFill>
              </a:defRPr>
            </a:lvl4pPr>
            <a:lvl5pPr marL="0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5pPr>
            <a:lvl6pPr marL="0" indent="0">
              <a:buNone/>
              <a:tabLst/>
              <a:defRPr sz="1400">
                <a:solidFill>
                  <a:srgbClr val="0C2074"/>
                </a:solidFill>
              </a:defRPr>
            </a:lvl6pPr>
            <a:lvl7pPr marL="7938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7pPr>
            <a:lvl8pPr marL="0" indent="0">
              <a:buNone/>
              <a:tabLst/>
              <a:defRPr sz="1400">
                <a:solidFill>
                  <a:srgbClr val="0C2074"/>
                </a:solidFill>
                <a:latin typeface="+mn-lt"/>
              </a:defRPr>
            </a:lvl8pPr>
            <a:lvl9pPr marL="0" indent="0">
              <a:buNone/>
              <a:tabLst/>
              <a:defRPr sz="1400">
                <a:solidFill>
                  <a:srgbClr val="0C2074"/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8"/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Rechthoekige driehoek 8"/>
          <p:cNvSpPr/>
          <p:nvPr userDrawn="1"/>
        </p:nvSpPr>
        <p:spPr>
          <a:xfrm rot="5400000">
            <a:off x="0" y="0"/>
            <a:ext cx="726621" cy="726621"/>
          </a:xfrm>
          <a:prstGeom prst="rtTriangle">
            <a:avLst/>
          </a:prstGeom>
          <a:solidFill>
            <a:srgbClr val="86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88" y="4593931"/>
            <a:ext cx="873461" cy="346473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45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45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137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/>
          <p:cNvSpPr/>
          <p:nvPr userDrawn="1"/>
        </p:nvSpPr>
        <p:spPr>
          <a:xfrm>
            <a:off x="137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238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238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/>
          <p:cNvSpPr/>
          <p:nvPr userDrawn="1"/>
        </p:nvSpPr>
        <p:spPr>
          <a:xfrm>
            <a:off x="330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Rechthoek 17"/>
          <p:cNvSpPr/>
          <p:nvPr userDrawn="1"/>
        </p:nvSpPr>
        <p:spPr>
          <a:xfrm>
            <a:off x="330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Rechthoek 18"/>
          <p:cNvSpPr/>
          <p:nvPr userDrawn="1"/>
        </p:nvSpPr>
        <p:spPr>
          <a:xfrm>
            <a:off x="422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/>
          <p:cNvSpPr/>
          <p:nvPr userDrawn="1"/>
        </p:nvSpPr>
        <p:spPr>
          <a:xfrm>
            <a:off x="422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/>
          <p:cNvSpPr/>
          <p:nvPr userDrawn="1"/>
        </p:nvSpPr>
        <p:spPr>
          <a:xfrm>
            <a:off x="514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/>
          <p:cNvSpPr/>
          <p:nvPr userDrawn="1"/>
        </p:nvSpPr>
        <p:spPr>
          <a:xfrm>
            <a:off x="514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Rechthoek 22"/>
          <p:cNvSpPr/>
          <p:nvPr userDrawn="1"/>
        </p:nvSpPr>
        <p:spPr>
          <a:xfrm>
            <a:off x="616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616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hthoek 24"/>
          <p:cNvSpPr/>
          <p:nvPr userDrawn="1"/>
        </p:nvSpPr>
        <p:spPr>
          <a:xfrm>
            <a:off x="7086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Rechthoek 25"/>
          <p:cNvSpPr/>
          <p:nvPr userDrawn="1"/>
        </p:nvSpPr>
        <p:spPr>
          <a:xfrm>
            <a:off x="7086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Rechthoek 26"/>
          <p:cNvSpPr/>
          <p:nvPr userDrawn="1"/>
        </p:nvSpPr>
        <p:spPr>
          <a:xfrm>
            <a:off x="807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 27"/>
          <p:cNvSpPr/>
          <p:nvPr userDrawn="1"/>
        </p:nvSpPr>
        <p:spPr>
          <a:xfrm>
            <a:off x="807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9" name="Rechthoek 28"/>
          <p:cNvSpPr/>
          <p:nvPr userDrawn="1"/>
        </p:nvSpPr>
        <p:spPr>
          <a:xfrm>
            <a:off x="899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0" name="Rechthoek 29"/>
          <p:cNvSpPr/>
          <p:nvPr userDrawn="1"/>
        </p:nvSpPr>
        <p:spPr>
          <a:xfrm>
            <a:off x="899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Rechthoek 30"/>
          <p:cNvSpPr/>
          <p:nvPr userDrawn="1"/>
        </p:nvSpPr>
        <p:spPr>
          <a:xfrm>
            <a:off x="1000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Rechthoek 31"/>
          <p:cNvSpPr/>
          <p:nvPr userDrawn="1"/>
        </p:nvSpPr>
        <p:spPr>
          <a:xfrm>
            <a:off x="1000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Rechthoek 32"/>
          <p:cNvSpPr/>
          <p:nvPr userDrawn="1"/>
        </p:nvSpPr>
        <p:spPr>
          <a:xfrm>
            <a:off x="1092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4" name="Rechthoek 33"/>
          <p:cNvSpPr/>
          <p:nvPr userDrawn="1"/>
        </p:nvSpPr>
        <p:spPr>
          <a:xfrm>
            <a:off x="1092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5" name="Rechthoek 34"/>
          <p:cNvSpPr/>
          <p:nvPr userDrawn="1"/>
        </p:nvSpPr>
        <p:spPr>
          <a:xfrm>
            <a:off x="1184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6" name="Rechthoek 35"/>
          <p:cNvSpPr/>
          <p:nvPr userDrawn="1"/>
        </p:nvSpPr>
        <p:spPr>
          <a:xfrm>
            <a:off x="1184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7" name="Rechthoek 36"/>
          <p:cNvSpPr/>
          <p:nvPr userDrawn="1"/>
        </p:nvSpPr>
        <p:spPr>
          <a:xfrm>
            <a:off x="1276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Rechthoek 37"/>
          <p:cNvSpPr/>
          <p:nvPr userDrawn="1"/>
        </p:nvSpPr>
        <p:spPr>
          <a:xfrm>
            <a:off x="1276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Rechthoek 38"/>
          <p:cNvSpPr/>
          <p:nvPr userDrawn="1"/>
        </p:nvSpPr>
        <p:spPr>
          <a:xfrm>
            <a:off x="1378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0" name="Rechthoek 39"/>
          <p:cNvSpPr/>
          <p:nvPr userDrawn="1"/>
        </p:nvSpPr>
        <p:spPr>
          <a:xfrm>
            <a:off x="1378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1" name="Rechthoek 40"/>
          <p:cNvSpPr/>
          <p:nvPr userDrawn="1"/>
        </p:nvSpPr>
        <p:spPr>
          <a:xfrm>
            <a:off x="14706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2" name="Rechthoek 41"/>
          <p:cNvSpPr/>
          <p:nvPr userDrawn="1"/>
        </p:nvSpPr>
        <p:spPr>
          <a:xfrm>
            <a:off x="14706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3" name="Rechthoek 42"/>
          <p:cNvSpPr/>
          <p:nvPr userDrawn="1"/>
        </p:nvSpPr>
        <p:spPr>
          <a:xfrm>
            <a:off x="1569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4" name="Rechthoek 43"/>
          <p:cNvSpPr/>
          <p:nvPr userDrawn="1"/>
        </p:nvSpPr>
        <p:spPr>
          <a:xfrm>
            <a:off x="1569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5" name="Rechthoek 44"/>
          <p:cNvSpPr/>
          <p:nvPr userDrawn="1"/>
        </p:nvSpPr>
        <p:spPr>
          <a:xfrm>
            <a:off x="1661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6" name="Rechthoek 45"/>
          <p:cNvSpPr/>
          <p:nvPr userDrawn="1"/>
        </p:nvSpPr>
        <p:spPr>
          <a:xfrm>
            <a:off x="1661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7" name="Rechthoek 46"/>
          <p:cNvSpPr/>
          <p:nvPr userDrawn="1"/>
        </p:nvSpPr>
        <p:spPr>
          <a:xfrm>
            <a:off x="1762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8" name="Rechthoek 47"/>
          <p:cNvSpPr/>
          <p:nvPr userDrawn="1"/>
        </p:nvSpPr>
        <p:spPr>
          <a:xfrm>
            <a:off x="1762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9" name="Rechthoek 48"/>
          <p:cNvSpPr/>
          <p:nvPr userDrawn="1"/>
        </p:nvSpPr>
        <p:spPr>
          <a:xfrm>
            <a:off x="1854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0" name="Rechthoek 49"/>
          <p:cNvSpPr/>
          <p:nvPr userDrawn="1"/>
        </p:nvSpPr>
        <p:spPr>
          <a:xfrm>
            <a:off x="1854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1" name="Rechthoek 50"/>
          <p:cNvSpPr/>
          <p:nvPr userDrawn="1"/>
        </p:nvSpPr>
        <p:spPr>
          <a:xfrm>
            <a:off x="1946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2" name="Rechthoek 51"/>
          <p:cNvSpPr/>
          <p:nvPr userDrawn="1"/>
        </p:nvSpPr>
        <p:spPr>
          <a:xfrm>
            <a:off x="1946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3" name="Rechthoek 52"/>
          <p:cNvSpPr/>
          <p:nvPr userDrawn="1"/>
        </p:nvSpPr>
        <p:spPr>
          <a:xfrm>
            <a:off x="2038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4" name="Rechthoek 53"/>
          <p:cNvSpPr/>
          <p:nvPr userDrawn="1"/>
        </p:nvSpPr>
        <p:spPr>
          <a:xfrm>
            <a:off x="2038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5" name="Rechthoek 54"/>
          <p:cNvSpPr/>
          <p:nvPr userDrawn="1"/>
        </p:nvSpPr>
        <p:spPr>
          <a:xfrm>
            <a:off x="2140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6" name="Rechthoek 55"/>
          <p:cNvSpPr/>
          <p:nvPr userDrawn="1"/>
        </p:nvSpPr>
        <p:spPr>
          <a:xfrm>
            <a:off x="2140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7" name="Rechthoek 56"/>
          <p:cNvSpPr/>
          <p:nvPr userDrawn="1"/>
        </p:nvSpPr>
        <p:spPr>
          <a:xfrm>
            <a:off x="22326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8" name="Rechthoek 57"/>
          <p:cNvSpPr/>
          <p:nvPr userDrawn="1"/>
        </p:nvSpPr>
        <p:spPr>
          <a:xfrm>
            <a:off x="22326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9" name="Rechthoek 58"/>
          <p:cNvSpPr/>
          <p:nvPr userDrawn="1"/>
        </p:nvSpPr>
        <p:spPr>
          <a:xfrm>
            <a:off x="23310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0" name="Rechthoek 59"/>
          <p:cNvSpPr/>
          <p:nvPr userDrawn="1"/>
        </p:nvSpPr>
        <p:spPr>
          <a:xfrm>
            <a:off x="23310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1" name="Rechthoek 60"/>
          <p:cNvSpPr/>
          <p:nvPr userDrawn="1"/>
        </p:nvSpPr>
        <p:spPr>
          <a:xfrm>
            <a:off x="24231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2" name="Rechthoek 61"/>
          <p:cNvSpPr/>
          <p:nvPr userDrawn="1"/>
        </p:nvSpPr>
        <p:spPr>
          <a:xfrm>
            <a:off x="24231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3" name="Rechthoek 62"/>
          <p:cNvSpPr/>
          <p:nvPr userDrawn="1"/>
        </p:nvSpPr>
        <p:spPr>
          <a:xfrm>
            <a:off x="252471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4" name="Rechthoek 63"/>
          <p:cNvSpPr/>
          <p:nvPr userDrawn="1"/>
        </p:nvSpPr>
        <p:spPr>
          <a:xfrm>
            <a:off x="252471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5" name="Rechthoek 64"/>
          <p:cNvSpPr/>
          <p:nvPr userDrawn="1"/>
        </p:nvSpPr>
        <p:spPr>
          <a:xfrm>
            <a:off x="261679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6" name="Rechthoek 65"/>
          <p:cNvSpPr/>
          <p:nvPr userDrawn="1"/>
        </p:nvSpPr>
        <p:spPr>
          <a:xfrm>
            <a:off x="261679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7" name="Rechthoek 66"/>
          <p:cNvSpPr/>
          <p:nvPr userDrawn="1"/>
        </p:nvSpPr>
        <p:spPr>
          <a:xfrm>
            <a:off x="2708869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8" name="Rechthoek 67"/>
          <p:cNvSpPr/>
          <p:nvPr userDrawn="1"/>
        </p:nvSpPr>
        <p:spPr>
          <a:xfrm>
            <a:off x="2708869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9" name="Rechthoek 68"/>
          <p:cNvSpPr/>
          <p:nvPr userDrawn="1"/>
        </p:nvSpPr>
        <p:spPr>
          <a:xfrm>
            <a:off x="28009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0" name="Rechthoek 69"/>
          <p:cNvSpPr/>
          <p:nvPr userDrawn="1"/>
        </p:nvSpPr>
        <p:spPr>
          <a:xfrm>
            <a:off x="28009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1" name="Rechthoek 70"/>
          <p:cNvSpPr/>
          <p:nvPr userDrawn="1"/>
        </p:nvSpPr>
        <p:spPr>
          <a:xfrm>
            <a:off x="2902544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2" name="Rechthoek 71"/>
          <p:cNvSpPr/>
          <p:nvPr userDrawn="1"/>
        </p:nvSpPr>
        <p:spPr>
          <a:xfrm>
            <a:off x="2902544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3" name="Rechthoek 72"/>
          <p:cNvSpPr/>
          <p:nvPr userDrawn="1"/>
        </p:nvSpPr>
        <p:spPr>
          <a:xfrm>
            <a:off x="3000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4" name="Rechthoek 73"/>
          <p:cNvSpPr/>
          <p:nvPr userDrawn="1"/>
        </p:nvSpPr>
        <p:spPr>
          <a:xfrm>
            <a:off x="3000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5" name="Rechthoek 74"/>
          <p:cNvSpPr/>
          <p:nvPr userDrawn="1"/>
        </p:nvSpPr>
        <p:spPr>
          <a:xfrm>
            <a:off x="3095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6" name="Rechthoek 75"/>
          <p:cNvSpPr/>
          <p:nvPr userDrawn="1"/>
        </p:nvSpPr>
        <p:spPr>
          <a:xfrm>
            <a:off x="3095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7" name="Rechthoek 76"/>
          <p:cNvSpPr/>
          <p:nvPr userDrawn="1"/>
        </p:nvSpPr>
        <p:spPr>
          <a:xfrm>
            <a:off x="3187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8" name="Rechthoek 77"/>
          <p:cNvSpPr/>
          <p:nvPr userDrawn="1"/>
        </p:nvSpPr>
        <p:spPr>
          <a:xfrm>
            <a:off x="3187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9" name="Rechthoek 78"/>
          <p:cNvSpPr/>
          <p:nvPr userDrawn="1"/>
        </p:nvSpPr>
        <p:spPr>
          <a:xfrm>
            <a:off x="3288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0" name="Rechthoek 79"/>
          <p:cNvSpPr/>
          <p:nvPr userDrawn="1"/>
        </p:nvSpPr>
        <p:spPr>
          <a:xfrm>
            <a:off x="3288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1" name="Rechthoek 80"/>
          <p:cNvSpPr/>
          <p:nvPr userDrawn="1"/>
        </p:nvSpPr>
        <p:spPr>
          <a:xfrm>
            <a:off x="3381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2" name="Rechthoek 81"/>
          <p:cNvSpPr/>
          <p:nvPr userDrawn="1"/>
        </p:nvSpPr>
        <p:spPr>
          <a:xfrm>
            <a:off x="3381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3" name="Rechthoek 82"/>
          <p:cNvSpPr/>
          <p:nvPr userDrawn="1"/>
        </p:nvSpPr>
        <p:spPr>
          <a:xfrm>
            <a:off x="347310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4" name="Rechthoek 83"/>
          <p:cNvSpPr/>
          <p:nvPr userDrawn="1"/>
        </p:nvSpPr>
        <p:spPr>
          <a:xfrm>
            <a:off x="347310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5" name="Rechthoek 84"/>
          <p:cNvSpPr/>
          <p:nvPr userDrawn="1"/>
        </p:nvSpPr>
        <p:spPr>
          <a:xfrm>
            <a:off x="35651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6" name="Rechthoek 85"/>
          <p:cNvSpPr/>
          <p:nvPr userDrawn="1"/>
        </p:nvSpPr>
        <p:spPr>
          <a:xfrm>
            <a:off x="35651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7" name="Rechthoek 86"/>
          <p:cNvSpPr/>
          <p:nvPr userDrawn="1"/>
        </p:nvSpPr>
        <p:spPr>
          <a:xfrm>
            <a:off x="36667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8" name="Rechthoek 87"/>
          <p:cNvSpPr/>
          <p:nvPr userDrawn="1"/>
        </p:nvSpPr>
        <p:spPr>
          <a:xfrm>
            <a:off x="36667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9" name="Rechthoek 88"/>
          <p:cNvSpPr/>
          <p:nvPr userDrawn="1"/>
        </p:nvSpPr>
        <p:spPr>
          <a:xfrm>
            <a:off x="37588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0" name="Rechthoek 89"/>
          <p:cNvSpPr/>
          <p:nvPr userDrawn="1"/>
        </p:nvSpPr>
        <p:spPr>
          <a:xfrm>
            <a:off x="37588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1" name="Rechthoek 90"/>
          <p:cNvSpPr/>
          <p:nvPr userDrawn="1"/>
        </p:nvSpPr>
        <p:spPr>
          <a:xfrm>
            <a:off x="3857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2" name="Rechthoek 91"/>
          <p:cNvSpPr/>
          <p:nvPr userDrawn="1"/>
        </p:nvSpPr>
        <p:spPr>
          <a:xfrm>
            <a:off x="3857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3" name="Rechthoek 92"/>
          <p:cNvSpPr/>
          <p:nvPr userDrawn="1"/>
        </p:nvSpPr>
        <p:spPr>
          <a:xfrm>
            <a:off x="3949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4" name="Rechthoek 93"/>
          <p:cNvSpPr/>
          <p:nvPr userDrawn="1"/>
        </p:nvSpPr>
        <p:spPr>
          <a:xfrm>
            <a:off x="3949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5" name="Rechthoek 94"/>
          <p:cNvSpPr/>
          <p:nvPr userDrawn="1"/>
        </p:nvSpPr>
        <p:spPr>
          <a:xfrm>
            <a:off x="4050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6" name="Rechthoek 95"/>
          <p:cNvSpPr/>
          <p:nvPr userDrawn="1"/>
        </p:nvSpPr>
        <p:spPr>
          <a:xfrm>
            <a:off x="4050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7" name="Rechthoek 96"/>
          <p:cNvSpPr/>
          <p:nvPr userDrawn="1"/>
        </p:nvSpPr>
        <p:spPr>
          <a:xfrm>
            <a:off x="4143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8" name="Rechthoek 97"/>
          <p:cNvSpPr/>
          <p:nvPr userDrawn="1"/>
        </p:nvSpPr>
        <p:spPr>
          <a:xfrm>
            <a:off x="4143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9" name="Rechthoek 98"/>
          <p:cNvSpPr/>
          <p:nvPr userDrawn="1"/>
        </p:nvSpPr>
        <p:spPr>
          <a:xfrm>
            <a:off x="423510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0" name="Rechthoek 99"/>
          <p:cNvSpPr/>
          <p:nvPr userDrawn="1"/>
        </p:nvSpPr>
        <p:spPr>
          <a:xfrm>
            <a:off x="423510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1" name="Rechthoek 100"/>
          <p:cNvSpPr/>
          <p:nvPr userDrawn="1"/>
        </p:nvSpPr>
        <p:spPr>
          <a:xfrm>
            <a:off x="43271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2" name="Rechthoek 101"/>
          <p:cNvSpPr/>
          <p:nvPr userDrawn="1"/>
        </p:nvSpPr>
        <p:spPr>
          <a:xfrm>
            <a:off x="43271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3" name="Rechthoek 102"/>
          <p:cNvSpPr/>
          <p:nvPr userDrawn="1"/>
        </p:nvSpPr>
        <p:spPr>
          <a:xfrm>
            <a:off x="44287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4" name="Rechthoek 103"/>
          <p:cNvSpPr/>
          <p:nvPr userDrawn="1"/>
        </p:nvSpPr>
        <p:spPr>
          <a:xfrm>
            <a:off x="44287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5" name="Rechthoek 104"/>
          <p:cNvSpPr/>
          <p:nvPr userDrawn="1"/>
        </p:nvSpPr>
        <p:spPr>
          <a:xfrm>
            <a:off x="45208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6" name="Rechthoek 105"/>
          <p:cNvSpPr/>
          <p:nvPr userDrawn="1"/>
        </p:nvSpPr>
        <p:spPr>
          <a:xfrm>
            <a:off x="45208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7" name="Rechthoek 106"/>
          <p:cNvSpPr/>
          <p:nvPr userDrawn="1"/>
        </p:nvSpPr>
        <p:spPr>
          <a:xfrm>
            <a:off x="4619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8" name="Rechthoek 107"/>
          <p:cNvSpPr/>
          <p:nvPr userDrawn="1"/>
        </p:nvSpPr>
        <p:spPr>
          <a:xfrm>
            <a:off x="4619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9" name="Rechthoek 108"/>
          <p:cNvSpPr/>
          <p:nvPr userDrawn="1"/>
        </p:nvSpPr>
        <p:spPr>
          <a:xfrm>
            <a:off x="4711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0" name="Rechthoek 109"/>
          <p:cNvSpPr/>
          <p:nvPr userDrawn="1"/>
        </p:nvSpPr>
        <p:spPr>
          <a:xfrm>
            <a:off x="4711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1" name="Rechthoek 110"/>
          <p:cNvSpPr/>
          <p:nvPr userDrawn="1"/>
        </p:nvSpPr>
        <p:spPr>
          <a:xfrm>
            <a:off x="4812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2" name="Rechthoek 111"/>
          <p:cNvSpPr/>
          <p:nvPr userDrawn="1"/>
        </p:nvSpPr>
        <p:spPr>
          <a:xfrm>
            <a:off x="4812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3" name="Rechthoek 112"/>
          <p:cNvSpPr/>
          <p:nvPr userDrawn="1"/>
        </p:nvSpPr>
        <p:spPr>
          <a:xfrm>
            <a:off x="4905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4" name="Rechthoek 113"/>
          <p:cNvSpPr/>
          <p:nvPr userDrawn="1"/>
        </p:nvSpPr>
        <p:spPr>
          <a:xfrm>
            <a:off x="4905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5" name="Rechthoek 114"/>
          <p:cNvSpPr/>
          <p:nvPr userDrawn="1"/>
        </p:nvSpPr>
        <p:spPr>
          <a:xfrm>
            <a:off x="499710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6" name="Rechthoek 115"/>
          <p:cNvSpPr/>
          <p:nvPr userDrawn="1"/>
        </p:nvSpPr>
        <p:spPr>
          <a:xfrm>
            <a:off x="499710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7" name="Rechthoek 116"/>
          <p:cNvSpPr/>
          <p:nvPr userDrawn="1"/>
        </p:nvSpPr>
        <p:spPr>
          <a:xfrm>
            <a:off x="50891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8" name="Rechthoek 117"/>
          <p:cNvSpPr/>
          <p:nvPr userDrawn="1"/>
        </p:nvSpPr>
        <p:spPr>
          <a:xfrm>
            <a:off x="50891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9" name="Rechthoek 118"/>
          <p:cNvSpPr/>
          <p:nvPr userDrawn="1"/>
        </p:nvSpPr>
        <p:spPr>
          <a:xfrm>
            <a:off x="51907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0" name="Rechthoek 119"/>
          <p:cNvSpPr/>
          <p:nvPr userDrawn="1"/>
        </p:nvSpPr>
        <p:spPr>
          <a:xfrm>
            <a:off x="51907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1" name="Rechthoek 120"/>
          <p:cNvSpPr/>
          <p:nvPr userDrawn="1"/>
        </p:nvSpPr>
        <p:spPr>
          <a:xfrm>
            <a:off x="52828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2" name="Rechthoek 121"/>
          <p:cNvSpPr/>
          <p:nvPr userDrawn="1"/>
        </p:nvSpPr>
        <p:spPr>
          <a:xfrm>
            <a:off x="52828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3" name="Rechthoek 122"/>
          <p:cNvSpPr/>
          <p:nvPr userDrawn="1"/>
        </p:nvSpPr>
        <p:spPr>
          <a:xfrm>
            <a:off x="538128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4" name="Rechthoek 123"/>
          <p:cNvSpPr/>
          <p:nvPr userDrawn="1"/>
        </p:nvSpPr>
        <p:spPr>
          <a:xfrm>
            <a:off x="538128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5" name="Rechthoek 124"/>
          <p:cNvSpPr/>
          <p:nvPr userDrawn="1"/>
        </p:nvSpPr>
        <p:spPr>
          <a:xfrm>
            <a:off x="54733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6" name="Rechthoek 125"/>
          <p:cNvSpPr/>
          <p:nvPr userDrawn="1"/>
        </p:nvSpPr>
        <p:spPr>
          <a:xfrm>
            <a:off x="54733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7" name="Rechthoek 126"/>
          <p:cNvSpPr/>
          <p:nvPr userDrawn="1"/>
        </p:nvSpPr>
        <p:spPr>
          <a:xfrm>
            <a:off x="5574955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8" name="Rechthoek 127"/>
          <p:cNvSpPr/>
          <p:nvPr userDrawn="1"/>
        </p:nvSpPr>
        <p:spPr>
          <a:xfrm>
            <a:off x="5574955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9" name="Rechthoek 128"/>
          <p:cNvSpPr/>
          <p:nvPr userDrawn="1"/>
        </p:nvSpPr>
        <p:spPr>
          <a:xfrm>
            <a:off x="5667030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0" name="Rechthoek 129"/>
          <p:cNvSpPr/>
          <p:nvPr userDrawn="1"/>
        </p:nvSpPr>
        <p:spPr>
          <a:xfrm>
            <a:off x="5667030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1" name="Rechthoek 130"/>
          <p:cNvSpPr/>
          <p:nvPr userDrawn="1"/>
        </p:nvSpPr>
        <p:spPr>
          <a:xfrm>
            <a:off x="576451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2" name="Rechthoek 131"/>
          <p:cNvSpPr/>
          <p:nvPr userDrawn="1"/>
        </p:nvSpPr>
        <p:spPr>
          <a:xfrm>
            <a:off x="576451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3" name="Rechthoek 132"/>
          <p:cNvSpPr/>
          <p:nvPr userDrawn="1"/>
        </p:nvSpPr>
        <p:spPr>
          <a:xfrm>
            <a:off x="585659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4" name="Rechthoek 133"/>
          <p:cNvSpPr/>
          <p:nvPr userDrawn="1"/>
        </p:nvSpPr>
        <p:spPr>
          <a:xfrm>
            <a:off x="585659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5" name="Rechthoek 134"/>
          <p:cNvSpPr/>
          <p:nvPr userDrawn="1"/>
        </p:nvSpPr>
        <p:spPr>
          <a:xfrm>
            <a:off x="595819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6" name="Rechthoek 135"/>
          <p:cNvSpPr/>
          <p:nvPr userDrawn="1"/>
        </p:nvSpPr>
        <p:spPr>
          <a:xfrm>
            <a:off x="595819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7" name="Rechthoek 136"/>
          <p:cNvSpPr/>
          <p:nvPr userDrawn="1"/>
        </p:nvSpPr>
        <p:spPr>
          <a:xfrm>
            <a:off x="605026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8" name="Rechthoek 137"/>
          <p:cNvSpPr/>
          <p:nvPr userDrawn="1"/>
        </p:nvSpPr>
        <p:spPr>
          <a:xfrm>
            <a:off x="605026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9" name="Rechthoek 138"/>
          <p:cNvSpPr/>
          <p:nvPr userDrawn="1"/>
        </p:nvSpPr>
        <p:spPr>
          <a:xfrm>
            <a:off x="61521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0" name="Rechthoek 139"/>
          <p:cNvSpPr/>
          <p:nvPr userDrawn="1"/>
        </p:nvSpPr>
        <p:spPr>
          <a:xfrm>
            <a:off x="61521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1" name="Rechthoek 140"/>
          <p:cNvSpPr/>
          <p:nvPr userDrawn="1"/>
        </p:nvSpPr>
        <p:spPr>
          <a:xfrm>
            <a:off x="624426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2" name="Rechthoek 141"/>
          <p:cNvSpPr/>
          <p:nvPr userDrawn="1"/>
        </p:nvSpPr>
        <p:spPr>
          <a:xfrm>
            <a:off x="624426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3" name="Rechthoek 142"/>
          <p:cNvSpPr/>
          <p:nvPr userDrawn="1"/>
        </p:nvSpPr>
        <p:spPr>
          <a:xfrm>
            <a:off x="633633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4" name="Rechthoek 143"/>
          <p:cNvSpPr/>
          <p:nvPr userDrawn="1"/>
        </p:nvSpPr>
        <p:spPr>
          <a:xfrm>
            <a:off x="633633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5" name="Rechthoek 144"/>
          <p:cNvSpPr/>
          <p:nvPr userDrawn="1"/>
        </p:nvSpPr>
        <p:spPr>
          <a:xfrm>
            <a:off x="64284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6" name="Rechthoek 145"/>
          <p:cNvSpPr/>
          <p:nvPr userDrawn="1"/>
        </p:nvSpPr>
        <p:spPr>
          <a:xfrm>
            <a:off x="64284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7" name="Rechthoek 146"/>
          <p:cNvSpPr/>
          <p:nvPr userDrawn="1"/>
        </p:nvSpPr>
        <p:spPr>
          <a:xfrm>
            <a:off x="65300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8" name="Rechthoek 147"/>
          <p:cNvSpPr/>
          <p:nvPr userDrawn="1"/>
        </p:nvSpPr>
        <p:spPr>
          <a:xfrm>
            <a:off x="65300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9" name="Rechthoek 148"/>
          <p:cNvSpPr/>
          <p:nvPr userDrawn="1"/>
        </p:nvSpPr>
        <p:spPr>
          <a:xfrm>
            <a:off x="66220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0" name="Rechthoek 149"/>
          <p:cNvSpPr/>
          <p:nvPr userDrawn="1"/>
        </p:nvSpPr>
        <p:spPr>
          <a:xfrm>
            <a:off x="66220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1" name="Rechthoek 150"/>
          <p:cNvSpPr/>
          <p:nvPr userDrawn="1"/>
        </p:nvSpPr>
        <p:spPr>
          <a:xfrm>
            <a:off x="67205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2" name="Rechthoek 151"/>
          <p:cNvSpPr/>
          <p:nvPr userDrawn="1"/>
        </p:nvSpPr>
        <p:spPr>
          <a:xfrm>
            <a:off x="67205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3" name="Rechthoek 152"/>
          <p:cNvSpPr/>
          <p:nvPr userDrawn="1"/>
        </p:nvSpPr>
        <p:spPr>
          <a:xfrm>
            <a:off x="68125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4" name="Rechthoek 153"/>
          <p:cNvSpPr/>
          <p:nvPr userDrawn="1"/>
        </p:nvSpPr>
        <p:spPr>
          <a:xfrm>
            <a:off x="68125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5" name="Rechthoek 154"/>
          <p:cNvSpPr/>
          <p:nvPr userDrawn="1"/>
        </p:nvSpPr>
        <p:spPr>
          <a:xfrm>
            <a:off x="69141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6" name="Rechthoek 155"/>
          <p:cNvSpPr/>
          <p:nvPr userDrawn="1"/>
        </p:nvSpPr>
        <p:spPr>
          <a:xfrm>
            <a:off x="691418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7" name="Rechthoek 156"/>
          <p:cNvSpPr/>
          <p:nvPr userDrawn="1"/>
        </p:nvSpPr>
        <p:spPr>
          <a:xfrm>
            <a:off x="700626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8" name="Rechthoek 157"/>
          <p:cNvSpPr/>
          <p:nvPr userDrawn="1"/>
        </p:nvSpPr>
        <p:spPr>
          <a:xfrm>
            <a:off x="700626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9" name="Rechthoek 158"/>
          <p:cNvSpPr/>
          <p:nvPr userDrawn="1"/>
        </p:nvSpPr>
        <p:spPr>
          <a:xfrm>
            <a:off x="709833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0" name="Rechthoek 159"/>
          <p:cNvSpPr/>
          <p:nvPr userDrawn="1"/>
        </p:nvSpPr>
        <p:spPr>
          <a:xfrm>
            <a:off x="7098336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1" name="Rechthoek 160"/>
          <p:cNvSpPr/>
          <p:nvPr userDrawn="1"/>
        </p:nvSpPr>
        <p:spPr>
          <a:xfrm>
            <a:off x="71904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2" name="Rechthoek 161"/>
          <p:cNvSpPr/>
          <p:nvPr userDrawn="1"/>
        </p:nvSpPr>
        <p:spPr>
          <a:xfrm>
            <a:off x="71904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3" name="Rechthoek 162"/>
          <p:cNvSpPr/>
          <p:nvPr userDrawn="1"/>
        </p:nvSpPr>
        <p:spPr>
          <a:xfrm>
            <a:off x="729201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4" name="Rechthoek 163"/>
          <p:cNvSpPr/>
          <p:nvPr userDrawn="1"/>
        </p:nvSpPr>
        <p:spPr>
          <a:xfrm>
            <a:off x="7292011" y="477904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5" name="Rechthoek 164"/>
          <p:cNvSpPr/>
          <p:nvPr userDrawn="1"/>
        </p:nvSpPr>
        <p:spPr>
          <a:xfrm>
            <a:off x="738408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6" name="Rechthoek 165"/>
          <p:cNvSpPr/>
          <p:nvPr userDrawn="1"/>
        </p:nvSpPr>
        <p:spPr>
          <a:xfrm>
            <a:off x="7482191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7" name="Rechthoek 166"/>
          <p:cNvSpPr/>
          <p:nvPr userDrawn="1"/>
        </p:nvSpPr>
        <p:spPr>
          <a:xfrm>
            <a:off x="7574266" y="4671098"/>
            <a:ext cx="49549" cy="49549"/>
          </a:xfrm>
          <a:prstGeom prst="rect">
            <a:avLst/>
          </a:prstGeom>
          <a:solidFill>
            <a:srgbClr val="0C2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857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8" r:id="rId2"/>
    <p:sldLayoutId id="2147483695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spc="-150">
          <a:solidFill>
            <a:srgbClr val="0C2074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charset="0"/>
        <a:buNone/>
        <a:defRPr sz="1400" kern="1200">
          <a:solidFill>
            <a:srgbClr val="0C2074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sz="1400" i="1" kern="1200">
          <a:solidFill>
            <a:srgbClr val="0C2074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sz="2400" b="1" i="0" kern="1200">
          <a:solidFill>
            <a:srgbClr val="86D2EE"/>
          </a:solidFill>
          <a:latin typeface="Arial Black" charset="0"/>
          <a:ea typeface="Arial Black" charset="0"/>
          <a:cs typeface="Arial Black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sz="4800" b="1" i="0" kern="1200" spc="-150">
          <a:solidFill>
            <a:srgbClr val="0C2074"/>
          </a:solidFill>
          <a:latin typeface="Arial Black" charset="0"/>
          <a:ea typeface="Arial Black" charset="0"/>
          <a:cs typeface="Arial Black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rgbClr val="0C207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 txBox="1">
            <a:spLocks noChangeArrowheads="1"/>
          </p:cNvSpPr>
          <p:nvPr/>
        </p:nvSpPr>
        <p:spPr bwMode="auto">
          <a:xfrm>
            <a:off x="521336" y="613105"/>
            <a:ext cx="7577635" cy="3890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cap="all" baseline="0">
                <a:solidFill>
                  <a:schemeClr val="tx1"/>
                </a:solidFill>
                <a:latin typeface="Avenir Next Heavy" charset="0"/>
                <a:ea typeface="Avenir Next Heavy" charset="0"/>
                <a:cs typeface="Avenir Next Heavy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kern="0" cap="none" dirty="0">
                <a:solidFill>
                  <a:srgbClr val="002060"/>
                </a:solidFill>
                <a:latin typeface="Calibri" panose="020F0502020204030204" pitchFamily="34" charset="0"/>
                <a:ea typeface="Arial Black" charset="0"/>
                <a:cs typeface="Calibri" panose="020F0502020204030204" pitchFamily="34" charset="0"/>
              </a:rPr>
              <a:t>College </a:t>
            </a:r>
            <a:r>
              <a:rPr lang="en-US" kern="0" cap="none" dirty="0" err="1">
                <a:solidFill>
                  <a:srgbClr val="002060"/>
                </a:solidFill>
                <a:latin typeface="Calibri" panose="020F0502020204030204" pitchFamily="34" charset="0"/>
                <a:ea typeface="Arial Black" charset="0"/>
                <a:cs typeface="Calibri" panose="020F0502020204030204" pitchFamily="34" charset="0"/>
              </a:rPr>
              <a:t>Perinatale</a:t>
            </a:r>
            <a:r>
              <a:rPr lang="en-US" kern="0" cap="none" dirty="0">
                <a:solidFill>
                  <a:srgbClr val="002060"/>
                </a:solidFill>
                <a:latin typeface="Calibri" panose="020F0502020204030204" pitchFamily="34" charset="0"/>
                <a:ea typeface="Arial Black" charset="0"/>
                <a:cs typeface="Calibri" panose="020F0502020204030204" pitchFamily="34" charset="0"/>
              </a:rPr>
              <a:t> Zorg webinar 31-08-2021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29802" y="2699249"/>
            <a:ext cx="477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0" dirty="0">
                <a:solidFill>
                  <a:srgbClr val="00206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Mijke Lambregtse-van den Berg</a:t>
            </a:r>
          </a:p>
          <a:p>
            <a:r>
              <a:rPr lang="nl-NL" i="0" dirty="0">
                <a:solidFill>
                  <a:srgbClr val="00206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Psychiater/Kinder- en Jeugdpsychiater</a:t>
            </a:r>
            <a:endParaRPr lang="en-US" i="0" dirty="0">
              <a:solidFill>
                <a:srgbClr val="002060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E0384F3-1A45-4476-9E28-D8C68EBC28ED}"/>
              </a:ext>
            </a:extLst>
          </p:cNvPr>
          <p:cNvSpPr txBox="1">
            <a:spLocks noChangeArrowheads="1"/>
          </p:cNvSpPr>
          <p:nvPr/>
        </p:nvSpPr>
        <p:spPr>
          <a:xfrm>
            <a:off x="529803" y="1607866"/>
            <a:ext cx="7886700" cy="9941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150">
                <a:solidFill>
                  <a:srgbClr val="0C2074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altLang="nl-N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Organisatie van POP-poli’s</a:t>
            </a:r>
          </a:p>
        </p:txBody>
      </p:sp>
    </p:spTree>
    <p:extLst>
      <p:ext uri="{BB962C8B-B14F-4D97-AF65-F5344CB8AC3E}">
        <p14:creationId xmlns:p14="http://schemas.microsoft.com/office/powerpoint/2010/main" val="166142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‘Shared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decision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making’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Effecten van onbehandelde psychopathologie op moeder en kind?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Werkzaamheid van behandeling tijdens en na de zwangerschap? Welke behandelvormen zijn (lokaal) beschikbaar?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Effecten van maternale (medicamenteuze) behandeling op het (ongeboren) kind?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NB: vergeet ook de partner niet!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4E948A-9AF0-2449-B8DA-43BBEBA6C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22" y="3161281"/>
            <a:ext cx="1381118" cy="13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2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‘Shared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decision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making’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Effecten van onbehandelde psychopathologie op moeder en kind?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Werkzaamheid van behandeling tijdens en na de zwangerschap? Welke behandelvormen zijn (lokaal) beschikbaar?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Effecten van maternale (medicamenteuze) behandeling op het (ongeboren) kind?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NB: vergeet ook de partner niet!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4E948A-9AF0-2449-B8DA-43BBEBA6C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22" y="3161281"/>
            <a:ext cx="1381118" cy="13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52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Peripartum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ECFE2"/>
              </a:buClr>
            </a:pPr>
            <a:r>
              <a:rPr lang="nl-NL" alt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Belangrijkste doel is heldere multidisciplinaire communicatie en coördinatie:</a:t>
            </a:r>
          </a:p>
          <a:p>
            <a:pPr marL="285750" indent="-285750">
              <a:buClr>
                <a:srgbClr val="7ECFE2"/>
              </a:buClr>
              <a:buFont typeface="Wingdings" pitchFamily="2" charset="2"/>
              <a:buChar char="§"/>
            </a:pPr>
            <a:r>
              <a:rPr lang="nl-NL" alt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Algemene gegevens van patiënte en betrokken hulpverleners</a:t>
            </a:r>
          </a:p>
          <a:p>
            <a:pPr marL="285750" indent="-285750">
              <a:buClr>
                <a:srgbClr val="7ECFE2"/>
              </a:buClr>
              <a:buFont typeface="Wingdings" pitchFamily="2" charset="2"/>
              <a:buChar char="§"/>
            </a:pPr>
            <a:r>
              <a:rPr lang="nl-NL" alt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Psychiatrische en obstetrische gegevens</a:t>
            </a:r>
          </a:p>
          <a:p>
            <a:pPr marL="285750" indent="-285750">
              <a:buClr>
                <a:srgbClr val="7ECFE2"/>
              </a:buClr>
              <a:buFont typeface="Wingdings" pitchFamily="2" charset="2"/>
              <a:buChar char="§"/>
            </a:pPr>
            <a:r>
              <a:rPr lang="nl-NL" alt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Medicatiebeleid tijdens zwangerschap en postpartum</a:t>
            </a:r>
          </a:p>
          <a:p>
            <a:pPr marL="285750" indent="-285750">
              <a:buClr>
                <a:srgbClr val="7ECFE2"/>
              </a:buClr>
              <a:buFont typeface="Wingdings" pitchFamily="2" charset="2"/>
              <a:buChar char="§"/>
            </a:pPr>
            <a:r>
              <a:rPr lang="nl-NL" alt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Afspraken rond bevalling</a:t>
            </a:r>
          </a:p>
          <a:p>
            <a:pPr marL="285750" indent="-285750">
              <a:buClr>
                <a:srgbClr val="7ECFE2"/>
              </a:buClr>
              <a:buFont typeface="Wingdings" pitchFamily="2" charset="2"/>
              <a:buChar char="§"/>
            </a:pPr>
            <a:r>
              <a:rPr lang="nl-NL" alt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Afspraken rond kraambed</a:t>
            </a:r>
          </a:p>
          <a:p>
            <a:pPr marL="285750" indent="-285750">
              <a:buClr>
                <a:srgbClr val="7ECFE2"/>
              </a:buClr>
              <a:buFont typeface="Wingdings" pitchFamily="2" charset="2"/>
              <a:buChar char="§"/>
            </a:pPr>
            <a:r>
              <a:rPr lang="nl-NL" alt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Signaleringsplan</a:t>
            </a:r>
          </a:p>
          <a:p>
            <a:pPr marL="285750" indent="-285750">
              <a:buClr>
                <a:srgbClr val="7ECFE2"/>
              </a:buClr>
              <a:buFont typeface="Wingdings" pitchFamily="2" charset="2"/>
              <a:buChar char="§"/>
            </a:pPr>
            <a:r>
              <a:rPr lang="nl-NL" alt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Nazorg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altLang="nl-NL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nl-NL" altLang="nl-NL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nl-NL" altLang="nl-NL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nl-NL" altLang="nl-NL" dirty="0">
              <a:latin typeface="+mj-lt"/>
            </a:endParaRPr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349" y="2462430"/>
            <a:ext cx="2048434" cy="153022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FC9380E-D677-1D4A-8CF4-7AD6736F1E1A}"/>
              </a:ext>
            </a:extLst>
          </p:cNvPr>
          <p:cNvSpPr txBox="1"/>
          <p:nvPr/>
        </p:nvSpPr>
        <p:spPr>
          <a:xfrm>
            <a:off x="628650" y="4382807"/>
            <a:ext cx="61972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1000" dirty="0">
                <a:latin typeface="Calibri" panose="020F0502020204030204" pitchFamily="34" charset="0"/>
                <a:cs typeface="Calibri" panose="020F0502020204030204" pitchFamily="34" charset="0"/>
              </a:rPr>
              <a:t>Handboek Psychiatrie en Zwangerschap, red. M. Lambregtse-van den Berg, I. van Kamp, H. </a:t>
            </a:r>
            <a:r>
              <a:rPr lang="nl-NL" altLang="nl-NL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Wennink</a:t>
            </a:r>
            <a:r>
              <a:rPr lang="nl-NL" altLang="nl-NL" sz="1000" dirty="0">
                <a:latin typeface="Calibri" panose="020F0502020204030204" pitchFamily="34" charset="0"/>
                <a:cs typeface="Calibri" panose="020F0502020204030204" pitchFamily="34" charset="0"/>
              </a:rPr>
              <a:t>,  Boom 2015</a:t>
            </a:r>
          </a:p>
        </p:txBody>
      </p:sp>
    </p:spTree>
    <p:extLst>
      <p:ext uri="{BB962C8B-B14F-4D97-AF65-F5344CB8AC3E}">
        <p14:creationId xmlns:p14="http://schemas.microsoft.com/office/powerpoint/2010/main" val="32171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458E2868-5215-A647-9618-41482B3FD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" y="745602"/>
            <a:ext cx="6550429" cy="330269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571EB38-960B-894B-9345-217A7EEB3FBE}"/>
              </a:ext>
            </a:extLst>
          </p:cNvPr>
          <p:cNvSpPr txBox="1"/>
          <p:nvPr/>
        </p:nvSpPr>
        <p:spPr bwMode="auto">
          <a:xfrm>
            <a:off x="1080655" y="4123113"/>
            <a:ext cx="1786066" cy="46166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2400" b="1" i="0" kern="0" dirty="0" err="1">
                <a:solidFill>
                  <a:srgbClr val="0C2074"/>
                </a:solidFill>
                <a:latin typeface="Calibri" panose="020F0502020204030204" pitchFamily="34" charset="0"/>
                <a:ea typeface="Arial Black" charset="0"/>
                <a:cs typeface="Calibri" panose="020F0502020204030204" pitchFamily="34" charset="0"/>
              </a:rPr>
              <a:t>www.lkpz.nl</a:t>
            </a:r>
            <a:endParaRPr lang="nl-NL" sz="2400" b="1" i="0" kern="0" dirty="0">
              <a:solidFill>
                <a:srgbClr val="0C2074"/>
              </a:solidFill>
              <a:latin typeface="Calibri" panose="020F0502020204030204" pitchFamily="34" charset="0"/>
              <a:ea typeface="Arial Black" charset="0"/>
              <a:cs typeface="Calibri" panose="020F050202020403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5917833-F6F4-2646-ABA0-5A5B2F16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70" y="0"/>
            <a:ext cx="7886700" cy="994172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Landelijke behandelcentra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E2D77DB5-CFF6-644C-ABD7-3F7F0D5CF302}"/>
              </a:ext>
            </a:extLst>
          </p:cNvPr>
          <p:cNvSpPr/>
          <p:nvPr/>
        </p:nvSpPr>
        <p:spPr>
          <a:xfrm>
            <a:off x="5037513" y="1095202"/>
            <a:ext cx="1039091" cy="5590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66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E8662-82E1-4848-AFF2-A90D263C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Wat is een POP-poli?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136AFA-F385-8148-ADD5-B96E10114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Samenwerkingsverband tussen ten minste: </a:t>
            </a:r>
          </a:p>
          <a:p>
            <a:r>
              <a:rPr 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sychiatrie, </a:t>
            </a:r>
            <a:r>
              <a:rPr 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bstetrie, </a:t>
            </a:r>
            <a:r>
              <a:rPr 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ediatrie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Met in het verlengde daarvan: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Maatschappelijk werk, SPV, psychologen, apotheek, verslavingszorg, CJG, jeugdzorg, LVB, preventiemedewerkers, huisarts, wijkteams, veilig thuis, infant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mental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health etc.  </a:t>
            </a:r>
          </a:p>
        </p:txBody>
      </p:sp>
    </p:spTree>
    <p:extLst>
      <p:ext uri="{BB962C8B-B14F-4D97-AF65-F5344CB8AC3E}">
        <p14:creationId xmlns:p14="http://schemas.microsoft.com/office/powerpoint/2010/main" val="368521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4E0384F3-1A45-4476-9E28-D8C68EBC2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Aanleiding ontstaan POP-poli’s</a:t>
            </a:r>
          </a:p>
        </p:txBody>
      </p:sp>
      <p:sp>
        <p:nvSpPr>
          <p:cNvPr id="12291" name="Tijdelijke aanduiding voor inhoud 2">
            <a:extLst>
              <a:ext uri="{FF2B5EF4-FFF2-40B4-BE49-F238E27FC236}">
                <a16:creationId xmlns:a16="http://schemas.microsoft.com/office/drawing/2014/main" id="{162A1603-A25B-4FF0-9A40-EEBF15DE4D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336923"/>
            <a:ext cx="7886700" cy="3263504"/>
          </a:xfrm>
        </p:spPr>
        <p:txBody>
          <a:bodyPr>
            <a:normAutofit/>
          </a:bodyPr>
          <a:lstStyle/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Toenemende kennis over: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Hoge prevalentie psychiatrische aandoeningen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Negatief effect van psychiatrische aandoeningen op zwangerschap, bevalling, ouder-kind relatie en kind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Zwangerschapspecifieke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 aspecten behandeling (o.a. medicatie, klinisch kraambed)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Belang van multidisciplinaire afspraken voor stabiliteit zwangere/kraamvrouw</a:t>
            </a:r>
          </a:p>
          <a:p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l-NL" dirty="0"/>
          </a:p>
          <a:p>
            <a:pPr eaLnBrk="1" hangingPunct="1"/>
            <a:endParaRPr lang="nl-NL" altLang="nl-NL" dirty="0"/>
          </a:p>
        </p:txBody>
      </p:sp>
      <p:pic>
        <p:nvPicPr>
          <p:cNvPr id="12292" name="Graphic 18">
            <a:extLst>
              <a:ext uri="{FF2B5EF4-FFF2-40B4-BE49-F238E27FC236}">
                <a16:creationId xmlns:a16="http://schemas.microsoft.com/office/drawing/2014/main" id="{D9BF1902-481A-4932-98F3-EE3339B3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4987925"/>
            <a:ext cx="6461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91674BA6-411E-48E9-917E-EA126D492337}"/>
              </a:ext>
            </a:extLst>
          </p:cNvPr>
          <p:cNvSpPr txBox="1"/>
          <p:nvPr/>
        </p:nvSpPr>
        <p:spPr>
          <a:xfrm>
            <a:off x="544217" y="4957167"/>
            <a:ext cx="20985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spc="100" dirty="0">
                <a:solidFill>
                  <a:schemeClr val="bg1"/>
                </a:solidFill>
                <a:latin typeface="Gill Sans MT" panose="020B0502020104020203" pitchFamily="34" charset="0"/>
              </a:rPr>
              <a:t>WWW.TIJDSTROOM.NL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0599F22-3052-4DCD-8EAA-31E0D3DCE972}"/>
              </a:ext>
            </a:extLst>
          </p:cNvPr>
          <p:cNvSpPr txBox="1"/>
          <p:nvPr/>
        </p:nvSpPr>
        <p:spPr>
          <a:xfrm>
            <a:off x="4114800" y="4919018"/>
            <a:ext cx="41933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spc="100" dirty="0">
                <a:solidFill>
                  <a:schemeClr val="bg1"/>
                </a:solidFill>
                <a:latin typeface="Gill Sans MT" panose="020B0502020104020203" pitchFamily="34" charset="0"/>
              </a:rPr>
              <a:t>Themadag De eerste 1000 dagen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76AB21E-D77F-E44F-A5F5-BA4723CEC7DB}"/>
              </a:ext>
            </a:extLst>
          </p:cNvPr>
          <p:cNvSpPr txBox="1"/>
          <p:nvPr/>
        </p:nvSpPr>
        <p:spPr>
          <a:xfrm>
            <a:off x="628650" y="4382807"/>
            <a:ext cx="61972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1000" dirty="0">
                <a:latin typeface="Calibri" panose="020F0502020204030204" pitchFamily="34" charset="0"/>
                <a:cs typeface="Calibri" panose="020F0502020204030204" pitchFamily="34" charset="0"/>
              </a:rPr>
              <a:t>Handboek Psychiatrie en Zwangerschap, red. M. Lambregtse-van den Berg, I. van Kamp, H. </a:t>
            </a:r>
            <a:r>
              <a:rPr lang="nl-NL" altLang="nl-NL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Wennink</a:t>
            </a:r>
            <a:r>
              <a:rPr lang="nl-NL" altLang="nl-NL" sz="1000" dirty="0">
                <a:latin typeface="Calibri" panose="020F0502020204030204" pitchFamily="34" charset="0"/>
                <a:cs typeface="Calibri" panose="020F0502020204030204" pitchFamily="34" charset="0"/>
              </a:rPr>
              <a:t>,  Boom 2015</a:t>
            </a:r>
          </a:p>
        </p:txBody>
      </p:sp>
    </p:spTree>
    <p:extLst>
      <p:ext uri="{BB962C8B-B14F-4D97-AF65-F5344CB8AC3E}">
        <p14:creationId xmlns:p14="http://schemas.microsoft.com/office/powerpoint/2010/main" val="53262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4E0384F3-1A45-4476-9E28-D8C68EBC2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Voorwaarden POP-poli</a:t>
            </a:r>
          </a:p>
        </p:txBody>
      </p:sp>
      <p:sp>
        <p:nvSpPr>
          <p:cNvPr id="12291" name="Tijdelijke aanduiding voor inhoud 2">
            <a:extLst>
              <a:ext uri="{FF2B5EF4-FFF2-40B4-BE49-F238E27FC236}">
                <a16:creationId xmlns:a16="http://schemas.microsoft.com/office/drawing/2014/main" id="{162A1603-A25B-4FF0-9A40-EEBF15DE4D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336923"/>
            <a:ext cx="5870762" cy="3263504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300" dirty="0">
                <a:latin typeface="Calibri" panose="020F0502020204030204" pitchFamily="34" charset="0"/>
                <a:cs typeface="Calibri" panose="020F0502020204030204" pitchFamily="34" charset="0"/>
              </a:rPr>
              <a:t>Multidisciplinair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300" dirty="0">
                <a:latin typeface="Calibri" panose="020F0502020204030204" pitchFamily="34" charset="0"/>
                <a:cs typeface="Calibri" panose="020F0502020204030204" pitchFamily="34" charset="0"/>
              </a:rPr>
              <a:t>Duidelijk focus aandachtsgebied, periode, advies en/of behandeling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300" dirty="0">
                <a:latin typeface="Calibri" panose="020F0502020204030204" pitchFamily="34" charset="0"/>
                <a:cs typeface="Calibri" panose="020F0502020204030204" pitchFamily="34" charset="0"/>
              </a:rPr>
              <a:t>Alle betrokken zijn binnen hun vakgebied op de hoogte van recente (‘</a:t>
            </a:r>
            <a:r>
              <a:rPr lang="nl-NL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evidence-based</a:t>
            </a:r>
            <a:r>
              <a:rPr lang="nl-NL" sz="2300" dirty="0">
                <a:latin typeface="Calibri" panose="020F0502020204030204" pitchFamily="34" charset="0"/>
                <a:cs typeface="Calibri" panose="020F0502020204030204" pitchFamily="34" charset="0"/>
              </a:rPr>
              <a:t>’) behandelingen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300" dirty="0">
                <a:latin typeface="Calibri" panose="020F0502020204030204" pitchFamily="34" charset="0"/>
                <a:cs typeface="Calibri" panose="020F0502020204030204" pitchFamily="34" charset="0"/>
              </a:rPr>
              <a:t>Advies/behandeling afgestemd op individuele patiënte (en haar partner)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300" dirty="0">
                <a:latin typeface="Calibri" panose="020F0502020204030204" pitchFamily="34" charset="0"/>
                <a:cs typeface="Calibri" panose="020F0502020204030204" pitchFamily="34" charset="0"/>
              </a:rPr>
              <a:t>Zorgvuldige uitleg rond het multidisciplinaire advies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300" dirty="0">
                <a:latin typeface="Calibri" panose="020F0502020204030204" pitchFamily="34" charset="0"/>
                <a:cs typeface="Calibri" panose="020F0502020204030204" pitchFamily="34" charset="0"/>
              </a:rPr>
              <a:t>Snelle en duidelijke mondelinge en schriftelijke communicatie alle betrokkenen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300" dirty="0">
                <a:latin typeface="Calibri" panose="020F0502020204030204" pitchFamily="34" charset="0"/>
                <a:cs typeface="Calibri" panose="020F0502020204030204" pitchFamily="34" charset="0"/>
              </a:rPr>
              <a:t>Goede plaatsbepaling juridische kaders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300" dirty="0">
                <a:latin typeface="Calibri" panose="020F0502020204030204" pitchFamily="34" charset="0"/>
                <a:cs typeface="Calibri" panose="020F0502020204030204" pitchFamily="34" charset="0"/>
              </a:rPr>
              <a:t>Goede afstemming relevante lokale en regionale instanties  </a:t>
            </a:r>
          </a:p>
          <a:p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l-NL" dirty="0"/>
          </a:p>
          <a:p>
            <a:pPr eaLnBrk="1" hangingPunct="1"/>
            <a:endParaRPr lang="nl-NL" altLang="nl-NL" dirty="0"/>
          </a:p>
        </p:txBody>
      </p:sp>
      <p:pic>
        <p:nvPicPr>
          <p:cNvPr id="12292" name="Graphic 18">
            <a:extLst>
              <a:ext uri="{FF2B5EF4-FFF2-40B4-BE49-F238E27FC236}">
                <a16:creationId xmlns:a16="http://schemas.microsoft.com/office/drawing/2014/main" id="{D9BF1902-481A-4932-98F3-EE3339B3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4987925"/>
            <a:ext cx="6461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91674BA6-411E-48E9-917E-EA126D492337}"/>
              </a:ext>
            </a:extLst>
          </p:cNvPr>
          <p:cNvSpPr txBox="1"/>
          <p:nvPr/>
        </p:nvSpPr>
        <p:spPr>
          <a:xfrm>
            <a:off x="628650" y="4382807"/>
            <a:ext cx="61972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1000" dirty="0">
                <a:latin typeface="Calibri" panose="020F0502020204030204" pitchFamily="34" charset="0"/>
                <a:cs typeface="Calibri" panose="020F0502020204030204" pitchFamily="34" charset="0"/>
              </a:rPr>
              <a:t>Handboek Psychiatrie en Zwangerschap, red. M. Lambregtse-van den Berg, I. van Kamp, H. </a:t>
            </a:r>
            <a:r>
              <a:rPr lang="nl-NL" altLang="nl-NL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Wennink</a:t>
            </a:r>
            <a:r>
              <a:rPr lang="nl-NL" altLang="nl-NL" sz="1000" dirty="0">
                <a:latin typeface="Calibri" panose="020F0502020204030204" pitchFamily="34" charset="0"/>
                <a:cs typeface="Calibri" panose="020F0502020204030204" pitchFamily="34" charset="0"/>
              </a:rPr>
              <a:t>,  Boom 2015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0599F22-3052-4DCD-8EAA-31E0D3DCE972}"/>
              </a:ext>
            </a:extLst>
          </p:cNvPr>
          <p:cNvSpPr txBox="1"/>
          <p:nvPr/>
        </p:nvSpPr>
        <p:spPr>
          <a:xfrm>
            <a:off x="4114800" y="4919018"/>
            <a:ext cx="41933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spc="100" dirty="0">
                <a:solidFill>
                  <a:schemeClr val="bg1"/>
                </a:solidFill>
                <a:latin typeface="Gill Sans MT" panose="020B0502020104020203" pitchFamily="34" charset="0"/>
              </a:rPr>
              <a:t>Themadag De eerste 1000 dagen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636" y="1269064"/>
            <a:ext cx="2092835" cy="308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1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E8662-82E1-4848-AFF2-A90D263C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Organisatievormen POP-poli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DEE4E43-BEAB-A547-AF6C-A55C49D95F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1" y="1328385"/>
            <a:ext cx="140970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03EB314F-2CD1-CF4B-94E3-184D9BCD4334}"/>
              </a:ext>
            </a:extLst>
          </p:cNvPr>
          <p:cNvSpPr txBox="1"/>
          <p:nvPr/>
        </p:nvSpPr>
        <p:spPr>
          <a:xfrm>
            <a:off x="670113" y="2512045"/>
            <a:ext cx="19688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1200" b="1" i="0" dirty="0">
                <a:latin typeface="Calibri" panose="020F0502020204030204" pitchFamily="34" charset="0"/>
                <a:cs typeface="Calibri" panose="020F0502020204030204" pitchFamily="34" charset="0"/>
              </a:rPr>
              <a:t>Multidisciplinaire afspraken</a:t>
            </a:r>
          </a:p>
        </p:txBody>
      </p:sp>
    </p:spTree>
    <p:extLst>
      <p:ext uri="{BB962C8B-B14F-4D97-AF65-F5344CB8AC3E}">
        <p14:creationId xmlns:p14="http://schemas.microsoft.com/office/powerpoint/2010/main" val="288415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E8662-82E1-4848-AFF2-A90D263C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Organisatievormen POP-poli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DEE4E43-BEAB-A547-AF6C-A55C49D95F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1" y="1328385"/>
            <a:ext cx="14097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F74DEB4-20DD-D34A-B74C-7C18CA212E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84" y="1432257"/>
            <a:ext cx="1777107" cy="8577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03EB314F-2CD1-CF4B-94E3-184D9BCD4334}"/>
              </a:ext>
            </a:extLst>
          </p:cNvPr>
          <p:cNvSpPr txBox="1"/>
          <p:nvPr/>
        </p:nvSpPr>
        <p:spPr>
          <a:xfrm>
            <a:off x="670113" y="2512045"/>
            <a:ext cx="19688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1200" b="1" i="0" dirty="0">
                <a:latin typeface="Calibri" panose="020F0502020204030204" pitchFamily="34" charset="0"/>
                <a:cs typeface="Calibri" panose="020F0502020204030204" pitchFamily="34" charset="0"/>
              </a:rPr>
              <a:t>Multidisciplinaire afspraken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15F18E6-A80C-2847-A15D-F9BF860DFA4F}"/>
              </a:ext>
            </a:extLst>
          </p:cNvPr>
          <p:cNvSpPr txBox="1"/>
          <p:nvPr/>
        </p:nvSpPr>
        <p:spPr>
          <a:xfrm>
            <a:off x="3834799" y="2532951"/>
            <a:ext cx="19688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1200" b="1" i="0" dirty="0">
                <a:latin typeface="Calibri" panose="020F0502020204030204" pitchFamily="34" charset="0"/>
                <a:cs typeface="Calibri" panose="020F0502020204030204" pitchFamily="34" charset="0"/>
              </a:rPr>
              <a:t>Multidisciplinaire ketenzorg</a:t>
            </a:r>
          </a:p>
        </p:txBody>
      </p:sp>
    </p:spTree>
    <p:extLst>
      <p:ext uri="{BB962C8B-B14F-4D97-AF65-F5344CB8AC3E}">
        <p14:creationId xmlns:p14="http://schemas.microsoft.com/office/powerpoint/2010/main" val="422685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E8662-82E1-4848-AFF2-A90D263C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Organisatievormen POP-poli 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5225142-4C68-FD4F-BF4D-2D33312109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65" y="3182471"/>
            <a:ext cx="1554256" cy="91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DEE4E43-BEAB-A547-AF6C-A55C49D95F4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1" y="1328385"/>
            <a:ext cx="14097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F74DEB4-20DD-D34A-B74C-7C18CA212E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84" y="1432257"/>
            <a:ext cx="1777107" cy="8577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03EB314F-2CD1-CF4B-94E3-184D9BCD4334}"/>
              </a:ext>
            </a:extLst>
          </p:cNvPr>
          <p:cNvSpPr txBox="1"/>
          <p:nvPr/>
        </p:nvSpPr>
        <p:spPr>
          <a:xfrm>
            <a:off x="670113" y="2512045"/>
            <a:ext cx="19688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1200" b="1" i="0" dirty="0">
                <a:latin typeface="Calibri" panose="020F0502020204030204" pitchFamily="34" charset="0"/>
                <a:cs typeface="Calibri" panose="020F0502020204030204" pitchFamily="34" charset="0"/>
              </a:rPr>
              <a:t>Multidisciplinaire afspraken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15F18E6-A80C-2847-A15D-F9BF860DFA4F}"/>
              </a:ext>
            </a:extLst>
          </p:cNvPr>
          <p:cNvSpPr txBox="1"/>
          <p:nvPr/>
        </p:nvSpPr>
        <p:spPr>
          <a:xfrm>
            <a:off x="3834799" y="2532951"/>
            <a:ext cx="19688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1200" b="1" i="0" dirty="0">
                <a:latin typeface="Calibri" panose="020F0502020204030204" pitchFamily="34" charset="0"/>
                <a:cs typeface="Calibri" panose="020F0502020204030204" pitchFamily="34" charset="0"/>
              </a:rPr>
              <a:t>Multidisciplinaire ketenzorg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AFC578E-64DC-BE42-A422-47F29E382652}"/>
              </a:ext>
            </a:extLst>
          </p:cNvPr>
          <p:cNvSpPr txBox="1"/>
          <p:nvPr/>
        </p:nvSpPr>
        <p:spPr>
          <a:xfrm>
            <a:off x="670113" y="4292895"/>
            <a:ext cx="19688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1200" b="1" i="0" dirty="0">
                <a:latin typeface="Calibri" panose="020F0502020204030204" pitchFamily="34" charset="0"/>
                <a:cs typeface="Calibri" panose="020F0502020204030204" pitchFamily="34" charset="0"/>
              </a:rPr>
              <a:t>Multidisciplinaire overleg</a:t>
            </a:r>
          </a:p>
        </p:txBody>
      </p:sp>
    </p:spTree>
    <p:extLst>
      <p:ext uri="{BB962C8B-B14F-4D97-AF65-F5344CB8AC3E}">
        <p14:creationId xmlns:p14="http://schemas.microsoft.com/office/powerpoint/2010/main" val="36653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E8662-82E1-4848-AFF2-A90D263C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Organisatievormen POP-poli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5225142-4C68-FD4F-BF4D-2D33312109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65" y="3182471"/>
            <a:ext cx="1554256" cy="91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DEE4E43-BEAB-A547-AF6C-A55C49D95F4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1" y="1328385"/>
            <a:ext cx="14097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F74DEB4-20DD-D34A-B74C-7C18CA212E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84" y="1432257"/>
            <a:ext cx="1777107" cy="8577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7E1F2047-A1F8-F842-B8F0-825AD564A454}"/>
              </a:ext>
            </a:extLst>
          </p:cNvPr>
          <p:cNvGrpSpPr>
            <a:grpSpLocks/>
          </p:cNvGrpSpPr>
          <p:nvPr/>
        </p:nvGrpSpPr>
        <p:grpSpPr bwMode="auto">
          <a:xfrm>
            <a:off x="3988453" y="3111157"/>
            <a:ext cx="1167093" cy="1181738"/>
            <a:chOff x="0" y="0"/>
            <a:chExt cx="4249440" cy="4681488"/>
          </a:xfrm>
        </p:grpSpPr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435B1635-00C4-214D-A282-EBF168EB2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728192"/>
              <a:ext cx="1079500" cy="1079500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nl-NL" sz="1000">
                  <a:effectLst/>
                  <a:latin typeface="Trebuchet MS" panose="020B070302020209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2B22FE7-FD18-4946-BECC-E1F3551F09FF}"/>
                </a:ext>
              </a:extLst>
            </p:cNvPr>
            <p:cNvSpPr/>
            <p:nvPr/>
          </p:nvSpPr>
          <p:spPr bwMode="auto">
            <a:xfrm>
              <a:off x="1584214" y="3600412"/>
              <a:ext cx="1081011" cy="1081076"/>
            </a:xfrm>
            <a:prstGeom prst="ellipse">
              <a:avLst/>
            </a:prstGeom>
            <a:solidFill>
              <a:srgbClr val="011893"/>
            </a:solidFill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nl-NL" sz="1000" dirty="0">
                  <a:solidFill>
                    <a:srgbClr val="011893"/>
                  </a:solidFill>
                  <a:effectLst/>
                  <a:latin typeface="Trebuchet MS" panose="020B070302020209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16A5E8E2-833E-F04E-9EB4-DB3842671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168" y="0"/>
              <a:ext cx="1081088" cy="1081088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nl-NL" sz="1000">
                  <a:effectLst/>
                  <a:latin typeface="Trebuchet MS" panose="020B070302020209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C8F4930C-7F9D-5E4B-A927-C841969D2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352" y="792088"/>
              <a:ext cx="1081088" cy="1081088"/>
            </a:xfrm>
            <a:prstGeom prst="ellipse">
              <a:avLst/>
            </a:prstGeom>
            <a:solidFill>
              <a:srgbClr val="7030A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nl-NL" sz="1000">
                  <a:effectLst/>
                  <a:latin typeface="Trebuchet MS" panose="020B070302020209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DA3A473-E144-2447-A580-57715D135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352" y="2520280"/>
              <a:ext cx="1079500" cy="1081088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nl-NL" sz="1000">
                  <a:effectLst/>
                  <a:latin typeface="Trebuchet MS" panose="020B070302020209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" name="Pijl in vier richtingen 19">
              <a:extLst>
                <a:ext uri="{FF2B5EF4-FFF2-40B4-BE49-F238E27FC236}">
                  <a16:creationId xmlns:a16="http://schemas.microsoft.com/office/drawing/2014/main" id="{2A96C590-09D6-8B4E-BDDE-73346AEC2D1E}"/>
                </a:ext>
              </a:extLst>
            </p:cNvPr>
            <p:cNvSpPr/>
            <p:nvPr/>
          </p:nvSpPr>
          <p:spPr bwMode="auto">
            <a:xfrm>
              <a:off x="1296896" y="1439847"/>
              <a:ext cx="1871532" cy="1647808"/>
            </a:xfrm>
            <a:prstGeom prst="quadArrow">
              <a:avLst>
                <a:gd name="adj1" fmla="val 12475"/>
                <a:gd name="adj2" fmla="val 16234"/>
                <a:gd name="adj3" fmla="val 19994"/>
              </a:avLst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nl-NL" sz="1000">
                  <a:effectLst/>
                  <a:latin typeface="Trebuchet MS" panose="020B070302020209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03EB314F-2CD1-CF4B-94E3-184D9BCD4334}"/>
              </a:ext>
            </a:extLst>
          </p:cNvPr>
          <p:cNvSpPr txBox="1"/>
          <p:nvPr/>
        </p:nvSpPr>
        <p:spPr>
          <a:xfrm>
            <a:off x="670113" y="2512045"/>
            <a:ext cx="19688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1200" b="1" i="0" dirty="0">
                <a:latin typeface="Calibri" panose="020F0502020204030204" pitchFamily="34" charset="0"/>
                <a:cs typeface="Calibri" panose="020F0502020204030204" pitchFamily="34" charset="0"/>
              </a:rPr>
              <a:t>Multidisciplinaire afspraken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15F18E6-A80C-2847-A15D-F9BF860DFA4F}"/>
              </a:ext>
            </a:extLst>
          </p:cNvPr>
          <p:cNvSpPr txBox="1"/>
          <p:nvPr/>
        </p:nvSpPr>
        <p:spPr>
          <a:xfrm>
            <a:off x="3834799" y="2532951"/>
            <a:ext cx="19688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1200" b="1" i="0" dirty="0">
                <a:latin typeface="Calibri" panose="020F0502020204030204" pitchFamily="34" charset="0"/>
                <a:cs typeface="Calibri" panose="020F0502020204030204" pitchFamily="34" charset="0"/>
              </a:rPr>
              <a:t>Multidisciplinaire ketenzorg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A3E73D0-BB29-794E-8C76-D31C60C5EC01}"/>
              </a:ext>
            </a:extLst>
          </p:cNvPr>
          <p:cNvSpPr txBox="1"/>
          <p:nvPr/>
        </p:nvSpPr>
        <p:spPr>
          <a:xfrm>
            <a:off x="3834799" y="4292895"/>
            <a:ext cx="19688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1200" b="1" i="0" dirty="0">
                <a:latin typeface="Calibri" panose="020F0502020204030204" pitchFamily="34" charset="0"/>
                <a:cs typeface="Calibri" panose="020F0502020204030204" pitchFamily="34" charset="0"/>
              </a:rPr>
              <a:t>Multidisciplinaire consult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AFC578E-64DC-BE42-A422-47F29E382652}"/>
              </a:ext>
            </a:extLst>
          </p:cNvPr>
          <p:cNvSpPr txBox="1"/>
          <p:nvPr/>
        </p:nvSpPr>
        <p:spPr>
          <a:xfrm>
            <a:off x="670113" y="4292895"/>
            <a:ext cx="19688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1200" b="1" i="0" dirty="0">
                <a:latin typeface="Calibri" panose="020F0502020204030204" pitchFamily="34" charset="0"/>
                <a:cs typeface="Calibri" panose="020F0502020204030204" pitchFamily="34" charset="0"/>
              </a:rPr>
              <a:t>Multidisciplinaire overleg</a:t>
            </a:r>
          </a:p>
        </p:txBody>
      </p:sp>
    </p:spTree>
    <p:extLst>
      <p:ext uri="{BB962C8B-B14F-4D97-AF65-F5344CB8AC3E}">
        <p14:creationId xmlns:p14="http://schemas.microsoft.com/office/powerpoint/2010/main" val="47493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Centraal in POP-zorg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Wat is goed voor de moeder (en haar partner)?</a:t>
            </a:r>
          </a:p>
          <a:p>
            <a:pPr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Wat is goed voor het (ongeboren) kind?</a:t>
            </a:r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71" y="2784848"/>
            <a:ext cx="2238624" cy="152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2808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-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FAA26D3D-D897-4be2-8F04-BA451C77F1D7}">
            <ma14:placeholderFlag xmlns="" xmlns:ma14="http://schemas.microsoft.com/office/mac/drawingml/2011/main" val="1"/>
          </a:ext>
          <a:ext uri="{909E8E84-426E-40dd-AFC4-6F175D3DCCD1}">
            <a14:hiddenFill xmlns:r="http://schemas.openxmlformats.org/officeDocument/2006/relationships" xmlns:p="http://schemas.openxmlformats.org/presentationml/2006/main" xmlns:a14="http://schemas.microsoft.com/office/drawing/2010/main" xmlns="">
              <a:solidFill>
                <a:srgbClr val="0D1F74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r="http://schemas.openxmlformats.org/officeDocument/2006/relationships" xmlns:p="http://schemas.openxmlformats.org/presentationml/2006/main"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4800" kern="0" dirty="0" smtClean="0">
            <a:solidFill>
              <a:srgbClr val="0C2074"/>
            </a:solidFill>
            <a:latin typeface="Arial Black" charset="0"/>
            <a:ea typeface="Arial Black" charset="0"/>
            <a:cs typeface="Arial Blac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041217_Basis_PPT_NL_LB_PPTfix_mrt18" id="{D41153CF-5DE5-413D-9DF1-62BA906F5D9F}" vid="{671D0581-CC42-4C4B-86D0-171D951134A6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30" ma:contentTypeDescription="Een nieuw document maken." ma:contentTypeScope="" ma:versionID="23d466f20e0559d63d8a18da52ea99f8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c12e4e89d2299d4273f36570547724f2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D7A60B-3A88-43FF-9EFB-8B44829CAF26}"/>
</file>

<file path=customXml/itemProps2.xml><?xml version="1.0" encoding="utf-8"?>
<ds:datastoreItem xmlns:ds="http://schemas.openxmlformats.org/officeDocument/2006/customXml" ds:itemID="{65F6D9DE-7FDD-4B09-9580-000548A552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F5AB97-943F-436E-97BE-EB02E60E97DF}">
  <ds:schemaRefs>
    <ds:schemaRef ds:uri="http://purl.org/dc/terms/"/>
    <ds:schemaRef ds:uri="d8beefeb-2a5f-4d95-bbb5-4376f9afd5c1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37a07c1-e8ba-40d3-98df-4dc5151a23e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</Template>
  <TotalTime>399</TotalTime>
  <Words>479</Words>
  <Application>Microsoft Macintosh PowerPoint</Application>
  <PresentationFormat>Diavoorstelling (16:9)</PresentationFormat>
  <Paragraphs>89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Gill Sans MT</vt:lpstr>
      <vt:lpstr>Trebuchet MS</vt:lpstr>
      <vt:lpstr>Wingdings</vt:lpstr>
      <vt:lpstr>Basis-slide</vt:lpstr>
      <vt:lpstr>PowerPoint-presentatie</vt:lpstr>
      <vt:lpstr>Wat is een POP-poli?</vt:lpstr>
      <vt:lpstr>Aanleiding ontstaan POP-poli’s</vt:lpstr>
      <vt:lpstr>Voorwaarden POP-poli</vt:lpstr>
      <vt:lpstr>Organisatievormen POP-poli</vt:lpstr>
      <vt:lpstr>Organisatievormen POP-poli </vt:lpstr>
      <vt:lpstr>Organisatievormen POP-poli </vt:lpstr>
      <vt:lpstr>Organisatievormen POP-poli</vt:lpstr>
      <vt:lpstr>Centraal in POP-zorg</vt:lpstr>
      <vt:lpstr>‘Shared decision making’</vt:lpstr>
      <vt:lpstr>‘Shared decision making’</vt:lpstr>
      <vt:lpstr>Peripartum plan</vt:lpstr>
      <vt:lpstr>Landelijke behandelcentra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M.P. Lambregtse - van den Berg</dc:creator>
  <cp:lastModifiedBy>Mijke Lambregtse - van den Berg</cp:lastModifiedBy>
  <cp:revision>31</cp:revision>
  <dcterms:created xsi:type="dcterms:W3CDTF">2021-02-04T14:24:19Z</dcterms:created>
  <dcterms:modified xsi:type="dcterms:W3CDTF">2021-08-29T12:43:46Z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</Properties>
</file>