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f8ffab7dc1364516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  <p:sldMasterId id="2147483688" r:id="rId6"/>
  </p:sldMasterIdLst>
  <p:notesMasterIdLst>
    <p:notesMasterId r:id="rId24"/>
  </p:notesMasterIdLst>
  <p:sldIdLst>
    <p:sldId id="264" r:id="rId7"/>
    <p:sldId id="471" r:id="rId8"/>
    <p:sldId id="902" r:id="rId9"/>
    <p:sldId id="901" r:id="rId10"/>
    <p:sldId id="897" r:id="rId11"/>
    <p:sldId id="898" r:id="rId12"/>
    <p:sldId id="896" r:id="rId13"/>
    <p:sldId id="479" r:id="rId14"/>
    <p:sldId id="945" r:id="rId15"/>
    <p:sldId id="958" r:id="rId16"/>
    <p:sldId id="962" r:id="rId17"/>
    <p:sldId id="963" r:id="rId18"/>
    <p:sldId id="890" r:id="rId19"/>
    <p:sldId id="937" r:id="rId20"/>
    <p:sldId id="939" r:id="rId21"/>
    <p:sldId id="952" r:id="rId22"/>
    <p:sldId id="960" r:id="rId2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92" autoAdjust="0"/>
  </p:normalViewPr>
  <p:slideViewPr>
    <p:cSldViewPr snapToGrid="0" snapToObjects="1">
      <p:cViewPr varScale="1">
        <p:scale>
          <a:sx n="93" d="100"/>
          <a:sy n="93" d="100"/>
        </p:scale>
        <p:origin x="720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E38E-61ED-457B-BC0D-E73A0167CAFC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9B62-FA93-4629-AC0F-FFAC99F8E7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17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77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29.sv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51.sv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50.pn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18" Type="http://schemas.openxmlformats.org/officeDocument/2006/relationships/image" Target="../media/image68.png"/><Relationship Id="rId3" Type="http://schemas.openxmlformats.org/officeDocument/2006/relationships/image" Target="../media/image53.svg"/><Relationship Id="rId21" Type="http://schemas.openxmlformats.org/officeDocument/2006/relationships/image" Target="../media/image71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67.svg"/><Relationship Id="rId25" Type="http://schemas.openxmlformats.org/officeDocument/2006/relationships/image" Target="../media/image75.sv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24" Type="http://schemas.openxmlformats.org/officeDocument/2006/relationships/image" Target="../media/image74.png"/><Relationship Id="rId5" Type="http://schemas.openxmlformats.org/officeDocument/2006/relationships/image" Target="../media/image55.svg"/><Relationship Id="rId15" Type="http://schemas.openxmlformats.org/officeDocument/2006/relationships/image" Target="../media/image65.svg"/><Relationship Id="rId23" Type="http://schemas.openxmlformats.org/officeDocument/2006/relationships/image" Target="../media/image73.svg"/><Relationship Id="rId10" Type="http://schemas.openxmlformats.org/officeDocument/2006/relationships/image" Target="../media/image60.png"/><Relationship Id="rId19" Type="http://schemas.openxmlformats.org/officeDocument/2006/relationships/image" Target="../media/image69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svg"/><Relationship Id="rId18" Type="http://schemas.openxmlformats.org/officeDocument/2006/relationships/image" Target="../media/image92.png"/><Relationship Id="rId3" Type="http://schemas.openxmlformats.org/officeDocument/2006/relationships/image" Target="../media/image77.svg"/><Relationship Id="rId21" Type="http://schemas.openxmlformats.org/officeDocument/2006/relationships/image" Target="../media/image95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5" Type="http://schemas.openxmlformats.org/officeDocument/2006/relationships/image" Target="../media/image99.sv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98.png"/><Relationship Id="rId5" Type="http://schemas.openxmlformats.org/officeDocument/2006/relationships/image" Target="../media/image79.svg"/><Relationship Id="rId15" Type="http://schemas.openxmlformats.org/officeDocument/2006/relationships/image" Target="../media/image89.svg"/><Relationship Id="rId23" Type="http://schemas.openxmlformats.org/officeDocument/2006/relationships/image" Target="../media/image97.svg"/><Relationship Id="rId10" Type="http://schemas.openxmlformats.org/officeDocument/2006/relationships/image" Target="../media/image84.png"/><Relationship Id="rId19" Type="http://schemas.openxmlformats.org/officeDocument/2006/relationships/image" Target="../media/image93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svg"/><Relationship Id="rId18" Type="http://schemas.openxmlformats.org/officeDocument/2006/relationships/image" Target="../media/image92.png"/><Relationship Id="rId3" Type="http://schemas.openxmlformats.org/officeDocument/2006/relationships/image" Target="../media/image77.svg"/><Relationship Id="rId21" Type="http://schemas.openxmlformats.org/officeDocument/2006/relationships/image" Target="../media/image95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5" Type="http://schemas.openxmlformats.org/officeDocument/2006/relationships/image" Target="../media/image99.sv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98.png"/><Relationship Id="rId5" Type="http://schemas.openxmlformats.org/officeDocument/2006/relationships/image" Target="../media/image79.svg"/><Relationship Id="rId15" Type="http://schemas.openxmlformats.org/officeDocument/2006/relationships/image" Target="../media/image89.svg"/><Relationship Id="rId23" Type="http://schemas.openxmlformats.org/officeDocument/2006/relationships/image" Target="../media/image97.svg"/><Relationship Id="rId10" Type="http://schemas.openxmlformats.org/officeDocument/2006/relationships/image" Target="../media/image84.png"/><Relationship Id="rId19" Type="http://schemas.openxmlformats.org/officeDocument/2006/relationships/image" Target="../media/image93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sv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101.svg"/><Relationship Id="rId21" Type="http://schemas.openxmlformats.org/officeDocument/2006/relationships/image" Target="../media/image119.svg"/><Relationship Id="rId7" Type="http://schemas.openxmlformats.org/officeDocument/2006/relationships/image" Target="../media/image105.svg"/><Relationship Id="rId12" Type="http://schemas.openxmlformats.org/officeDocument/2006/relationships/image" Target="../media/image110.png"/><Relationship Id="rId17" Type="http://schemas.openxmlformats.org/officeDocument/2006/relationships/image" Target="../media/image115.svg"/><Relationship Id="rId25" Type="http://schemas.openxmlformats.org/officeDocument/2006/relationships/image" Target="../media/image123.sv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29" Type="http://schemas.openxmlformats.org/officeDocument/2006/relationships/image" Target="../media/image12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24" Type="http://schemas.openxmlformats.org/officeDocument/2006/relationships/image" Target="../media/image122.png"/><Relationship Id="rId5" Type="http://schemas.openxmlformats.org/officeDocument/2006/relationships/image" Target="../media/image103.svg"/><Relationship Id="rId15" Type="http://schemas.openxmlformats.org/officeDocument/2006/relationships/image" Target="../media/image113.svg"/><Relationship Id="rId23" Type="http://schemas.openxmlformats.org/officeDocument/2006/relationships/image" Target="../media/image121.svg"/><Relationship Id="rId28" Type="http://schemas.openxmlformats.org/officeDocument/2006/relationships/image" Target="../media/image126.png"/><Relationship Id="rId10" Type="http://schemas.openxmlformats.org/officeDocument/2006/relationships/image" Target="../media/image108.png"/><Relationship Id="rId19" Type="http://schemas.openxmlformats.org/officeDocument/2006/relationships/image" Target="../media/image117.sv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sv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101.svg"/><Relationship Id="rId21" Type="http://schemas.openxmlformats.org/officeDocument/2006/relationships/image" Target="../media/image119.svg"/><Relationship Id="rId7" Type="http://schemas.openxmlformats.org/officeDocument/2006/relationships/image" Target="../media/image105.svg"/><Relationship Id="rId12" Type="http://schemas.openxmlformats.org/officeDocument/2006/relationships/image" Target="../media/image110.png"/><Relationship Id="rId17" Type="http://schemas.openxmlformats.org/officeDocument/2006/relationships/image" Target="../media/image115.svg"/><Relationship Id="rId25" Type="http://schemas.openxmlformats.org/officeDocument/2006/relationships/image" Target="../media/image123.sv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29" Type="http://schemas.openxmlformats.org/officeDocument/2006/relationships/image" Target="../media/image12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24" Type="http://schemas.openxmlformats.org/officeDocument/2006/relationships/image" Target="../media/image122.png"/><Relationship Id="rId5" Type="http://schemas.openxmlformats.org/officeDocument/2006/relationships/image" Target="../media/image103.svg"/><Relationship Id="rId15" Type="http://schemas.openxmlformats.org/officeDocument/2006/relationships/image" Target="../media/image113.svg"/><Relationship Id="rId23" Type="http://schemas.openxmlformats.org/officeDocument/2006/relationships/image" Target="../media/image121.svg"/><Relationship Id="rId28" Type="http://schemas.openxmlformats.org/officeDocument/2006/relationships/image" Target="../media/image126.png"/><Relationship Id="rId10" Type="http://schemas.openxmlformats.org/officeDocument/2006/relationships/image" Target="../media/image108.png"/><Relationship Id="rId19" Type="http://schemas.openxmlformats.org/officeDocument/2006/relationships/image" Target="../media/image117.sv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sv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101.svg"/><Relationship Id="rId21" Type="http://schemas.openxmlformats.org/officeDocument/2006/relationships/image" Target="../media/image119.svg"/><Relationship Id="rId7" Type="http://schemas.openxmlformats.org/officeDocument/2006/relationships/image" Target="../media/image105.svg"/><Relationship Id="rId12" Type="http://schemas.openxmlformats.org/officeDocument/2006/relationships/image" Target="../media/image110.png"/><Relationship Id="rId17" Type="http://schemas.openxmlformats.org/officeDocument/2006/relationships/image" Target="../media/image115.svg"/><Relationship Id="rId25" Type="http://schemas.openxmlformats.org/officeDocument/2006/relationships/image" Target="../media/image123.sv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29" Type="http://schemas.openxmlformats.org/officeDocument/2006/relationships/image" Target="../media/image12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24" Type="http://schemas.openxmlformats.org/officeDocument/2006/relationships/image" Target="../media/image122.png"/><Relationship Id="rId5" Type="http://schemas.openxmlformats.org/officeDocument/2006/relationships/image" Target="../media/image103.svg"/><Relationship Id="rId15" Type="http://schemas.openxmlformats.org/officeDocument/2006/relationships/image" Target="../media/image113.svg"/><Relationship Id="rId23" Type="http://schemas.openxmlformats.org/officeDocument/2006/relationships/image" Target="../media/image121.svg"/><Relationship Id="rId28" Type="http://schemas.openxmlformats.org/officeDocument/2006/relationships/image" Target="../media/image126.png"/><Relationship Id="rId10" Type="http://schemas.openxmlformats.org/officeDocument/2006/relationships/image" Target="../media/image108.png"/><Relationship Id="rId19" Type="http://schemas.openxmlformats.org/officeDocument/2006/relationships/image" Target="../media/image117.sv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1"/>
          </p:nvPr>
        </p:nvSpPr>
        <p:spPr>
          <a:xfrm>
            <a:off x="0" y="1482725"/>
            <a:ext cx="9144000" cy="5375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4838" y="2440858"/>
            <a:ext cx="3738717" cy="110244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74838" y="4262284"/>
            <a:ext cx="3738717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4788" y="5729288"/>
            <a:ext cx="3738562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9144000" cy="2757948"/>
          </a:xfrm>
          <a:prstGeom prst="rect">
            <a:avLst/>
          </a:prstGeom>
          <a:gradFill>
            <a:gsLst>
              <a:gs pos="30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Compleet CPZ logo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3" r="89911" b="20182"/>
          <a:stretch/>
        </p:blipFill>
        <p:spPr>
          <a:xfrm>
            <a:off x="5148001" y="0"/>
            <a:ext cx="3996000" cy="6858000"/>
          </a:xfrm>
          <a:prstGeom prst="rect">
            <a:avLst/>
          </a:prstGeom>
        </p:spPr>
      </p:pic>
      <p:pic>
        <p:nvPicPr>
          <p:cNvPr id="7" name="Afbeelding 6" descr="Compleet CPZ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5" y="892660"/>
            <a:ext cx="3465235" cy="9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conen volksgezondheid">
            <a:extLst>
              <a:ext uri="{FF2B5EF4-FFF2-40B4-BE49-F238E27FC236}">
                <a16:creationId xmlns:a16="http://schemas.microsoft.com/office/drawing/2014/main" id="{79028091-DA70-9848-9800-4216978B3435}"/>
              </a:ext>
            </a:extLst>
          </p:cNvPr>
          <p:cNvGrpSpPr/>
          <p:nvPr userDrawn="1"/>
        </p:nvGrpSpPr>
        <p:grpSpPr>
          <a:xfrm>
            <a:off x="-52802" y="-63403"/>
            <a:ext cx="9082271" cy="6956430"/>
            <a:chOff x="-70403" y="-63403"/>
            <a:chExt cx="12109695" cy="6956430"/>
          </a:xfrm>
          <a:solidFill>
            <a:schemeClr val="tx1">
              <a:alpha val="5000"/>
            </a:schemeClr>
          </a:solidFill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E249E77-B564-F043-AAD7-68BE9C351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53843" y="285828"/>
              <a:ext cx="2224295" cy="121113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0ED26DE-5D33-3341-85FF-30A4EA7483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3311" y="3195533"/>
              <a:ext cx="1972965" cy="20287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44F5136-A782-074D-BF3D-777CCB32E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9312" y="4696844"/>
              <a:ext cx="3625801" cy="216492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B0F1CB5-47A8-1241-86F4-77B6A0C32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8983" y="-63403"/>
              <a:ext cx="2220950" cy="21126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B777F05-D1C6-7342-A3A5-77E2DE3FE7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71012" y="255188"/>
              <a:ext cx="1968280" cy="244543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B362EA9-908C-F041-912F-F520242D3E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71235" y="1749212"/>
              <a:ext cx="906903" cy="93424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AE32692-7B0C-4949-8497-8E31A4EF4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486285" y="4734204"/>
              <a:ext cx="1691386" cy="160887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4E6F8CB-C4E9-254E-A40D-C5EBC0603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70403" y="2700626"/>
              <a:ext cx="3719067" cy="419240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6722904-FD89-6145-9AF2-1B3C2FEDDD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64339" y="2817752"/>
              <a:ext cx="1232141" cy="157382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AD0EAD-A27F-054F-8EE3-74C733713B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10537682" y="3655303"/>
              <a:ext cx="1370308" cy="3202697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091F6CED-796B-084E-A20F-E5E15FE92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938988" y="218262"/>
              <a:ext cx="1672372" cy="2365213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A36D825-40ED-7F4B-913A-FE2BAA691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741969" y="1768885"/>
              <a:ext cx="2257044" cy="237646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1481688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5F04DDE6-80C4-D646-92AC-E24EA61B5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1" y="3420000"/>
            <a:ext cx="5031581" cy="276999"/>
          </a:xfrm>
        </p:spPr>
        <p:txBody>
          <a:bodyPr>
            <a:spAutoFit/>
          </a:bodyPr>
          <a:lstStyle>
            <a:lvl1pPr>
              <a:buNone/>
              <a:defRPr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7" name="Tijdelijke aanduiding voor datum 11">
            <a:extLst>
              <a:ext uri="{FF2B5EF4-FFF2-40B4-BE49-F238E27FC236}">
                <a16:creationId xmlns:a16="http://schemas.microsoft.com/office/drawing/2014/main" id="{DC012417-CE77-204C-BFCC-E2518F34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8" name="Tijdelijke aanduiding voor voettekst 12">
            <a:extLst>
              <a:ext uri="{FF2B5EF4-FFF2-40B4-BE49-F238E27FC236}">
                <a16:creationId xmlns:a16="http://schemas.microsoft.com/office/drawing/2014/main" id="{FCD6078B-F26E-F44E-8AEC-EC4A0FA0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5107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5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2450AE9-4D7E-DF43-9449-D62E52ADD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9D8E5C0A-7C94-F549-B9DC-FAA2E8764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105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dia 05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iconen volksgezondheid">
            <a:extLst>
              <a:ext uri="{FF2B5EF4-FFF2-40B4-BE49-F238E27FC236}">
                <a16:creationId xmlns:a16="http://schemas.microsoft.com/office/drawing/2014/main" id="{3AFAA111-62E0-364E-BCF3-45997AB5AD4F}"/>
              </a:ext>
            </a:extLst>
          </p:cNvPr>
          <p:cNvGrpSpPr/>
          <p:nvPr userDrawn="1"/>
        </p:nvGrpSpPr>
        <p:grpSpPr>
          <a:xfrm>
            <a:off x="-52802" y="-63403"/>
            <a:ext cx="9082271" cy="6956430"/>
            <a:chOff x="-70403" y="-63403"/>
            <a:chExt cx="12109695" cy="6956430"/>
          </a:xfrm>
          <a:solidFill>
            <a:schemeClr val="bg1">
              <a:alpha val="12000"/>
            </a:schemeClr>
          </a:solidFill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E6EA38E-CB2B-0745-8442-5F15FEEED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53843" y="285828"/>
              <a:ext cx="2224295" cy="121113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296FED5-4CE1-074F-9622-B53EACD765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3311" y="3195533"/>
              <a:ext cx="1972965" cy="20287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68AF249-8B3E-C048-B8AB-33E741C24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9312" y="4696844"/>
              <a:ext cx="3625801" cy="216492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38D1567-34C4-9F43-AF70-C5AE51B93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8983" y="-63403"/>
              <a:ext cx="2220950" cy="211261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93F9003-CBE5-094A-8B40-207154B6F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71012" y="255188"/>
              <a:ext cx="1968280" cy="2445438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02EA1E4-7DAF-D74F-9535-377237DD2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71235" y="1749212"/>
              <a:ext cx="906903" cy="93424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AE35889-FD73-8549-9B5B-3818C18FB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486285" y="4734204"/>
              <a:ext cx="1691386" cy="1608878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C454512-7000-5241-B3F3-359CA1FD5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70403" y="2700626"/>
              <a:ext cx="3719067" cy="4192401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6EE2B3A-09D7-9047-8929-2AA711A0D9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64339" y="2817752"/>
              <a:ext cx="1232141" cy="1573827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90656417-7AB7-B045-8E0C-6648C1ED71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10537682" y="3655303"/>
              <a:ext cx="1370308" cy="3202697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D0D3743A-B396-6841-9F6B-2DE3A78F6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938988" y="218262"/>
              <a:ext cx="1672372" cy="2365213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CC900B4-D0DD-304F-9E0F-DED308272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741969" y="1768885"/>
              <a:ext cx="2257044" cy="2376464"/>
            </a:xfrm>
            <a:prstGeom prst="rect">
              <a:avLst/>
            </a:prstGeom>
          </p:spPr>
        </p:pic>
      </p:grp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2450AE9-4D7E-DF43-9449-D62E52ADD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9D8E5C0A-7C94-F549-B9DC-FAA2E8764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85149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5 Lichtblau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BCA07F8F-1CBC-1041-9933-4E89F32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281C97F-CD3D-634F-A906-70DD0FE77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4345D0E7-8E4F-E34A-9DC0-972676B28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128409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25D007C2-E14C-4945-939B-0BA5A26B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DBF1768B-DC83-954C-9F9D-D1842F18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36660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dia 05 Lichtblau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conen volksgezondheid">
            <a:extLst>
              <a:ext uri="{FF2B5EF4-FFF2-40B4-BE49-F238E27FC236}">
                <a16:creationId xmlns:a16="http://schemas.microsoft.com/office/drawing/2014/main" id="{364C28D7-E5FC-AF48-B1DC-5EC8E348CEB8}"/>
              </a:ext>
            </a:extLst>
          </p:cNvPr>
          <p:cNvGrpSpPr/>
          <p:nvPr userDrawn="1"/>
        </p:nvGrpSpPr>
        <p:grpSpPr>
          <a:xfrm>
            <a:off x="-52802" y="-63403"/>
            <a:ext cx="9082271" cy="6956430"/>
            <a:chOff x="-70403" y="-63403"/>
            <a:chExt cx="12109695" cy="6956430"/>
          </a:xfrm>
          <a:solidFill>
            <a:schemeClr val="bg1">
              <a:alpha val="15000"/>
            </a:schemeClr>
          </a:solidFill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DC311F4-FD87-3840-B52D-DAD86548C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53843" y="285828"/>
              <a:ext cx="2224295" cy="121113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015A9F6-F6AB-E143-B9F1-FB4AE3AC3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3311" y="3195533"/>
              <a:ext cx="1972965" cy="20287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E0F42CF-3A5A-DE40-8577-E77F54B59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9312" y="4696844"/>
              <a:ext cx="3625801" cy="216492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71A63D7-1441-6C47-A068-83B2CA346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8983" y="-63403"/>
              <a:ext cx="2220950" cy="2112612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5D7993E-CF7E-0E4B-98D4-A9CC4020E8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71012" y="255188"/>
              <a:ext cx="1968280" cy="244543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4DB3C8E-247C-7648-908F-5E61748151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71235" y="1749212"/>
              <a:ext cx="906903" cy="934247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D5CFFAE-3B37-D242-A9A5-26ACF9BEB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486285" y="4734204"/>
              <a:ext cx="1691386" cy="1608878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12AC5B7-8A57-2A48-8FE7-12DFC0D85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70403" y="2700626"/>
              <a:ext cx="3719067" cy="4192401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4F02F40C-97D9-D24F-BDA3-968C1B46C4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64339" y="2817752"/>
              <a:ext cx="1232141" cy="1573827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B096510-62DD-7B44-82CD-17731F0F8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10537682" y="3655303"/>
              <a:ext cx="1370308" cy="3202697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903231D-D342-7C42-8C58-AFD0602CE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938988" y="218262"/>
              <a:ext cx="1672372" cy="236521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4634567-86F2-0F4B-9045-AC3D72C147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741969" y="1768885"/>
              <a:ext cx="2257044" cy="2376464"/>
            </a:xfrm>
            <a:prstGeom prst="rect">
              <a:avLst/>
            </a:prstGeom>
          </p:spPr>
        </p:pic>
      </p:grpSp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BCA07F8F-1CBC-1041-9933-4E89F32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281C97F-CD3D-634F-A906-70DD0FE77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4345D0E7-8E4F-E34A-9DC0-972676B28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128409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25D007C2-E14C-4945-939B-0BA5A26B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DBF1768B-DC83-954C-9F9D-D1842F18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551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5 Paa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425AD1A4-3367-304B-8811-74B22692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70EC159-F598-BA49-B7A8-3FBA952F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29B541FE-783C-8C47-A42F-8668FBF98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E77C6BEA-A2F7-AD45-B344-7F26D5EB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2ED102C8-5CBB-8D44-8B7C-4FC546D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8152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5 Paa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iconen Welzijn">
            <a:extLst>
              <a:ext uri="{FF2B5EF4-FFF2-40B4-BE49-F238E27FC236}">
                <a16:creationId xmlns:a16="http://schemas.microsoft.com/office/drawing/2014/main" id="{91483463-7D82-A041-99A1-885426D80127}"/>
              </a:ext>
            </a:extLst>
          </p:cNvPr>
          <p:cNvGrpSpPr/>
          <p:nvPr userDrawn="1"/>
        </p:nvGrpSpPr>
        <p:grpSpPr>
          <a:xfrm>
            <a:off x="-111316" y="-68474"/>
            <a:ext cx="9278971" cy="6926473"/>
            <a:chOff x="-148421" y="-68474"/>
            <a:chExt cx="12371961" cy="6926473"/>
          </a:xfrm>
          <a:solidFill>
            <a:schemeClr val="bg1">
              <a:alpha val="12000"/>
            </a:schemeClr>
          </a:solidFill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1D4C79A-42BF-D34B-9292-5DBEB12A00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48421" y="4520082"/>
              <a:ext cx="3015107" cy="2337917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E92E37C-2A0B-9246-8B2F-BD5148C74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2234" y="3328255"/>
              <a:ext cx="4462225" cy="350913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EE54F09-30EC-A042-B365-36B59D49A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55915" y="3784045"/>
              <a:ext cx="3567625" cy="3073642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39E7EDB-B3D2-174F-9EE1-5EE475BC4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7691" y="348302"/>
              <a:ext cx="1860476" cy="192592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CC4D80-D27A-8E45-8C02-184B65FA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95161" y="3114230"/>
              <a:ext cx="1559521" cy="144993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B958953-7B2C-4042-812D-76FE61F4D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45780" y="1878303"/>
              <a:ext cx="1409341" cy="14754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D047025-363B-CE4F-ACCF-13863C356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23782" y="255791"/>
              <a:ext cx="890287" cy="1112859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854FF9A-673B-BA4A-B782-A6959E923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1439" y="294999"/>
              <a:ext cx="2110855" cy="2361291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5A0C785-18C6-BF40-9384-3F3A036D13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58492" y="1368650"/>
              <a:ext cx="1803966" cy="2058763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6F3915A-1811-664B-9377-FDE08C9A90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72636" y="4706318"/>
              <a:ext cx="564092" cy="60704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CF9905C-7E5F-3049-A1ED-E48D632EA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798690" y="-68474"/>
              <a:ext cx="2076076" cy="141397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A62415B9-E159-7D4C-8847-AD7816CA0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71769" y="2031225"/>
              <a:ext cx="799013" cy="1152066"/>
            </a:xfrm>
            <a:prstGeom prst="rect">
              <a:avLst/>
            </a:prstGeom>
          </p:spPr>
        </p:pic>
      </p:grpSp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425AD1A4-3367-304B-8811-74B22692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70EC159-F598-BA49-B7A8-3FBA952F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29B541FE-783C-8C47-A42F-8668FBF98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E77C6BEA-A2F7-AD45-B344-7F26D5EB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2ED102C8-5CBB-8D44-8B7C-4FC546D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3405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5 Roo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666DB07C-E48B-7241-81DC-424B6E87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F32E3D3-5D3E-0449-BA4D-1A803CE42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3873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325A5D30-7689-CB4A-89C6-0F914E385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5319046E-582C-0E4D-AAD3-D636BE49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67208321-D209-0243-8488-D571D1F1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3262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5 Roo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666DB07C-E48B-7241-81DC-424B6E87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F32E3D3-5D3E-0449-BA4D-1A803CE42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3873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325A5D30-7689-CB4A-89C6-0F914E385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5319046E-582C-0E4D-AAD3-D636BE49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67208321-D209-0243-8488-D571D1F1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  <p:grpSp>
        <p:nvGrpSpPr>
          <p:cNvPr id="7" name="iconen Welzijn">
            <a:extLst>
              <a:ext uri="{FF2B5EF4-FFF2-40B4-BE49-F238E27FC236}">
                <a16:creationId xmlns:a16="http://schemas.microsoft.com/office/drawing/2014/main" id="{669F3723-3635-2042-B4B0-8F926FB3AFAE}"/>
              </a:ext>
            </a:extLst>
          </p:cNvPr>
          <p:cNvGrpSpPr/>
          <p:nvPr userDrawn="1"/>
        </p:nvGrpSpPr>
        <p:grpSpPr>
          <a:xfrm>
            <a:off x="-111316" y="-68474"/>
            <a:ext cx="9278971" cy="6926473"/>
            <a:chOff x="-148421" y="-68474"/>
            <a:chExt cx="12371961" cy="6926473"/>
          </a:xfrm>
          <a:solidFill>
            <a:schemeClr val="bg1">
              <a:alpha val="12000"/>
            </a:schemeClr>
          </a:solidFill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95E9D0F-2EF9-E54F-B14E-B0B32E4E5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48421" y="4520082"/>
              <a:ext cx="3015107" cy="233791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42A75BD-9BD7-8F41-8F9B-1762178B9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2234" y="3328255"/>
              <a:ext cx="4462225" cy="350913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959D93C-7C86-2B4F-B56D-5AACAE31C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55915" y="3784045"/>
              <a:ext cx="3567625" cy="307364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972145C-2833-0C48-8C2A-8B070FE38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7691" y="348302"/>
              <a:ext cx="1860476" cy="1925922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66E3210-768C-234C-BA2C-AB123AC9F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95161" y="3114230"/>
              <a:ext cx="1559521" cy="144993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77F6210-A2FB-BB4D-88EA-CECE4C0A7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45780" y="1878303"/>
              <a:ext cx="1409341" cy="14754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5F2DA40-61D0-5349-9B68-38F4DC9144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23782" y="255791"/>
              <a:ext cx="890287" cy="1112859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CF1BFD1-1EDD-054F-A5D0-67CC0A942E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1439" y="294999"/>
              <a:ext cx="2110855" cy="2361291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5EECBF7-0FBA-D743-ADDF-533EBA092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58492" y="1368650"/>
              <a:ext cx="1803966" cy="2058763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06584DC-70F8-EC4E-BCD1-BB7BE29E4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72636" y="4706318"/>
              <a:ext cx="564092" cy="607042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CE2D8D7-3BE1-974D-AFEB-9269F5D740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798690" y="-68474"/>
              <a:ext cx="2076076" cy="141397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2A3A6DA-2FA8-D34C-AF23-C19FB5857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71769" y="2031225"/>
              <a:ext cx="799013" cy="1152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6059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5 Roz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5772EB49-6707-4646-86F2-C285327F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A440F8-B331-334B-B546-36E6A2ACC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5214CE8F-5F5B-3641-9E9F-47D70465F4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0B177570-B787-7148-93FA-90110E29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0587314C-7AE5-DC44-9970-531F7BB5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3635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Powerpoint_p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2" cy="6930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4838" y="2450076"/>
            <a:ext cx="3738717" cy="109322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74838" y="4262284"/>
            <a:ext cx="3738717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4788" y="5729288"/>
            <a:ext cx="3738562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</p:spTree>
    <p:extLst>
      <p:ext uri="{BB962C8B-B14F-4D97-AF65-F5344CB8AC3E}">
        <p14:creationId xmlns:p14="http://schemas.microsoft.com/office/powerpoint/2010/main" val="381422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5 Roz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Iconen sport">
            <a:extLst>
              <a:ext uri="{FF2B5EF4-FFF2-40B4-BE49-F238E27FC236}">
                <a16:creationId xmlns:a16="http://schemas.microsoft.com/office/drawing/2014/main" id="{0CCC1AF0-4AB9-D544-BDD0-32A0E737A131}"/>
              </a:ext>
            </a:extLst>
          </p:cNvPr>
          <p:cNvGrpSpPr/>
          <p:nvPr userDrawn="1"/>
        </p:nvGrpSpPr>
        <p:grpSpPr>
          <a:xfrm>
            <a:off x="-35335" y="0"/>
            <a:ext cx="9198611" cy="7186358"/>
            <a:chOff x="-47113" y="0"/>
            <a:chExt cx="12264814" cy="7186358"/>
          </a:xfrm>
          <a:solidFill>
            <a:schemeClr val="bg1">
              <a:alpha val="12000"/>
            </a:schemeClr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6C287B-5F8C-1A47-9B16-C66FDE35F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64702" y="4805178"/>
              <a:ext cx="1763001" cy="205149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36DFE9D-477B-C74D-9C94-D7867238A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7113" y="2500491"/>
              <a:ext cx="4572133" cy="4685867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6144C8F-2D3C-6C4F-9F36-ED3BAE1EA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07226" y="2421905"/>
              <a:ext cx="2010475" cy="2368665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B265CFC-C276-FF47-A9F0-335951442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41862" y="0"/>
              <a:ext cx="2496938" cy="227845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58B5ECE-4EC0-FC44-B31B-EA1E42EB06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54484" y="733580"/>
              <a:ext cx="844427" cy="101437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F48740C-C466-A346-A631-39AA1A9A7D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4377" y="4329645"/>
              <a:ext cx="573522" cy="47553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AF9BB84-DD40-BF46-8250-E82C2D38B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308036" y="4843424"/>
              <a:ext cx="1091138" cy="179258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3E1C894-D61E-CC40-AC63-2F5034D2EC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488496" y="3463581"/>
              <a:ext cx="1440414" cy="1947602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7E16C52-7FD3-AE46-8B38-E0FC026539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151491" y="415036"/>
              <a:ext cx="1078109" cy="81130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93D7F2B-EC89-6F46-926E-C08264823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54914" y="2598583"/>
              <a:ext cx="2194967" cy="248019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79F8E16-E32B-BA46-B61C-119FA67B1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438155" y="2154273"/>
              <a:ext cx="1425806" cy="1638856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EA771A44-11AC-EF43-8E7A-0A11B6604C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256465" y="271554"/>
              <a:ext cx="2568732" cy="2789697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C087CC9-D5BC-5E43-B200-2B69F6BA8B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409740" y="5210539"/>
              <a:ext cx="1353755" cy="121838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E33EEB2-CEBC-EF41-B966-9E6B1A08F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32113" y="161276"/>
              <a:ext cx="1497058" cy="1836016"/>
            </a:xfrm>
            <a:prstGeom prst="rect">
              <a:avLst/>
            </a:prstGeom>
          </p:spPr>
        </p:pic>
      </p:grpSp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5772EB49-6707-4646-86F2-C285327F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A440F8-B331-334B-B546-36E6A2ACC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5214CE8F-5F5B-3641-9E9F-47D70465F4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0B177570-B787-7148-93FA-90110E29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0587314C-7AE5-DC44-9970-531F7BB5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3854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5 Mosgro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4EBDB571-DFE6-2546-9F1C-FC31B3A9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F8CD96-209B-A745-B940-3EB0192676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45769988-3625-6E4C-99A3-6862CAFC33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AC3806A3-86DC-9045-9458-BC28E598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D657AF47-63D1-6E4B-8327-AA9EB287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1203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5 Mosgro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conen sport">
            <a:extLst>
              <a:ext uri="{FF2B5EF4-FFF2-40B4-BE49-F238E27FC236}">
                <a16:creationId xmlns:a16="http://schemas.microsoft.com/office/drawing/2014/main" id="{780F57E0-91FC-C94F-AEB8-274ABA7FC4DA}"/>
              </a:ext>
            </a:extLst>
          </p:cNvPr>
          <p:cNvGrpSpPr/>
          <p:nvPr userDrawn="1"/>
        </p:nvGrpSpPr>
        <p:grpSpPr>
          <a:xfrm>
            <a:off x="-35335" y="0"/>
            <a:ext cx="9198611" cy="7186358"/>
            <a:chOff x="-47113" y="0"/>
            <a:chExt cx="12264814" cy="7186358"/>
          </a:xfrm>
          <a:solidFill>
            <a:schemeClr val="bg1">
              <a:alpha val="12000"/>
            </a:schemeClr>
          </a:solidFill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0FDFCAE-E1C2-4C4D-AC7E-012964D0F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64702" y="4805178"/>
              <a:ext cx="1763001" cy="205149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F40CFFB-986F-D842-A027-2D45EE1C0F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7113" y="2500491"/>
              <a:ext cx="4572133" cy="468586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E821E85-F2A8-0646-B270-C549DCA06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07226" y="2421905"/>
              <a:ext cx="2010475" cy="236866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214979B-A3E9-DA4E-B28E-9D49327DE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41862" y="0"/>
              <a:ext cx="2496938" cy="227845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8A40CDC-E888-FE48-8D6F-67A81A79F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54484" y="733580"/>
              <a:ext cx="844427" cy="101437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FB3BA99-8777-A748-9B38-EBC09A604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4377" y="4329645"/>
              <a:ext cx="573522" cy="47553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6BE7B1B-C6FC-9149-9989-17A1CB15F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308036" y="4843424"/>
              <a:ext cx="1091138" cy="179258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1E0425B-5280-A247-90BA-B19D4AA86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488496" y="3463581"/>
              <a:ext cx="1440414" cy="194760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2FB530F-872C-CF42-840B-B63F631C6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151491" y="415036"/>
              <a:ext cx="1078109" cy="81130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312D335-8655-1B4C-90D3-A45A4CB963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54914" y="2598583"/>
              <a:ext cx="2194967" cy="248019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7BD8DFE-8B01-304B-B4E3-01E4CA718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438155" y="2154273"/>
              <a:ext cx="1425806" cy="163885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F5DD9C0-4A18-0941-BC7B-9986342B1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256465" y="271554"/>
              <a:ext cx="2568732" cy="2789697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3010DAA-747B-E041-9F55-EF1C4FEDD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409740" y="5210539"/>
              <a:ext cx="1353755" cy="121838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C06E964-4468-DE41-9FED-44B2CF15A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32113" y="161276"/>
              <a:ext cx="1497058" cy="1836016"/>
            </a:xfrm>
            <a:prstGeom prst="rect">
              <a:avLst/>
            </a:prstGeom>
          </p:spPr>
        </p:pic>
      </p:grpSp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4EBDB571-DFE6-2546-9F1C-FC31B3A9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F8CD96-209B-A745-B940-3EB0192676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45769988-3625-6E4C-99A3-6862CAFC33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AC3806A3-86DC-9045-9458-BC28E598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D657AF47-63D1-6E4B-8327-AA9EB287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60336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5 Brui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13">
            <a:extLst>
              <a:ext uri="{FF2B5EF4-FFF2-40B4-BE49-F238E27FC236}">
                <a16:creationId xmlns:a16="http://schemas.microsoft.com/office/drawing/2014/main" id="{99505EB8-422C-C749-A805-6886ED62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A1897B7-14B2-7F43-98A1-04A8AB56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8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F2849506-A8B0-7B40-815E-67772D5C7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97374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188A8B65-6618-7544-9904-93494E17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66FA4E16-3226-3B43-A311-77C2A48A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87947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5 Brui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Iconen sport">
            <a:extLst>
              <a:ext uri="{FF2B5EF4-FFF2-40B4-BE49-F238E27FC236}">
                <a16:creationId xmlns:a16="http://schemas.microsoft.com/office/drawing/2014/main" id="{89B58EA2-FEF8-804F-AB92-032527AE7654}"/>
              </a:ext>
            </a:extLst>
          </p:cNvPr>
          <p:cNvGrpSpPr/>
          <p:nvPr userDrawn="1"/>
        </p:nvGrpSpPr>
        <p:grpSpPr>
          <a:xfrm>
            <a:off x="-35335" y="0"/>
            <a:ext cx="9198611" cy="7186358"/>
            <a:chOff x="-47113" y="0"/>
            <a:chExt cx="12264814" cy="7186358"/>
          </a:xfrm>
          <a:solidFill>
            <a:schemeClr val="bg1">
              <a:alpha val="12000"/>
            </a:schemeClr>
          </a:solidFill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811F62C-F44C-2841-B682-59B25D404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64702" y="4805178"/>
              <a:ext cx="1763001" cy="205149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3CDAB63-1B6D-0744-B005-7F744D4061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7113" y="2500491"/>
              <a:ext cx="4572133" cy="468586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CA449EC-5C5F-2341-B24F-D8766F666B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07226" y="2421905"/>
              <a:ext cx="2010475" cy="236866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8DC7FED-3682-474C-85D6-9296DAA7C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41862" y="0"/>
              <a:ext cx="2496938" cy="227845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6B86042-9DC7-9646-A475-4918071F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54484" y="733580"/>
              <a:ext cx="844427" cy="101437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00BE5A7-3BC7-1A4C-AE34-D8D24A6FCC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4377" y="4329645"/>
              <a:ext cx="573522" cy="47553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6BE4C20-092D-714F-9356-CD619249E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308036" y="4843424"/>
              <a:ext cx="1091138" cy="179258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AF5E05E-04FD-5A47-9651-BD01DCC13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488496" y="3463581"/>
              <a:ext cx="1440414" cy="194760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80FE8088-2F3B-A540-BE83-DB36E363AB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151491" y="415036"/>
              <a:ext cx="1078109" cy="81130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BFD3767-07C8-9B4F-A744-62A302922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54914" y="2598583"/>
              <a:ext cx="2194967" cy="248019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BB92F75-FD1E-C54B-8FF2-CFC5B62E5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438155" y="2154273"/>
              <a:ext cx="1425806" cy="163885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E83234E-D599-B64E-89F9-B31D038BA2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256465" y="271554"/>
              <a:ext cx="2568732" cy="2789697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320966D-986D-F045-8A1F-10852EEFD4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409740" y="5210539"/>
              <a:ext cx="1353755" cy="121838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C9E9C72-5EB8-E842-A929-1B18F04C95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32113" y="161276"/>
              <a:ext cx="1497058" cy="1836016"/>
            </a:xfrm>
            <a:prstGeom prst="rect">
              <a:avLst/>
            </a:prstGeom>
          </p:spPr>
        </p:pic>
      </p:grpSp>
      <p:sp>
        <p:nvSpPr>
          <p:cNvPr id="7" name="Tijdelijke aanduiding voor dianummer 13">
            <a:extLst>
              <a:ext uri="{FF2B5EF4-FFF2-40B4-BE49-F238E27FC236}">
                <a16:creationId xmlns:a16="http://schemas.microsoft.com/office/drawing/2014/main" id="{99505EB8-422C-C749-A805-6886ED62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A1897B7-14B2-7F43-98A1-04A8AB56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8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F2849506-A8B0-7B40-815E-67772D5C7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0" y="3420000"/>
            <a:ext cx="8297374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5" name="Tijdelijke aanduiding voor datum 11">
            <a:extLst>
              <a:ext uri="{FF2B5EF4-FFF2-40B4-BE49-F238E27FC236}">
                <a16:creationId xmlns:a16="http://schemas.microsoft.com/office/drawing/2014/main" id="{188A8B65-6618-7544-9904-93494E17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6" name="Tijdelijke aanduiding voor voettekst 12">
            <a:extLst>
              <a:ext uri="{FF2B5EF4-FFF2-40B4-BE49-F238E27FC236}">
                <a16:creationId xmlns:a16="http://schemas.microsoft.com/office/drawing/2014/main" id="{66FA4E16-3226-3B43-A311-77C2A48A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9775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3 Beeld (don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13">
            <a:extLst>
              <a:ext uri="{FF2B5EF4-FFF2-40B4-BE49-F238E27FC236}">
                <a16:creationId xmlns:a16="http://schemas.microsoft.com/office/drawing/2014/main" id="{D7F35484-4551-8748-8A49-B9FE02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21C3807-5C9A-9842-B4DB-8326FC89D3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477907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A4F8DFA-AC98-CB49-A2FC-6A45BE61C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000" y="3420000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6" name="Tijdelijke aanduiding voor datum 11">
            <a:extLst>
              <a:ext uri="{FF2B5EF4-FFF2-40B4-BE49-F238E27FC236}">
                <a16:creationId xmlns:a16="http://schemas.microsoft.com/office/drawing/2014/main" id="{D685F5D8-E8E2-4242-A1E4-B83FFB26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7" name="Tijdelijke aanduiding voor voettekst 12">
            <a:extLst>
              <a:ext uri="{FF2B5EF4-FFF2-40B4-BE49-F238E27FC236}">
                <a16:creationId xmlns:a16="http://schemas.microsoft.com/office/drawing/2014/main" id="{172F3DC1-6598-7242-8520-2092020C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0513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4 Beeld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68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1485722"/>
            <a:ext cx="8191800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59000" y="3427413"/>
            <a:ext cx="8209941" cy="276999"/>
          </a:xfrm>
        </p:spPr>
        <p:txBody>
          <a:bodyPr wrap="square">
            <a:spAutoFit/>
          </a:bodyPr>
          <a:lstStyle>
            <a:lvl1pPr>
              <a:buNone/>
              <a:defRPr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10369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 04 Beeld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7000" y="1589601"/>
            <a:ext cx="3781941" cy="1340688"/>
          </a:xfrm>
        </p:spPr>
        <p:txBody>
          <a:bodyPr wrap="square" anchor="t" anchorCtr="0">
            <a:spAutoFit/>
          </a:bodyPr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914000" y="3672000"/>
            <a:ext cx="3754941" cy="1219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37EEFB3-82B7-F54F-9B3E-036BFFD4C3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382" y="-9526"/>
            <a:ext cx="4574381" cy="6870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49149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48930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dia 04 Beeld (lic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7000" y="1591503"/>
            <a:ext cx="3781941" cy="1340688"/>
          </a:xfrm>
        </p:spPr>
        <p:txBody>
          <a:bodyPr wrap="square" anchor="t" anchorCtr="0">
            <a:spAutoFit/>
          </a:bodyPr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4914900" y="6479687"/>
            <a:ext cx="2682000" cy="37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F9666FD-563E-F745-92A5-E0ABAC135D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6351"/>
            <a:ext cx="4572000" cy="6867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1DEB4C73-5799-AE4A-865B-6E13E842BB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4900" y="3672001"/>
            <a:ext cx="3754041" cy="11180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533378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37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1751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1"/>
          </p:nvPr>
        </p:nvSpPr>
        <p:spPr>
          <a:xfrm>
            <a:off x="0" y="1482725"/>
            <a:ext cx="9144000" cy="5375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4838" y="2440858"/>
            <a:ext cx="3738717" cy="110244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74838" y="4262284"/>
            <a:ext cx="3738717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4788" y="5729288"/>
            <a:ext cx="3738562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9144000" cy="2757948"/>
          </a:xfrm>
          <a:prstGeom prst="rect">
            <a:avLst/>
          </a:prstGeom>
          <a:gradFill>
            <a:gsLst>
              <a:gs pos="30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Compleet CPZ logo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3" r="89911" b="20182"/>
          <a:stretch/>
        </p:blipFill>
        <p:spPr>
          <a:xfrm>
            <a:off x="5148001" y="0"/>
            <a:ext cx="3996000" cy="6858000"/>
          </a:xfrm>
          <a:prstGeom prst="rect">
            <a:avLst/>
          </a:prstGeom>
        </p:spPr>
      </p:pic>
      <p:pic>
        <p:nvPicPr>
          <p:cNvPr id="7" name="Afbeelding 6" descr="Compleet CPZ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5" y="892660"/>
            <a:ext cx="3465235" cy="9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90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Powerpoint_p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2" cy="6930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4838" y="2450076"/>
            <a:ext cx="3738717" cy="109322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74838" y="4262284"/>
            <a:ext cx="3738717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4788" y="5729288"/>
            <a:ext cx="3738562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</p:spTree>
    <p:extLst>
      <p:ext uri="{BB962C8B-B14F-4D97-AF65-F5344CB8AC3E}">
        <p14:creationId xmlns:p14="http://schemas.microsoft.com/office/powerpoint/2010/main" val="1806011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497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6800" y="695325"/>
            <a:ext cx="6324600" cy="1008114"/>
          </a:xfrm>
          <a:solidFill>
            <a:schemeClr val="accent1">
              <a:alpha val="50000"/>
            </a:schemeClr>
          </a:solidFill>
        </p:spPr>
        <p:txBody>
          <a:bodyPr lIns="432000" tIns="252000" anchor="t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1066800" y="1703388"/>
            <a:ext cx="6324600" cy="3811587"/>
          </a:xfrm>
          <a:solidFill>
            <a:schemeClr val="accent1">
              <a:alpha val="50000"/>
            </a:schemeClr>
          </a:solidFill>
        </p:spPr>
        <p:txBody>
          <a:bodyPr lIns="432000" rIns="216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473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74838" y="1703439"/>
            <a:ext cx="3240000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4929492" y="1711428"/>
            <a:ext cx="3240000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25806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765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635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 05 (alleen titel 36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9000" y="800951"/>
            <a:ext cx="8192691" cy="1341906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nl-NL" dirty="0"/>
              <a:t>Klikken om de titelstijl</a:t>
            </a:r>
            <a:br>
              <a:rPr lang="nl-NL" dirty="0"/>
            </a:br>
            <a:r>
              <a:rPr lang="nl-NL" dirty="0"/>
              <a:t>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/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Nederland Gezond en Wel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4515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DB6EC-EC81-44E8-8478-CAA75A2E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C01B-8BE5-4078-8F8C-AE809A417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DE7C29-4162-4B3D-8B7D-CF8DCAE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194937-CCDD-4990-9518-EF9A2E21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83A7-398F-49FD-B151-B17BDF0B3CBC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0102BA-D7C6-418D-9F39-AE9B1C82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E8AB81-FD43-48C5-9A7E-A50410A8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A75F-0D0C-40B8-83BB-453B1D36E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93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6800" y="695325"/>
            <a:ext cx="6324600" cy="1008114"/>
          </a:xfrm>
          <a:solidFill>
            <a:schemeClr val="accent1">
              <a:alpha val="50000"/>
            </a:schemeClr>
          </a:solidFill>
        </p:spPr>
        <p:txBody>
          <a:bodyPr lIns="432000" tIns="252000" anchor="t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1066800" y="1703388"/>
            <a:ext cx="6324600" cy="3811587"/>
          </a:xfrm>
          <a:solidFill>
            <a:schemeClr val="accent1">
              <a:alpha val="50000"/>
            </a:schemeClr>
          </a:solidFill>
        </p:spPr>
        <p:txBody>
          <a:bodyPr lIns="432000" rIns="216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32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74838" y="1703439"/>
            <a:ext cx="3240000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4929492" y="1711428"/>
            <a:ext cx="3240000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6793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44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31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DB6EC-EC81-44E8-8478-CAA75A2E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C01B-8BE5-4078-8F8C-AE809A417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DE7C29-4162-4B3D-8B7D-CF8DCAE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194937-CCDD-4990-9518-EF9A2E21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83A7-398F-49FD-B151-B17BDF0B3CBC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0102BA-D7C6-418D-9F39-AE9B1C82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E8AB81-FD43-48C5-9A7E-A50410A8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A75F-0D0C-40B8-83BB-453B1D36E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53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0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1481688"/>
            <a:ext cx="8192691" cy="1121846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nl-NL" dirty="0"/>
              <a:t>Type hier de titel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8100000" y="6480000"/>
            <a:ext cx="540000" cy="378000"/>
          </a:xfrm>
        </p:spPr>
        <p:txBody>
          <a:bodyPr lIns="0" rIns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5F04DDE6-80C4-D646-92AC-E24EA61B5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01" y="3420000"/>
            <a:ext cx="5031581" cy="276999"/>
          </a:xfrm>
        </p:spPr>
        <p:txBody>
          <a:bodyPr>
            <a:spAutoFit/>
          </a:bodyPr>
          <a:lstStyle>
            <a:lvl1pPr>
              <a:buNone/>
              <a:defRPr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de subtitel stijl van het model te bewerken</a:t>
            </a:r>
          </a:p>
        </p:txBody>
      </p:sp>
      <p:sp>
        <p:nvSpPr>
          <p:cNvPr id="7" name="Tijdelijke aanduiding voor datum 11">
            <a:extLst>
              <a:ext uri="{FF2B5EF4-FFF2-40B4-BE49-F238E27FC236}">
                <a16:creationId xmlns:a16="http://schemas.microsoft.com/office/drawing/2014/main" id="{DC012417-CE77-204C-BFCC-E2518F34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000" y="6480000"/>
            <a:ext cx="1327725" cy="3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8" name="Tijdelijke aanduiding voor voettekst 12">
            <a:extLst>
              <a:ext uri="{FF2B5EF4-FFF2-40B4-BE49-F238E27FC236}">
                <a16:creationId xmlns:a16="http://schemas.microsoft.com/office/drawing/2014/main" id="{FCD6078B-F26E-F44E-8AEC-EC4A0FA0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0000" y="6479687"/>
            <a:ext cx="2682000" cy="3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4120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74838" y="958644"/>
            <a:ext cx="6694654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4838" y="1703439"/>
            <a:ext cx="6681020" cy="4107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17340" y="6389644"/>
            <a:ext cx="21336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4AA87EF-6F7D-1A4A-BCF5-7DD5118E2E46}" type="datetimeFigureOut">
              <a:rPr lang="nl-NL" smtClean="0"/>
              <a:pPr/>
              <a:t>31-5-2021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41604" y="6157248"/>
            <a:ext cx="340933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4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457200" rtl="0" eaLnBrk="1" latinLnBrk="0" hangingPunct="1">
        <a:spcBef>
          <a:spcPts val="0"/>
        </a:spcBef>
        <a:buFont typeface="Arial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2500" y="1105401"/>
            <a:ext cx="8192691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2500" y="2304200"/>
            <a:ext cx="8192691" cy="3931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2500" y="6480000"/>
            <a:ext cx="1327725" cy="37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88" b="0" i="0">
                <a:solidFill>
                  <a:schemeClr val="tx1"/>
                </a:solidFill>
                <a:latin typeface="Calibri Regulier" charset="0"/>
              </a:defRPr>
            </a:lvl1pPr>
          </a:lstStyle>
          <a:p>
            <a:r>
              <a:rPr lang="nl-NL"/>
              <a:t>Dinsdag 26 Maart 2019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90000" y="6479687"/>
            <a:ext cx="2682000" cy="37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88" b="0" i="0">
                <a:solidFill>
                  <a:schemeClr val="tx1"/>
                </a:solidFill>
                <a:latin typeface="Calibri Regulier" charset="0"/>
              </a:defRPr>
            </a:lvl1pPr>
          </a:lstStyle>
          <a:p>
            <a:r>
              <a:rPr lang="nl-NL"/>
              <a:t>Nederland Gezond en Wel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28941" y="6480000"/>
            <a:ext cx="54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788" b="0" i="0">
                <a:solidFill>
                  <a:schemeClr val="tx1"/>
                </a:solidFill>
                <a:latin typeface="Calibri Regulier" charset="0"/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3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237600" indent="-237600" algn="l" defTabSz="685800" rtl="0" eaLnBrk="1" latinLnBrk="0" hangingPunct="1">
        <a:lnSpc>
          <a:spcPct val="100000"/>
        </a:lnSpc>
        <a:spcBef>
          <a:spcPts val="900"/>
        </a:spcBef>
        <a:buClr>
          <a:srgbClr val="00B0F0"/>
        </a:buClr>
        <a:buSzPct val="80000"/>
        <a:buFont typeface=".AppleSystemUIFont" charset="-120"/>
        <a:buChar char="•"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472500" indent="-237600" algn="l" defTabSz="685800" rtl="0" eaLnBrk="1" latinLnBrk="0" hangingPunct="1">
        <a:lnSpc>
          <a:spcPct val="100000"/>
        </a:lnSpc>
        <a:spcBef>
          <a:spcPts val="750"/>
        </a:spcBef>
        <a:buClr>
          <a:srgbClr val="00B0F0"/>
        </a:buClr>
        <a:buFont typeface=".AppleSystemUIFont" charset="-120"/>
        <a:buChar char="•"/>
        <a:defRPr sz="15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710100" indent="-237600" algn="l" defTabSz="685800" rtl="0" eaLnBrk="1" latinLnBrk="0" hangingPunct="1">
        <a:lnSpc>
          <a:spcPct val="100000"/>
        </a:lnSpc>
        <a:spcBef>
          <a:spcPts val="600"/>
        </a:spcBef>
        <a:buClr>
          <a:srgbClr val="00B0F0"/>
        </a:buClr>
        <a:buFont typeface=".AppleSystemUIFont" charset="-120"/>
        <a:buChar char="•"/>
        <a:defRPr sz="135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945000" indent="-237600" algn="l" defTabSz="685800" rtl="0" eaLnBrk="1" latinLnBrk="0" hangingPunct="1">
        <a:lnSpc>
          <a:spcPct val="100000"/>
        </a:lnSpc>
        <a:spcBef>
          <a:spcPts val="450"/>
        </a:spcBef>
        <a:buClr>
          <a:srgbClr val="00B0F0"/>
        </a:buClr>
        <a:buFont typeface=".AppleSystemUIFont" charset="-120"/>
        <a:buChar char="•"/>
        <a:defRPr sz="135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1182600" indent="-237600" algn="l" defTabSz="685800" rtl="0" eaLnBrk="1" latinLnBrk="0" hangingPunct="1">
        <a:lnSpc>
          <a:spcPct val="100000"/>
        </a:lnSpc>
        <a:spcBef>
          <a:spcPts val="450"/>
        </a:spcBef>
        <a:buClr>
          <a:srgbClr val="00B0F0"/>
        </a:buClr>
        <a:buFont typeface=".AppleSystemUIFont" charset="-120"/>
        <a:buChar char="•"/>
        <a:defRPr sz="12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1417500" indent="-237600" algn="l" defTabSz="685800" rtl="0" eaLnBrk="1" latinLnBrk="0" hangingPunct="1">
        <a:lnSpc>
          <a:spcPct val="100000"/>
        </a:lnSpc>
        <a:spcBef>
          <a:spcPts val="450"/>
        </a:spcBef>
        <a:buClr>
          <a:srgbClr val="00B0F0"/>
        </a:buClr>
        <a:buFont typeface=".AppleSystemUIFont" charset="-120"/>
        <a:buChar char="•"/>
        <a:defRPr sz="1050" b="0" i="0" kern="1200">
          <a:solidFill>
            <a:schemeClr val="tx1"/>
          </a:solidFill>
          <a:latin typeface="Calibri"/>
          <a:ea typeface="+mn-ea"/>
          <a:cs typeface="Calibri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b="0" i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393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8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74838" y="958644"/>
            <a:ext cx="6694654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4838" y="1703439"/>
            <a:ext cx="6681020" cy="4107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17340" y="6389644"/>
            <a:ext cx="21336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4AA87EF-6F7D-1A4A-BCF5-7DD5118E2E46}" type="datetimeFigureOut">
              <a:rPr lang="nl-NL" smtClean="0"/>
              <a:pPr/>
              <a:t>31-5-2021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41604" y="6157248"/>
            <a:ext cx="340933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1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457200" rtl="0" eaLnBrk="1" latinLnBrk="0" hangingPunct="1">
        <a:spcBef>
          <a:spcPts val="0"/>
        </a:spcBef>
        <a:buFont typeface="Arial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nisnetgeboortezorg.nl/nieuws/webinar-samenwerking-geboortezorg-jgz-in-het-vsv-maandag-30-november/" TargetMode="External"/><Relationship Id="rId2" Type="http://schemas.openxmlformats.org/officeDocument/2006/relationships/hyperlink" Target="https://www.kennisnetgeboortezorg.nl/geboortezorg-landschap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rijkestartnl.nl/actueel/nieuws/2021/03/24/aan-tafel-met-prof.-dr.-eric-steegers---in-gesprek-over-kansrijke-start" TargetMode="Externa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Stand van zaken Kansrijke start</a:t>
            </a:r>
            <a:br>
              <a:rPr lang="nl-NL" dirty="0"/>
            </a:b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VSV Bestuurdersbijeenkomst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27 mei 2021</a:t>
            </a:r>
          </a:p>
          <a:p>
            <a:r>
              <a:rPr lang="nl-NL" dirty="0"/>
              <a:t>Marlies Buurman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4753EEF-9DAF-4F6F-86AC-F3AB34F01F0F}"/>
              </a:ext>
            </a:extLst>
          </p:cNvPr>
          <p:cNvSpPr/>
          <p:nvPr/>
        </p:nvSpPr>
        <p:spPr>
          <a:xfrm>
            <a:off x="186432" y="32503"/>
            <a:ext cx="9144000" cy="2757948"/>
          </a:xfrm>
          <a:prstGeom prst="rect">
            <a:avLst/>
          </a:prstGeom>
          <a:gradFill>
            <a:gsLst>
              <a:gs pos="43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Compleet CPZ logo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3" r="89911" b="20182"/>
          <a:stretch/>
        </p:blipFill>
        <p:spPr>
          <a:xfrm>
            <a:off x="5148001" y="0"/>
            <a:ext cx="3996000" cy="6858000"/>
          </a:xfrm>
          <a:prstGeom prst="rect">
            <a:avLst/>
          </a:prstGeom>
        </p:spPr>
      </p:pic>
      <p:pic>
        <p:nvPicPr>
          <p:cNvPr id="11" name="Afbeelding 10" descr="Compleet CPZ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5" y="892660"/>
            <a:ext cx="3465235" cy="9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02D3B-028C-4411-92CE-336FAC69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57" y="958644"/>
            <a:ext cx="8025414" cy="396000"/>
          </a:xfrm>
        </p:spPr>
        <p:txBody>
          <a:bodyPr/>
          <a:lstStyle/>
          <a:p>
            <a:r>
              <a:rPr lang="nl-NL" dirty="0"/>
              <a:t>VWS </a:t>
            </a:r>
            <a:r>
              <a:rPr lang="nl-NL" dirty="0" err="1"/>
              <a:t>ism</a:t>
            </a:r>
            <a:r>
              <a:rPr lang="nl-NL" dirty="0"/>
              <a:t> Pharos en CPZ:</a:t>
            </a:r>
            <a:br>
              <a:rPr lang="nl-NL" dirty="0"/>
            </a:br>
            <a:r>
              <a:rPr lang="nl-NL" dirty="0"/>
              <a:t>14 juni Landelijke (online) conferentie</a:t>
            </a:r>
            <a:br>
              <a:rPr lang="nl-NL" dirty="0"/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381489-C82D-421C-9CE3-247A672C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754680"/>
            <a:ext cx="79057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626A6-8C00-4B26-8CF8-3C7A117F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8" y="958644"/>
            <a:ext cx="6694654" cy="39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dirty="0"/>
              <a:t>Rol Geboortezorg in 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CFBC7A-FF88-420F-BFB7-623DCA1AA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55584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nl-NL" sz="1800" b="1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nl-NL" sz="1800" b="1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1800" b="1" dirty="0"/>
              <a:t>&gt;170.000 gezinnen per jaar </a:t>
            </a:r>
            <a:r>
              <a:rPr lang="nl-NL" sz="1800" dirty="0"/>
              <a:t>komen aanraking met professionals in de geboortezorg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l-NL" sz="1800" b="1" i="1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l-NL" sz="1800" b="1" i="1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l-NL" sz="1800" b="1" dirty="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l-NL" sz="1800" b="1" dirty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sz="1800" b="1" i="1" dirty="0"/>
              <a:t>Geboortezorg is de vindplaats van de zwangere in kwetsbare situaties: </a:t>
            </a:r>
            <a:r>
              <a:rPr lang="nl-NL" sz="1800" b="1" i="1" dirty="0" err="1"/>
              <a:t>vroegsignalering</a:t>
            </a:r>
            <a:r>
              <a:rPr lang="nl-NL" sz="1800" b="1" i="1" dirty="0"/>
              <a:t> vanuit de geboortezorg geeft meeste kans.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l-NL" sz="1800" dirty="0"/>
          </a:p>
        </p:txBody>
      </p:sp>
      <p:pic>
        <p:nvPicPr>
          <p:cNvPr id="4" name="Afbeelding 3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6901C018-A647-4FB2-BDE9-73430DE9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508" y="1035512"/>
            <a:ext cx="2329842" cy="26104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332FC-7836-49DA-B718-67ACA92A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Zorgstandaard Integrale geboortezorg (ZIG) 2016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CB6A6-6711-44E4-808B-3BFF98995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i="1" dirty="0"/>
              <a:t>De zorgstandaard integrale geboortezorg beschrijft primair de zorg die elke (aanstaande) zwangere of kraamvrouw aangeboden behoort te krijgen.</a:t>
            </a:r>
          </a:p>
          <a:p>
            <a:pPr marL="0" indent="0" algn="ctr">
              <a:buNone/>
            </a:pPr>
            <a:endParaRPr lang="nl-NL" i="1" dirty="0"/>
          </a:p>
          <a:p>
            <a:pPr marL="0" indent="0" algn="ctr">
              <a:buNone/>
            </a:pPr>
            <a:r>
              <a:rPr lang="nl-NL" i="1" dirty="0"/>
              <a:t>‘VSV moet een regionaal beleid voor zorg aan kwetsbare </a:t>
            </a:r>
            <a:r>
              <a:rPr lang="nl-NL" i="1" dirty="0" err="1"/>
              <a:t>zwangeren</a:t>
            </a:r>
            <a:r>
              <a:rPr lang="nl-NL" i="1" dirty="0"/>
              <a:t> opstellen’</a:t>
            </a:r>
          </a:p>
          <a:p>
            <a:pPr marL="0" indent="0" algn="ctr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156BFC-93E6-4B35-8743-1D62301DA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496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95F0A-7144-400E-80CF-BF91E94E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958644"/>
            <a:ext cx="8170607" cy="396000"/>
          </a:xfrm>
        </p:spPr>
        <p:txBody>
          <a:bodyPr/>
          <a:lstStyle/>
          <a:p>
            <a:r>
              <a:rPr lang="nl-NL" dirty="0"/>
              <a:t>Actualisatie en doorontwikkeling ZIG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9F979-4B7F-4E85-BC2F-D8B21AE9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348" y="1595284"/>
            <a:ext cx="6681020" cy="410742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Addendum: </a:t>
            </a:r>
          </a:p>
          <a:p>
            <a:r>
              <a:rPr lang="nl-NL" dirty="0"/>
              <a:t>Nieuwe meldcode huiselijk geweld en kindermishandeling</a:t>
            </a:r>
          </a:p>
          <a:p>
            <a:r>
              <a:rPr lang="nl-NL" dirty="0"/>
              <a:t>Preconceptie Indicatie Lijst (de PIL) </a:t>
            </a:r>
          </a:p>
          <a:p>
            <a:r>
              <a:rPr lang="nl-NL" dirty="0"/>
              <a:t>Counseling over screening </a:t>
            </a:r>
          </a:p>
          <a:p>
            <a:r>
              <a:rPr lang="nl-NL" dirty="0"/>
              <a:t>procedure rond de vaccinatie kinkhoest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b="1" i="1" dirty="0"/>
              <a:t>Doorontwikkeling: meer aandacht voor preventie en verbinding sociaal domein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4D920F-3822-4759-986B-077376A5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82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F2C51-4B3A-4399-BA8E-3F17C3B8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8" y="553622"/>
            <a:ext cx="6694654" cy="396000"/>
          </a:xfrm>
        </p:spPr>
        <p:txBody>
          <a:bodyPr/>
          <a:lstStyle/>
          <a:p>
            <a:r>
              <a:rPr lang="nl-NL" dirty="0"/>
              <a:t>Inzet CPZ Kansrijke start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B2F1D4-9524-48A2-8BD9-FBFE657F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897" y="1179978"/>
            <a:ext cx="6681020" cy="4107426"/>
          </a:xfrm>
        </p:spPr>
        <p:txBody>
          <a:bodyPr/>
          <a:lstStyle/>
          <a:p>
            <a:r>
              <a:rPr lang="nl-NL" sz="2000" dirty="0"/>
              <a:t>Geboortezorg op de kaart!</a:t>
            </a:r>
          </a:p>
          <a:p>
            <a:r>
              <a:rPr lang="nl-NL" sz="2000" dirty="0"/>
              <a:t>Faciliteren VSV’s: o.a. Wegwijzer</a:t>
            </a:r>
          </a:p>
          <a:p>
            <a:r>
              <a:rPr lang="nl-NL" sz="2000" dirty="0">
                <a:hlinkClick r:id="rId2"/>
              </a:rPr>
              <a:t>Digitale sociale kaart</a:t>
            </a:r>
            <a:endParaRPr lang="nl-NL" sz="2000" dirty="0"/>
          </a:p>
          <a:p>
            <a:r>
              <a:rPr lang="nl-NL" sz="2000" dirty="0"/>
              <a:t>Opname PIL in ZIG</a:t>
            </a:r>
          </a:p>
          <a:p>
            <a:r>
              <a:rPr lang="nl-NL" sz="2000" dirty="0"/>
              <a:t>Doorontwikkeling ZIG: meer preventie en verbinding sociaal domein</a:t>
            </a:r>
          </a:p>
          <a:p>
            <a:r>
              <a:rPr lang="nl-NL" sz="2000" dirty="0"/>
              <a:t> Focus samenwerking Geboortezorg-JGZ</a:t>
            </a:r>
          </a:p>
          <a:p>
            <a:pPr lvl="1"/>
            <a:r>
              <a:rPr lang="nl-NL" sz="2000" b="1" dirty="0"/>
              <a:t>Goede Start tafel</a:t>
            </a:r>
          </a:p>
          <a:p>
            <a:pPr lvl="2"/>
            <a:r>
              <a:rPr lang="nl-NL" sz="1800" dirty="0"/>
              <a:t>Subgroep Beter Signaleren</a:t>
            </a:r>
          </a:p>
          <a:p>
            <a:pPr lvl="1"/>
            <a:r>
              <a:rPr lang="nl-NL" sz="2000" dirty="0"/>
              <a:t>Webinars, o.a. </a:t>
            </a:r>
            <a:r>
              <a:rPr lang="nl-NL" sz="2000" dirty="0">
                <a:hlinkClick r:id="rId3"/>
              </a:rPr>
              <a:t>Samenwerking JGZ in Meppel</a:t>
            </a:r>
            <a:r>
              <a:rPr lang="nl-NL" sz="2000" dirty="0"/>
              <a:t> (4 </a:t>
            </a:r>
            <a:r>
              <a:rPr lang="nl-NL" sz="2000" dirty="0" err="1"/>
              <a:t>febr</a:t>
            </a:r>
            <a:r>
              <a:rPr lang="nl-NL" sz="2000" dirty="0"/>
              <a:t> </a:t>
            </a:r>
            <a:r>
              <a:rPr lang="nl-NL" sz="2000" dirty="0" err="1"/>
              <a:t>jl</a:t>
            </a:r>
            <a:r>
              <a:rPr lang="nl-NL" sz="2000" dirty="0"/>
              <a:t>) </a:t>
            </a:r>
          </a:p>
          <a:p>
            <a:pPr lvl="1"/>
            <a:r>
              <a:rPr lang="nl-NL" sz="2000" dirty="0"/>
              <a:t>Arts-onderzoekers: masterstage </a:t>
            </a:r>
            <a:r>
              <a:rPr lang="nl-NL" sz="2000" dirty="0" err="1"/>
              <a:t>oz</a:t>
            </a:r>
            <a:endParaRPr lang="nl-NL" sz="2000" dirty="0"/>
          </a:p>
          <a:p>
            <a:pPr lvl="1"/>
            <a:r>
              <a:rPr lang="nl-NL" sz="2000" dirty="0"/>
              <a:t>Verbinding Compleet</a:t>
            </a:r>
          </a:p>
          <a:p>
            <a:pPr lvl="1"/>
            <a:r>
              <a:rPr lang="nl-NL" sz="2000" dirty="0"/>
              <a:t>Implementatie </a:t>
            </a:r>
            <a:r>
              <a:rPr lang="nl-NL" sz="2000" b="1" u="sng" dirty="0"/>
              <a:t>Prenataal huisbezoek JGZ</a:t>
            </a:r>
          </a:p>
          <a:p>
            <a:r>
              <a:rPr lang="nl-NL" sz="2000" dirty="0"/>
              <a:t>Vernieuwde</a:t>
            </a:r>
            <a:r>
              <a:rPr lang="nl-NL" sz="2000" b="1" dirty="0"/>
              <a:t> Strakszwangerworden.nl!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0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6A84F-43A5-4A3E-BB29-4D9CDFD5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7" y="958644"/>
            <a:ext cx="7047725" cy="396000"/>
          </a:xfrm>
        </p:spPr>
        <p:txBody>
          <a:bodyPr/>
          <a:lstStyle/>
          <a:p>
            <a:r>
              <a:rPr lang="nl-NL" dirty="0"/>
              <a:t>Project Kansrijke Ontmoetingen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7EE8A-864F-4B11-97CA-5C7FDF7DC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i="1" dirty="0">
                <a:solidFill>
                  <a:srgbClr val="103863"/>
                </a:solidFill>
              </a:rPr>
              <a:t>F</a:t>
            </a:r>
            <a:r>
              <a:rPr lang="nl-NL" sz="1800" i="1" dirty="0"/>
              <a:t>ocus op samenwerking Geboortezorg - JGZ</a:t>
            </a:r>
          </a:p>
          <a:p>
            <a:pPr marL="0" indent="0">
              <a:buNone/>
            </a:pPr>
            <a:endParaRPr lang="nl-NL" sz="1800" dirty="0">
              <a:solidFill>
                <a:srgbClr val="10386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0386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sporen: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>
                <a:solidFill>
                  <a:srgbClr val="10386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Landelijk blijven agenderen van belang Kansrijke Start binnen de geboortezorg vanuit de rol van netwerk geboortezorg</a:t>
            </a:r>
            <a:endParaRPr lang="nl-NL" sz="1800" dirty="0">
              <a:solidFill>
                <a:srgbClr val="103863"/>
              </a:solidFill>
              <a:effectLst/>
              <a:latin typeface="Calibri" panose="020F0502020204030204" pitchFamily="34" charset="0"/>
              <a:cs typeface="Open Sans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dirty="0">
                <a:solidFill>
                  <a:srgbClr val="103863"/>
                </a:solidFill>
                <a:effectLst/>
                <a:latin typeface="Calibri" panose="020F0502020204030204" pitchFamily="34" charset="0"/>
                <a:cs typeface="Open Sans"/>
              </a:rPr>
              <a:t>Verbinding geboortezorg, jeugdgezondheidszorg en sociaal domein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>
                <a:solidFill>
                  <a:srgbClr val="103863"/>
                </a:solidFill>
                <a:effectLst/>
                <a:latin typeface="Calibri" panose="020F0502020204030204" pitchFamily="34" charset="0"/>
                <a:cs typeface="Open Sans"/>
              </a:rPr>
              <a:t>Kansrijke Start onderdeel maken van inzet professionals geboortezorg, VSV’s en consortia geboortezorg</a:t>
            </a:r>
          </a:p>
          <a:p>
            <a:pPr marL="0" indent="0">
              <a:buNone/>
            </a:pPr>
            <a:endParaRPr lang="nl-NL" sz="1800" dirty="0">
              <a:solidFill>
                <a:srgbClr val="103863"/>
              </a:solidFill>
              <a:cs typeface="Open Sans"/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03863"/>
                </a:solidFill>
                <a:cs typeface="Open Sans"/>
              </a:rPr>
              <a:t>En: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03863"/>
                </a:solidFill>
                <a:effectLst/>
                <a:latin typeface="Calibri" panose="020F0502020204030204" pitchFamily="34" charset="0"/>
                <a:cs typeface="Open Sans"/>
              </a:rPr>
              <a:t>- </a:t>
            </a:r>
            <a:r>
              <a:rPr lang="nl-NL" sz="1800" dirty="0">
                <a:solidFill>
                  <a:srgbClr val="103863"/>
                </a:solidFill>
                <a:cs typeface="Open Sans"/>
              </a:rPr>
              <a:t>Z</a:t>
            </a:r>
            <a:r>
              <a:rPr lang="nl-NL" sz="1800" dirty="0">
                <a:solidFill>
                  <a:srgbClr val="103863"/>
                </a:solidFill>
                <a:effectLst/>
                <a:latin typeface="Calibri" panose="020F0502020204030204" pitchFamily="34" charset="0"/>
                <a:cs typeface="Open Sans"/>
              </a:rPr>
              <a:t>wangerwijzer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964EA6-CCB0-4E70-9C3F-BFE429E3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8" y="4219575"/>
            <a:ext cx="203049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6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9BC43-32D4-4806-A45F-49FBAA43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33" y="405746"/>
            <a:ext cx="7969542" cy="396000"/>
          </a:xfrm>
        </p:spPr>
        <p:txBody>
          <a:bodyPr/>
          <a:lstStyle/>
          <a:p>
            <a:r>
              <a:rPr lang="nl-NL" dirty="0"/>
              <a:t>Wegwijzer Kansrijke Ontmoetingen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55AAB6-130E-477F-BF16-D8B9065AB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529" y="997634"/>
            <a:ext cx="4217865" cy="2590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75F264-B143-4D1E-9E6E-6124FE9B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61" y="3926115"/>
            <a:ext cx="4550078" cy="2590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6CC741-CBBE-462C-9EFB-7B8DF0E8A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294" y="4011462"/>
            <a:ext cx="3964911" cy="2505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A78B659-A4EF-494E-8F4D-778001D6A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92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0A933-8B10-413E-B9AB-9D0B2FA0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B5716004-6AD9-481C-8509-62974721F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79" y="1928070"/>
            <a:ext cx="3784713" cy="2008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5087372-AD06-4ECE-84CD-F75FC022A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41" y="4198425"/>
            <a:ext cx="2932430" cy="17009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C5D1ED8-403B-49FC-AA0D-778437F1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165" y="3600423"/>
            <a:ext cx="4121256" cy="200896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07D7E1A-CEF1-4006-BDB9-1EE55D0F822D}"/>
              </a:ext>
            </a:extLst>
          </p:cNvPr>
          <p:cNvSpPr txBox="1"/>
          <p:nvPr/>
        </p:nvSpPr>
        <p:spPr>
          <a:xfrm>
            <a:off x="4500980" y="2176370"/>
            <a:ext cx="4643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Webinar:</a:t>
            </a:r>
          </a:p>
          <a:p>
            <a:pPr algn="ctr"/>
            <a:r>
              <a:rPr lang="nl-NL" dirty="0"/>
              <a:t> ‘Kans(on)gelijkheid begint in de baarmoeder’ in onderwijs én geboortezorg:</a:t>
            </a:r>
          </a:p>
          <a:p>
            <a:pPr algn="ctr"/>
            <a:r>
              <a:rPr lang="nl-NL" dirty="0"/>
              <a:t>3 juni 20:00-21:00 uur</a:t>
            </a:r>
          </a:p>
        </p:txBody>
      </p:sp>
    </p:spTree>
    <p:extLst>
      <p:ext uri="{BB962C8B-B14F-4D97-AF65-F5344CB8AC3E}">
        <p14:creationId xmlns:p14="http://schemas.microsoft.com/office/powerpoint/2010/main" val="41774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hthoek 144">
            <a:extLst>
              <a:ext uri="{FF2B5EF4-FFF2-40B4-BE49-F238E27FC236}">
                <a16:creationId xmlns:a16="http://schemas.microsoft.com/office/drawing/2014/main" id="{F3B3FE19-2552-3746-AEF2-62B6CEF0969A}"/>
              </a:ext>
            </a:extLst>
          </p:cNvPr>
          <p:cNvSpPr/>
          <p:nvPr/>
        </p:nvSpPr>
        <p:spPr>
          <a:xfrm>
            <a:off x="857250" y="857250"/>
            <a:ext cx="7429500" cy="5143500"/>
          </a:xfrm>
          <a:prstGeom prst="rect">
            <a:avLst/>
          </a:prstGeom>
          <a:solidFill>
            <a:srgbClr val="FFE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BE3F2154-7A7F-1A44-9D5C-6E99F5B8D5C7}"/>
              </a:ext>
            </a:extLst>
          </p:cNvPr>
          <p:cNvGrpSpPr/>
          <p:nvPr/>
        </p:nvGrpSpPr>
        <p:grpSpPr>
          <a:xfrm>
            <a:off x="972242" y="965420"/>
            <a:ext cx="7181159" cy="2738193"/>
            <a:chOff x="153321" y="144226"/>
            <a:chExt cx="10017771" cy="3640668"/>
          </a:xfrm>
          <a:solidFill>
            <a:schemeClr val="bg1"/>
          </a:solidFill>
        </p:grpSpPr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E5D5674A-F071-084E-A77C-E3C00A0B9FE8}"/>
                </a:ext>
              </a:extLst>
            </p:cNvPr>
            <p:cNvSpPr/>
            <p:nvPr/>
          </p:nvSpPr>
          <p:spPr>
            <a:xfrm>
              <a:off x="153321" y="1140595"/>
              <a:ext cx="4936067" cy="26442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D0CE9C31-ECA1-DC4D-867A-3EBC218D5BCD}"/>
                </a:ext>
              </a:extLst>
            </p:cNvPr>
            <p:cNvSpPr/>
            <p:nvPr/>
          </p:nvSpPr>
          <p:spPr>
            <a:xfrm>
              <a:off x="5235025" y="144226"/>
              <a:ext cx="4936067" cy="36406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80" name="Rechthoek 179">
            <a:extLst>
              <a:ext uri="{FF2B5EF4-FFF2-40B4-BE49-F238E27FC236}">
                <a16:creationId xmlns:a16="http://schemas.microsoft.com/office/drawing/2014/main" id="{4828B69F-BEA1-BB4E-A6EE-4375E47D5AA7}"/>
              </a:ext>
            </a:extLst>
          </p:cNvPr>
          <p:cNvSpPr/>
          <p:nvPr/>
        </p:nvSpPr>
        <p:spPr>
          <a:xfrm>
            <a:off x="972240" y="3804091"/>
            <a:ext cx="7181160" cy="2050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Tekstvak 180">
            <a:extLst>
              <a:ext uri="{FF2B5EF4-FFF2-40B4-BE49-F238E27FC236}">
                <a16:creationId xmlns:a16="http://schemas.microsoft.com/office/drawing/2014/main" id="{78A91C27-BB40-D14E-BAED-435C261E25F1}"/>
              </a:ext>
            </a:extLst>
          </p:cNvPr>
          <p:cNvSpPr txBox="1"/>
          <p:nvPr/>
        </p:nvSpPr>
        <p:spPr>
          <a:xfrm>
            <a:off x="1111253" y="1800632"/>
            <a:ext cx="3315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1200" b="1" dirty="0">
                <a:solidFill>
                  <a:srgbClr val="000000"/>
                </a:solidFill>
                <a:latin typeface="Calibri"/>
              </a:rPr>
              <a:t>Waarom dit programma?</a:t>
            </a:r>
          </a:p>
        </p:txBody>
      </p:sp>
      <p:cxnSp>
        <p:nvCxnSpPr>
          <p:cNvPr id="182" name="Rechte verbindingslijn 181">
            <a:extLst>
              <a:ext uri="{FF2B5EF4-FFF2-40B4-BE49-F238E27FC236}">
                <a16:creationId xmlns:a16="http://schemas.microsoft.com/office/drawing/2014/main" id="{FEFBB7A9-FC23-1D4A-810E-CABF954CB5D7}"/>
              </a:ext>
            </a:extLst>
          </p:cNvPr>
          <p:cNvCxnSpPr>
            <a:cxnSpLocks/>
          </p:cNvCxnSpPr>
          <p:nvPr/>
        </p:nvCxnSpPr>
        <p:spPr>
          <a:xfrm>
            <a:off x="1181376" y="2060687"/>
            <a:ext cx="6323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hthoek 182">
            <a:extLst>
              <a:ext uri="{FF2B5EF4-FFF2-40B4-BE49-F238E27FC236}">
                <a16:creationId xmlns:a16="http://schemas.microsoft.com/office/drawing/2014/main" id="{1C9E8C97-5A17-FC4F-93B0-9EAACB45AF93}"/>
              </a:ext>
            </a:extLst>
          </p:cNvPr>
          <p:cNvSpPr/>
          <p:nvPr/>
        </p:nvSpPr>
        <p:spPr>
          <a:xfrm>
            <a:off x="1115568" y="2096830"/>
            <a:ext cx="314977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nl-NL" sz="750" b="1" dirty="0">
                <a:solidFill>
                  <a:srgbClr val="000000"/>
                </a:solidFill>
                <a:latin typeface="Calibri"/>
              </a:rPr>
              <a:t>Eerste 1000 dagen zijn cruciaal voor een goede start</a:t>
            </a:r>
            <a:r>
              <a:rPr lang="nl-NL" sz="750" dirty="0">
                <a:solidFill>
                  <a:srgbClr val="000000"/>
                </a:solidFill>
                <a:latin typeface="Calibri"/>
              </a:rPr>
              <a:t>; de gezondheid voor, tijdens en na blijkt een belangrijke voorspeller te zijn van problemen – zowel fysiek als mentaal – op latere leeftijd. 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56CF9EF-5CCA-6242-9B6A-3FB6409D47B3}"/>
              </a:ext>
            </a:extLst>
          </p:cNvPr>
          <p:cNvGrpSpPr/>
          <p:nvPr/>
        </p:nvGrpSpPr>
        <p:grpSpPr>
          <a:xfrm>
            <a:off x="1188662" y="2620999"/>
            <a:ext cx="2058620" cy="1037883"/>
            <a:chOff x="495679" y="1684407"/>
            <a:chExt cx="2744827" cy="1383844"/>
          </a:xfrm>
        </p:grpSpPr>
        <p:sp>
          <p:nvSpPr>
            <p:cNvPr id="184" name="Oval 24">
              <a:extLst>
                <a:ext uri="{FF2B5EF4-FFF2-40B4-BE49-F238E27FC236}">
                  <a16:creationId xmlns:a16="http://schemas.microsoft.com/office/drawing/2014/main" id="{80A09E2A-094E-8640-B62B-ED9772F65996}"/>
                </a:ext>
              </a:extLst>
            </p:cNvPr>
            <p:cNvSpPr/>
            <p:nvPr/>
          </p:nvSpPr>
          <p:spPr>
            <a:xfrm>
              <a:off x="495715" y="1685566"/>
              <a:ext cx="370397" cy="37039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i="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" name="Oval 25">
              <a:extLst>
                <a:ext uri="{FF2B5EF4-FFF2-40B4-BE49-F238E27FC236}">
                  <a16:creationId xmlns:a16="http://schemas.microsoft.com/office/drawing/2014/main" id="{94B4C451-8B74-AB47-93F4-CBF27AA0FA6F}"/>
                </a:ext>
              </a:extLst>
            </p:cNvPr>
            <p:cNvSpPr/>
            <p:nvPr/>
          </p:nvSpPr>
          <p:spPr>
            <a:xfrm>
              <a:off x="495679" y="2122822"/>
              <a:ext cx="370397" cy="37039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i="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6" name="Oval 26">
              <a:extLst>
                <a:ext uri="{FF2B5EF4-FFF2-40B4-BE49-F238E27FC236}">
                  <a16:creationId xmlns:a16="http://schemas.microsoft.com/office/drawing/2014/main" id="{2CDF4B1C-90FC-C742-85F3-91027476F24F}"/>
                </a:ext>
              </a:extLst>
            </p:cNvPr>
            <p:cNvSpPr/>
            <p:nvPr/>
          </p:nvSpPr>
          <p:spPr>
            <a:xfrm>
              <a:off x="495679" y="2561924"/>
              <a:ext cx="370397" cy="37039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i="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87" name="Afbeelding 186">
              <a:extLst>
                <a:ext uri="{FF2B5EF4-FFF2-40B4-BE49-F238E27FC236}">
                  <a16:creationId xmlns:a16="http://schemas.microsoft.com/office/drawing/2014/main" id="{BD4773EC-5BCF-6B46-BCD4-85CE5001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79" y="1760803"/>
              <a:ext cx="222438" cy="222438"/>
            </a:xfrm>
            <a:prstGeom prst="rect">
              <a:avLst/>
            </a:prstGeom>
          </p:spPr>
        </p:pic>
        <p:pic>
          <p:nvPicPr>
            <p:cNvPr id="188" name="Afbeelding 187">
              <a:extLst>
                <a:ext uri="{FF2B5EF4-FFF2-40B4-BE49-F238E27FC236}">
                  <a16:creationId xmlns:a16="http://schemas.microsoft.com/office/drawing/2014/main" id="{351C0369-DD0F-884D-919C-AB1F87713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77" y="2647800"/>
              <a:ext cx="203158" cy="203158"/>
            </a:xfrm>
            <a:prstGeom prst="rect">
              <a:avLst/>
            </a:prstGeom>
          </p:spPr>
        </p:pic>
        <p:pic>
          <p:nvPicPr>
            <p:cNvPr id="189" name="Afbeelding 188">
              <a:extLst>
                <a:ext uri="{FF2B5EF4-FFF2-40B4-BE49-F238E27FC236}">
                  <a16:creationId xmlns:a16="http://schemas.microsoft.com/office/drawing/2014/main" id="{F80C13F7-ECE0-0B4D-BAAA-B4E8696DD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46" y="2184891"/>
              <a:ext cx="232445" cy="232445"/>
            </a:xfrm>
            <a:prstGeom prst="rect">
              <a:avLst/>
            </a:prstGeom>
          </p:spPr>
        </p:pic>
        <p:sp>
          <p:nvSpPr>
            <p:cNvPr id="190" name="Oval 15">
              <a:extLst>
                <a:ext uri="{FF2B5EF4-FFF2-40B4-BE49-F238E27FC236}">
                  <a16:creationId xmlns:a16="http://schemas.microsoft.com/office/drawing/2014/main" id="{055950C2-C43B-2A4C-8887-32DBDD9F7A62}"/>
                </a:ext>
              </a:extLst>
            </p:cNvPr>
            <p:cNvSpPr/>
            <p:nvPr/>
          </p:nvSpPr>
          <p:spPr>
            <a:xfrm>
              <a:off x="1897726" y="1684407"/>
              <a:ext cx="370397" cy="37039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i="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1" name="Oval 22">
              <a:extLst>
                <a:ext uri="{FF2B5EF4-FFF2-40B4-BE49-F238E27FC236}">
                  <a16:creationId xmlns:a16="http://schemas.microsoft.com/office/drawing/2014/main" id="{7CAC4B80-4A45-004D-8E3B-27C4625AC0B2}"/>
                </a:ext>
              </a:extLst>
            </p:cNvPr>
            <p:cNvSpPr/>
            <p:nvPr/>
          </p:nvSpPr>
          <p:spPr>
            <a:xfrm>
              <a:off x="1898019" y="2122456"/>
              <a:ext cx="370397" cy="37039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i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2" name="Oval 23">
              <a:extLst>
                <a:ext uri="{FF2B5EF4-FFF2-40B4-BE49-F238E27FC236}">
                  <a16:creationId xmlns:a16="http://schemas.microsoft.com/office/drawing/2014/main" id="{47E6CC44-032E-2A4E-935B-C3273F952347}"/>
                </a:ext>
              </a:extLst>
            </p:cNvPr>
            <p:cNvSpPr/>
            <p:nvPr/>
          </p:nvSpPr>
          <p:spPr>
            <a:xfrm>
              <a:off x="1901370" y="2562111"/>
              <a:ext cx="370397" cy="37039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i="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93" name="Afbeelding 192">
              <a:extLst>
                <a:ext uri="{FF2B5EF4-FFF2-40B4-BE49-F238E27FC236}">
                  <a16:creationId xmlns:a16="http://schemas.microsoft.com/office/drawing/2014/main" id="{BA9D7D12-77ED-0A47-B692-CA223E19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850" y="2631232"/>
              <a:ext cx="230011" cy="230011"/>
            </a:xfrm>
            <a:prstGeom prst="rect">
              <a:avLst/>
            </a:prstGeom>
          </p:spPr>
        </p:pic>
        <p:pic>
          <p:nvPicPr>
            <p:cNvPr id="194" name="Afbeelding 193">
              <a:extLst>
                <a:ext uri="{FF2B5EF4-FFF2-40B4-BE49-F238E27FC236}">
                  <a16:creationId xmlns:a16="http://schemas.microsoft.com/office/drawing/2014/main" id="{6C7E9F0E-4216-964C-9C15-F808803D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623" y="1769679"/>
              <a:ext cx="193895" cy="193895"/>
            </a:xfrm>
            <a:prstGeom prst="rect">
              <a:avLst/>
            </a:prstGeom>
          </p:spPr>
        </p:pic>
        <p:pic>
          <p:nvPicPr>
            <p:cNvPr id="195" name="Afbeelding 194">
              <a:extLst>
                <a:ext uri="{FF2B5EF4-FFF2-40B4-BE49-F238E27FC236}">
                  <a16:creationId xmlns:a16="http://schemas.microsoft.com/office/drawing/2014/main" id="{1FEC7CAB-D945-1F4C-98EA-37E06BA2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850" y="2207901"/>
              <a:ext cx="216593" cy="216593"/>
            </a:xfrm>
            <a:prstGeom prst="rect">
              <a:avLst/>
            </a:prstGeom>
          </p:spPr>
        </p:pic>
        <p:sp>
          <p:nvSpPr>
            <p:cNvPr id="196" name="Tekstvak 195">
              <a:extLst>
                <a:ext uri="{FF2B5EF4-FFF2-40B4-BE49-F238E27FC236}">
                  <a16:creationId xmlns:a16="http://schemas.microsoft.com/office/drawing/2014/main" id="{7FB6EB52-E4FF-6241-B50C-DB3955E7AC7C}"/>
                </a:ext>
              </a:extLst>
            </p:cNvPr>
            <p:cNvSpPr txBox="1"/>
            <p:nvPr/>
          </p:nvSpPr>
          <p:spPr>
            <a:xfrm>
              <a:off x="929382" y="1770802"/>
              <a:ext cx="9026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i="1" dirty="0">
                  <a:solidFill>
                    <a:srgbClr val="000000"/>
                  </a:solidFill>
                  <a:latin typeface="Calibri"/>
                </a:rPr>
                <a:t>Hersenontwikkeling</a:t>
              </a:r>
            </a:p>
          </p:txBody>
        </p:sp>
        <p:sp>
          <p:nvSpPr>
            <p:cNvPr id="197" name="Tekstvak 196">
              <a:extLst>
                <a:ext uri="{FF2B5EF4-FFF2-40B4-BE49-F238E27FC236}">
                  <a16:creationId xmlns:a16="http://schemas.microsoft.com/office/drawing/2014/main" id="{4159B890-B00D-7B42-96CC-7C48E50B66D2}"/>
                </a:ext>
              </a:extLst>
            </p:cNvPr>
            <p:cNvSpPr txBox="1"/>
            <p:nvPr/>
          </p:nvSpPr>
          <p:spPr>
            <a:xfrm>
              <a:off x="926708" y="2222306"/>
              <a:ext cx="9026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i="1" dirty="0">
                  <a:solidFill>
                    <a:srgbClr val="000000"/>
                  </a:solidFill>
                  <a:latin typeface="Calibri"/>
                </a:rPr>
                <a:t>Gezond gewicht</a:t>
              </a:r>
            </a:p>
          </p:txBody>
        </p:sp>
        <p:sp>
          <p:nvSpPr>
            <p:cNvPr id="198" name="Tekstvak 197">
              <a:extLst>
                <a:ext uri="{FF2B5EF4-FFF2-40B4-BE49-F238E27FC236}">
                  <a16:creationId xmlns:a16="http://schemas.microsoft.com/office/drawing/2014/main" id="{F7399B97-6730-5843-9F26-A8AE0E5E1DBD}"/>
                </a:ext>
              </a:extLst>
            </p:cNvPr>
            <p:cNvSpPr txBox="1"/>
            <p:nvPr/>
          </p:nvSpPr>
          <p:spPr>
            <a:xfrm>
              <a:off x="932640" y="2621975"/>
              <a:ext cx="90265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i="1" dirty="0">
                  <a:solidFill>
                    <a:srgbClr val="000000"/>
                  </a:solidFill>
                  <a:latin typeface="Calibri"/>
                </a:rPr>
                <a:t>Sociaal-emotionele ontwikkeling</a:t>
              </a:r>
            </a:p>
          </p:txBody>
        </p:sp>
        <p:sp>
          <p:nvSpPr>
            <p:cNvPr id="199" name="Tekstvak 198">
              <a:extLst>
                <a:ext uri="{FF2B5EF4-FFF2-40B4-BE49-F238E27FC236}">
                  <a16:creationId xmlns:a16="http://schemas.microsoft.com/office/drawing/2014/main" id="{55B0191E-D96B-EA42-AFA1-7791142A3246}"/>
                </a:ext>
              </a:extLst>
            </p:cNvPr>
            <p:cNvSpPr txBox="1"/>
            <p:nvPr/>
          </p:nvSpPr>
          <p:spPr>
            <a:xfrm>
              <a:off x="2334593" y="1768060"/>
              <a:ext cx="9026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i="1" dirty="0">
                  <a:solidFill>
                    <a:srgbClr val="000000"/>
                  </a:solidFill>
                  <a:latin typeface="Calibri"/>
                </a:rPr>
                <a:t>Fysieke ontwikkeling</a:t>
              </a:r>
            </a:p>
          </p:txBody>
        </p:sp>
        <p:sp>
          <p:nvSpPr>
            <p:cNvPr id="200" name="Tekstvak 199">
              <a:extLst>
                <a:ext uri="{FF2B5EF4-FFF2-40B4-BE49-F238E27FC236}">
                  <a16:creationId xmlns:a16="http://schemas.microsoft.com/office/drawing/2014/main" id="{A11BCBA8-B90E-4246-9D3C-BE88CD04C776}"/>
                </a:ext>
              </a:extLst>
            </p:cNvPr>
            <p:cNvSpPr txBox="1"/>
            <p:nvPr/>
          </p:nvSpPr>
          <p:spPr>
            <a:xfrm>
              <a:off x="2331921" y="2219566"/>
              <a:ext cx="9026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i="1" dirty="0">
                  <a:solidFill>
                    <a:srgbClr val="000000"/>
                  </a:solidFill>
                  <a:latin typeface="Calibri"/>
                </a:rPr>
                <a:t>Taalontwikkeling</a:t>
              </a:r>
            </a:p>
          </p:txBody>
        </p:sp>
        <p:sp>
          <p:nvSpPr>
            <p:cNvPr id="201" name="Tekstvak 200">
              <a:extLst>
                <a:ext uri="{FF2B5EF4-FFF2-40B4-BE49-F238E27FC236}">
                  <a16:creationId xmlns:a16="http://schemas.microsoft.com/office/drawing/2014/main" id="{C39B438D-C6C5-0D4D-BA66-0A5F40ED7A28}"/>
                </a:ext>
              </a:extLst>
            </p:cNvPr>
            <p:cNvSpPr txBox="1"/>
            <p:nvPr/>
          </p:nvSpPr>
          <p:spPr>
            <a:xfrm>
              <a:off x="2337853" y="2619235"/>
              <a:ext cx="9026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i="1" dirty="0">
                  <a:solidFill>
                    <a:srgbClr val="000000"/>
                  </a:solidFill>
                  <a:latin typeface="Calibri"/>
                </a:rPr>
                <a:t>Mentale ontwikkeling</a:t>
              </a:r>
            </a:p>
          </p:txBody>
        </p:sp>
      </p:grpSp>
      <p:grpSp>
        <p:nvGrpSpPr>
          <p:cNvPr id="205" name="Groep 204">
            <a:extLst>
              <a:ext uri="{FF2B5EF4-FFF2-40B4-BE49-F238E27FC236}">
                <a16:creationId xmlns:a16="http://schemas.microsoft.com/office/drawing/2014/main" id="{98C97B8A-76BF-8B4E-8B94-3CD33C096B2D}"/>
              </a:ext>
            </a:extLst>
          </p:cNvPr>
          <p:cNvGrpSpPr/>
          <p:nvPr/>
        </p:nvGrpSpPr>
        <p:grpSpPr>
          <a:xfrm>
            <a:off x="4723706" y="1094547"/>
            <a:ext cx="3329464" cy="2424332"/>
            <a:chOff x="1835007" y="2278251"/>
            <a:chExt cx="8477574" cy="4008019"/>
          </a:xfrm>
        </p:grpSpPr>
        <p:grpSp>
          <p:nvGrpSpPr>
            <p:cNvPr id="214" name="Groep 213">
              <a:extLst>
                <a:ext uri="{FF2B5EF4-FFF2-40B4-BE49-F238E27FC236}">
                  <a16:creationId xmlns:a16="http://schemas.microsoft.com/office/drawing/2014/main" id="{47632E60-F8FB-BC48-9209-6AE84AF8D8F8}"/>
                </a:ext>
              </a:extLst>
            </p:cNvPr>
            <p:cNvGrpSpPr/>
            <p:nvPr/>
          </p:nvGrpSpPr>
          <p:grpSpPr>
            <a:xfrm>
              <a:off x="1835007" y="2278251"/>
              <a:ext cx="8477574" cy="4008019"/>
              <a:chOff x="1697063" y="2471981"/>
              <a:chExt cx="8338088" cy="3465600"/>
            </a:xfrm>
          </p:grpSpPr>
          <p:sp>
            <p:nvSpPr>
              <p:cNvPr id="216" name="Afgeronde rechthoek 215">
                <a:extLst>
                  <a:ext uri="{FF2B5EF4-FFF2-40B4-BE49-F238E27FC236}">
                    <a16:creationId xmlns:a16="http://schemas.microsoft.com/office/drawing/2014/main" id="{4491EF27-1F7C-0647-BE0C-2CF2A4F590FF}"/>
                  </a:ext>
                </a:extLst>
              </p:cNvPr>
              <p:cNvSpPr/>
              <p:nvPr/>
            </p:nvSpPr>
            <p:spPr>
              <a:xfrm>
                <a:off x="1697063" y="2471981"/>
                <a:ext cx="3894896" cy="63790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17" name="Afgeronde rechthoek 216">
                <a:extLst>
                  <a:ext uri="{FF2B5EF4-FFF2-40B4-BE49-F238E27FC236}">
                    <a16:creationId xmlns:a16="http://schemas.microsoft.com/office/drawing/2014/main" id="{D687741D-3751-BC48-9C81-8B369088722D}"/>
                  </a:ext>
                </a:extLst>
              </p:cNvPr>
              <p:cNvSpPr/>
              <p:nvPr/>
            </p:nvSpPr>
            <p:spPr>
              <a:xfrm>
                <a:off x="2815611" y="3180411"/>
                <a:ext cx="3894896" cy="6379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18" name="Afgeronde rechthoek 217">
                <a:extLst>
                  <a:ext uri="{FF2B5EF4-FFF2-40B4-BE49-F238E27FC236}">
                    <a16:creationId xmlns:a16="http://schemas.microsoft.com/office/drawing/2014/main" id="{46F5825E-5F5E-6D4C-AD68-DF74577D1368}"/>
                  </a:ext>
                </a:extLst>
              </p:cNvPr>
              <p:cNvSpPr/>
              <p:nvPr/>
            </p:nvSpPr>
            <p:spPr>
              <a:xfrm>
                <a:off x="3950732" y="3886832"/>
                <a:ext cx="3894896" cy="63790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19" name="Afgeronde rechthoek 218">
                <a:extLst>
                  <a:ext uri="{FF2B5EF4-FFF2-40B4-BE49-F238E27FC236}">
                    <a16:creationId xmlns:a16="http://schemas.microsoft.com/office/drawing/2014/main" id="{0841977D-F143-9E48-B27C-8FFECF2D9ABD}"/>
                  </a:ext>
                </a:extLst>
              </p:cNvPr>
              <p:cNvSpPr/>
              <p:nvPr/>
            </p:nvSpPr>
            <p:spPr>
              <a:xfrm>
                <a:off x="5052707" y="4593253"/>
                <a:ext cx="3894896" cy="637907"/>
              </a:xfrm>
              <a:prstGeom prst="roundRect">
                <a:avLst/>
              </a:prstGeom>
              <a:solidFill>
                <a:srgbClr val="0F3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0" name="Afgeronde rechthoek 219">
                <a:extLst>
                  <a:ext uri="{FF2B5EF4-FFF2-40B4-BE49-F238E27FC236}">
                    <a16:creationId xmlns:a16="http://schemas.microsoft.com/office/drawing/2014/main" id="{57C4432B-B424-2444-9856-E519595C6D70}"/>
                  </a:ext>
                </a:extLst>
              </p:cNvPr>
              <p:cNvSpPr/>
              <p:nvPr/>
            </p:nvSpPr>
            <p:spPr>
              <a:xfrm>
                <a:off x="6140255" y="5299674"/>
                <a:ext cx="3894896" cy="637907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1" name="Gebogen pijl omhoog 220">
                <a:extLst>
                  <a:ext uri="{FF2B5EF4-FFF2-40B4-BE49-F238E27FC236}">
                    <a16:creationId xmlns:a16="http://schemas.microsoft.com/office/drawing/2014/main" id="{FD4799EE-5542-2C4A-89E5-1F4B021C49C3}"/>
                  </a:ext>
                </a:extLst>
              </p:cNvPr>
              <p:cNvSpPr/>
              <p:nvPr/>
            </p:nvSpPr>
            <p:spPr>
              <a:xfrm flipV="1">
                <a:off x="5591959" y="2739938"/>
                <a:ext cx="612442" cy="371959"/>
              </a:xfrm>
              <a:prstGeom prst="bentUp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2" name="Gebogen pijl omhoog 221">
                <a:extLst>
                  <a:ext uri="{FF2B5EF4-FFF2-40B4-BE49-F238E27FC236}">
                    <a16:creationId xmlns:a16="http://schemas.microsoft.com/office/drawing/2014/main" id="{B16D951C-7D2A-EF4E-9573-8402143857E0}"/>
                  </a:ext>
                </a:extLst>
              </p:cNvPr>
              <p:cNvSpPr/>
              <p:nvPr/>
            </p:nvSpPr>
            <p:spPr>
              <a:xfrm flipV="1">
                <a:off x="6710507" y="3446358"/>
                <a:ext cx="612442" cy="371959"/>
              </a:xfrm>
              <a:prstGeom prst="bentUp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3" name="Gebogen pijl omhoog 222">
                <a:extLst>
                  <a:ext uri="{FF2B5EF4-FFF2-40B4-BE49-F238E27FC236}">
                    <a16:creationId xmlns:a16="http://schemas.microsoft.com/office/drawing/2014/main" id="{56450353-D221-CE4C-A015-E433E6EF68C9}"/>
                  </a:ext>
                </a:extLst>
              </p:cNvPr>
              <p:cNvSpPr/>
              <p:nvPr/>
            </p:nvSpPr>
            <p:spPr>
              <a:xfrm flipV="1">
                <a:off x="7845628" y="4152780"/>
                <a:ext cx="612442" cy="371959"/>
              </a:xfrm>
              <a:prstGeom prst="bentUp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4" name="Gebogen pijl omhoog 223">
                <a:extLst>
                  <a:ext uri="{FF2B5EF4-FFF2-40B4-BE49-F238E27FC236}">
                    <a16:creationId xmlns:a16="http://schemas.microsoft.com/office/drawing/2014/main" id="{7E50F8B1-19A3-E647-BA93-FF21F1608F86}"/>
                  </a:ext>
                </a:extLst>
              </p:cNvPr>
              <p:cNvSpPr/>
              <p:nvPr/>
            </p:nvSpPr>
            <p:spPr>
              <a:xfrm flipV="1">
                <a:off x="8947603" y="4859201"/>
                <a:ext cx="612442" cy="371959"/>
              </a:xfrm>
              <a:prstGeom prst="bentUpArrow">
                <a:avLst/>
              </a:prstGeom>
              <a:solidFill>
                <a:srgbClr val="0F3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05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15" name="Tekstvak 214">
              <a:extLst>
                <a:ext uri="{FF2B5EF4-FFF2-40B4-BE49-F238E27FC236}">
                  <a16:creationId xmlns:a16="http://schemas.microsoft.com/office/drawing/2014/main" id="{714EE0E2-9D50-044A-955C-15DE6D2867A8}"/>
                </a:ext>
              </a:extLst>
            </p:cNvPr>
            <p:cNvSpPr txBox="1"/>
            <p:nvPr/>
          </p:nvSpPr>
          <p:spPr>
            <a:xfrm>
              <a:off x="1920815" y="2330148"/>
              <a:ext cx="3788433" cy="725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75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Lokale</a:t>
              </a:r>
              <a:r>
                <a:rPr lang="en-US" sz="675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75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coalities</a:t>
              </a:r>
              <a:endPara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85800"/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Inrichting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effectieve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lokale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coalities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rondom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kwetsbare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gezinnen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met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lokale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ketenstandaard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25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samenwerkende</a:t>
              </a:r>
              <a:r>
                <a:rPr lang="en-US" sz="525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professionals</a:t>
              </a:r>
            </a:p>
          </p:txBody>
        </p:sp>
      </p:grpSp>
      <p:sp>
        <p:nvSpPr>
          <p:cNvPr id="206" name="Tekstvak 205">
            <a:extLst>
              <a:ext uri="{FF2B5EF4-FFF2-40B4-BE49-F238E27FC236}">
                <a16:creationId xmlns:a16="http://schemas.microsoft.com/office/drawing/2014/main" id="{B4DB3D39-58FC-BB49-8136-48A1715A0114}"/>
              </a:ext>
            </a:extLst>
          </p:cNvPr>
          <p:cNvSpPr txBox="1"/>
          <p:nvPr/>
        </p:nvSpPr>
        <p:spPr>
          <a:xfrm>
            <a:off x="5204052" y="1690519"/>
            <a:ext cx="1487861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Vroeg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7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signalering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Verbeterde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vroeg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signalering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kwetsbare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situaties</a:t>
            </a:r>
            <a:endParaRPr lang="en-US" sz="52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Tekstvak 206">
            <a:extLst>
              <a:ext uri="{FF2B5EF4-FFF2-40B4-BE49-F238E27FC236}">
                <a16:creationId xmlns:a16="http://schemas.microsoft.com/office/drawing/2014/main" id="{ED82F671-44B1-3948-872A-32B023A1B38C}"/>
              </a:ext>
            </a:extLst>
          </p:cNvPr>
          <p:cNvSpPr txBox="1"/>
          <p:nvPr/>
        </p:nvSpPr>
        <p:spPr>
          <a:xfrm>
            <a:off x="5657314" y="2144533"/>
            <a:ext cx="1487861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Begeleiding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7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7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ondersteuning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38">
              <a:defRPr/>
            </a:pP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Tijding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zetten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passend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pakket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begeleiding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5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ondersteuning</a:t>
            </a:r>
            <a:endParaRPr lang="en-US" sz="52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kstvak 207">
            <a:extLst>
              <a:ext uri="{FF2B5EF4-FFF2-40B4-BE49-F238E27FC236}">
                <a16:creationId xmlns:a16="http://schemas.microsoft.com/office/drawing/2014/main" id="{0605CF25-28B8-9146-BCEB-7371E89DF9B6}"/>
              </a:ext>
            </a:extLst>
          </p:cNvPr>
          <p:cNvSpPr txBox="1"/>
          <p:nvPr/>
        </p:nvSpPr>
        <p:spPr>
          <a:xfrm>
            <a:off x="6101223" y="2672197"/>
            <a:ext cx="1487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Kansrijke</a:t>
            </a:r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  <a:p>
            <a:pPr algn="ctr" defTabSz="685800"/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Meer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kinderen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kansrijke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</p:txBody>
      </p:sp>
      <p:sp>
        <p:nvSpPr>
          <p:cNvPr id="209" name="Tekstvak 208">
            <a:extLst>
              <a:ext uri="{FF2B5EF4-FFF2-40B4-BE49-F238E27FC236}">
                <a16:creationId xmlns:a16="http://schemas.microsoft.com/office/drawing/2014/main" id="{FD8261BF-07C9-B34F-95A7-92CD1C73857B}"/>
              </a:ext>
            </a:extLst>
          </p:cNvPr>
          <p:cNvSpPr txBox="1"/>
          <p:nvPr/>
        </p:nvSpPr>
        <p:spPr>
          <a:xfrm>
            <a:off x="6531608" y="3137200"/>
            <a:ext cx="1487861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Minder </a:t>
            </a:r>
            <a:r>
              <a:rPr lang="en-US" sz="675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problemen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38">
              <a:defRPr/>
            </a:pP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Minder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fysieke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mentale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problemen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later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minder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huis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</a:t>
            </a:r>
            <a:r>
              <a:rPr lang="en-US" sz="5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toezicht</a:t>
            </a:r>
            <a:endParaRPr lang="en-US" sz="5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kstvak 209">
            <a:extLst>
              <a:ext uri="{FF2B5EF4-FFF2-40B4-BE49-F238E27FC236}">
                <a16:creationId xmlns:a16="http://schemas.microsoft.com/office/drawing/2014/main" id="{E9FB8793-1327-F945-933B-9A897E146043}"/>
              </a:ext>
            </a:extLst>
          </p:cNvPr>
          <p:cNvSpPr txBox="1"/>
          <p:nvPr/>
        </p:nvSpPr>
        <p:spPr>
          <a:xfrm>
            <a:off x="6278967" y="1128159"/>
            <a:ext cx="40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525" b="1" dirty="0">
                <a:solidFill>
                  <a:srgbClr val="E17000">
                    <a:lumMod val="20000"/>
                    <a:lumOff val="80000"/>
                  </a:srgbClr>
                </a:solidFill>
                <a:latin typeface="Calibri"/>
              </a:rPr>
              <a:t>leidt tot</a:t>
            </a:r>
          </a:p>
        </p:txBody>
      </p:sp>
      <p:sp>
        <p:nvSpPr>
          <p:cNvPr id="211" name="Tekstvak 210">
            <a:extLst>
              <a:ext uri="{FF2B5EF4-FFF2-40B4-BE49-F238E27FC236}">
                <a16:creationId xmlns:a16="http://schemas.microsoft.com/office/drawing/2014/main" id="{9DCD11A2-AAC6-AD44-AC93-044481EE8779}"/>
              </a:ext>
            </a:extLst>
          </p:cNvPr>
          <p:cNvSpPr txBox="1"/>
          <p:nvPr/>
        </p:nvSpPr>
        <p:spPr>
          <a:xfrm>
            <a:off x="6725612" y="1622330"/>
            <a:ext cx="40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525" b="1" dirty="0">
                <a:solidFill>
                  <a:srgbClr val="E17000">
                    <a:lumMod val="40000"/>
                    <a:lumOff val="60000"/>
                  </a:srgbClr>
                </a:solidFill>
                <a:latin typeface="Calibri"/>
              </a:rPr>
              <a:t>leidt tot</a:t>
            </a:r>
          </a:p>
        </p:txBody>
      </p:sp>
      <p:sp>
        <p:nvSpPr>
          <p:cNvPr id="212" name="Tekstvak 211">
            <a:extLst>
              <a:ext uri="{FF2B5EF4-FFF2-40B4-BE49-F238E27FC236}">
                <a16:creationId xmlns:a16="http://schemas.microsoft.com/office/drawing/2014/main" id="{C953EB72-9E13-4D42-A155-0D564198DD57}"/>
              </a:ext>
            </a:extLst>
          </p:cNvPr>
          <p:cNvSpPr txBox="1"/>
          <p:nvPr/>
        </p:nvSpPr>
        <p:spPr>
          <a:xfrm>
            <a:off x="7180181" y="2120483"/>
            <a:ext cx="40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525" b="1" dirty="0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leidt tot</a:t>
            </a:r>
          </a:p>
        </p:txBody>
      </p:sp>
      <p:sp>
        <p:nvSpPr>
          <p:cNvPr id="213" name="Tekstvak 212">
            <a:extLst>
              <a:ext uri="{FF2B5EF4-FFF2-40B4-BE49-F238E27FC236}">
                <a16:creationId xmlns:a16="http://schemas.microsoft.com/office/drawing/2014/main" id="{DAE0514F-374E-5746-87D2-58943C107814}"/>
              </a:ext>
            </a:extLst>
          </p:cNvPr>
          <p:cNvSpPr txBox="1"/>
          <p:nvPr/>
        </p:nvSpPr>
        <p:spPr>
          <a:xfrm>
            <a:off x="7618902" y="2613379"/>
            <a:ext cx="40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525" b="1" dirty="0">
                <a:solidFill>
                  <a:srgbClr val="0F334F"/>
                </a:solidFill>
                <a:latin typeface="Calibri"/>
              </a:rPr>
              <a:t>leidt tot</a:t>
            </a:r>
          </a:p>
        </p:txBody>
      </p:sp>
      <p:sp>
        <p:nvSpPr>
          <p:cNvPr id="225" name="Tekstvak 224">
            <a:extLst>
              <a:ext uri="{FF2B5EF4-FFF2-40B4-BE49-F238E27FC236}">
                <a16:creationId xmlns:a16="http://schemas.microsoft.com/office/drawing/2014/main" id="{5E71AE14-C774-5540-B9BB-02DCF748E12E}"/>
              </a:ext>
            </a:extLst>
          </p:cNvPr>
          <p:cNvSpPr txBox="1"/>
          <p:nvPr/>
        </p:nvSpPr>
        <p:spPr>
          <a:xfrm>
            <a:off x="6841274" y="1037359"/>
            <a:ext cx="1280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nl-NL" sz="1200" b="1" dirty="0">
                <a:solidFill>
                  <a:srgbClr val="000000"/>
                </a:solidFill>
                <a:latin typeface="Calibri"/>
              </a:rPr>
              <a:t>Onze aanpak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480D8C86-24BE-694E-8C1B-565DCF3E09B2}"/>
              </a:ext>
            </a:extLst>
          </p:cNvPr>
          <p:cNvSpPr/>
          <p:nvPr/>
        </p:nvSpPr>
        <p:spPr>
          <a:xfrm>
            <a:off x="7046178" y="1344721"/>
            <a:ext cx="10760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nl-NL" sz="750" dirty="0">
                <a:solidFill>
                  <a:srgbClr val="000000"/>
                </a:solidFill>
                <a:latin typeface="Calibri"/>
              </a:rPr>
              <a:t>Doel: meer kinderen een kansrijke start. </a:t>
            </a:r>
          </a:p>
        </p:txBody>
      </p:sp>
      <p:cxnSp>
        <p:nvCxnSpPr>
          <p:cNvPr id="228" name="Rechte verbindingslijn 227">
            <a:extLst>
              <a:ext uri="{FF2B5EF4-FFF2-40B4-BE49-F238E27FC236}">
                <a16:creationId xmlns:a16="http://schemas.microsoft.com/office/drawing/2014/main" id="{1BA2ADD7-9971-EF4E-AE1F-27492C71C472}"/>
              </a:ext>
            </a:extLst>
          </p:cNvPr>
          <p:cNvCxnSpPr>
            <a:cxnSpLocks/>
          </p:cNvCxnSpPr>
          <p:nvPr/>
        </p:nvCxnSpPr>
        <p:spPr>
          <a:xfrm>
            <a:off x="7423012" y="1291274"/>
            <a:ext cx="6323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kstvak 228">
            <a:extLst>
              <a:ext uri="{FF2B5EF4-FFF2-40B4-BE49-F238E27FC236}">
                <a16:creationId xmlns:a16="http://schemas.microsoft.com/office/drawing/2014/main" id="{EA2BC47F-FB2D-F643-8862-DEF64FEE2F22}"/>
              </a:ext>
            </a:extLst>
          </p:cNvPr>
          <p:cNvSpPr txBox="1"/>
          <p:nvPr/>
        </p:nvSpPr>
        <p:spPr>
          <a:xfrm>
            <a:off x="1076318" y="3879915"/>
            <a:ext cx="126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1200" b="1" dirty="0">
                <a:solidFill>
                  <a:srgbClr val="000000"/>
                </a:solidFill>
                <a:latin typeface="Calibri"/>
              </a:rPr>
              <a:t>Actieprogramma </a:t>
            </a:r>
            <a:br>
              <a:rPr lang="nl-NL" sz="1200" b="1" dirty="0">
                <a:solidFill>
                  <a:srgbClr val="000000"/>
                </a:solidFill>
                <a:latin typeface="Calibri"/>
              </a:rPr>
            </a:br>
            <a:r>
              <a:rPr lang="nl-NL" sz="1200" b="1" dirty="0">
                <a:solidFill>
                  <a:srgbClr val="000000"/>
                </a:solidFill>
                <a:latin typeface="Calibri"/>
              </a:rPr>
              <a:t>Kansrijke Start</a:t>
            </a:r>
          </a:p>
        </p:txBody>
      </p:sp>
      <p:cxnSp>
        <p:nvCxnSpPr>
          <p:cNvPr id="230" name="Rechte verbindingslijn 229">
            <a:extLst>
              <a:ext uri="{FF2B5EF4-FFF2-40B4-BE49-F238E27FC236}">
                <a16:creationId xmlns:a16="http://schemas.microsoft.com/office/drawing/2014/main" id="{A3F821AA-25B0-6846-85D5-CF8DFD98401B}"/>
              </a:ext>
            </a:extLst>
          </p:cNvPr>
          <p:cNvCxnSpPr>
            <a:cxnSpLocks/>
          </p:cNvCxnSpPr>
          <p:nvPr/>
        </p:nvCxnSpPr>
        <p:spPr>
          <a:xfrm>
            <a:off x="1146440" y="4336510"/>
            <a:ext cx="6323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hthoek 230">
            <a:extLst>
              <a:ext uri="{FF2B5EF4-FFF2-40B4-BE49-F238E27FC236}">
                <a16:creationId xmlns:a16="http://schemas.microsoft.com/office/drawing/2014/main" id="{74EC02E5-7A21-8348-AC4D-DCC1580A2396}"/>
              </a:ext>
            </a:extLst>
          </p:cNvPr>
          <p:cNvSpPr/>
          <p:nvPr/>
        </p:nvSpPr>
        <p:spPr>
          <a:xfrm>
            <a:off x="1076318" y="4392207"/>
            <a:ext cx="119959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nl-NL" sz="750" dirty="0">
                <a:solidFill>
                  <a:srgbClr val="000000"/>
                </a:solidFill>
                <a:latin typeface="Calibri"/>
              </a:rPr>
              <a:t>De problematiek verschilt per gemeente, wat leidt tot lokale verschillen in gezondheid van baby’s bij de geboorte. </a:t>
            </a:r>
            <a:r>
              <a:rPr lang="nl-NL" sz="750" b="1" dirty="0">
                <a:solidFill>
                  <a:srgbClr val="000000"/>
                </a:solidFill>
                <a:latin typeface="Calibri"/>
              </a:rPr>
              <a:t>Het verbeteren van de start van kinderen vraagt daarom om een lokale aanpak, waarbij het verbinden van domeinen centraal staat.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191B0895-DF2F-ED47-ADA0-19D394934CD3}"/>
              </a:ext>
            </a:extLst>
          </p:cNvPr>
          <p:cNvGrpSpPr/>
          <p:nvPr/>
        </p:nvGrpSpPr>
        <p:grpSpPr>
          <a:xfrm>
            <a:off x="969319" y="956957"/>
            <a:ext cx="3556321" cy="687362"/>
            <a:chOff x="149424" y="132943"/>
            <a:chExt cx="4741761" cy="916483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49FAB34A-770D-AB4E-AA7A-D9209BBE3546}"/>
                </a:ext>
              </a:extLst>
            </p:cNvPr>
            <p:cNvSpPr txBox="1"/>
            <p:nvPr/>
          </p:nvSpPr>
          <p:spPr>
            <a:xfrm>
              <a:off x="149424" y="132943"/>
              <a:ext cx="4721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dirty="0">
                  <a:solidFill>
                    <a:srgbClr val="FFFFFF"/>
                  </a:solidFill>
                  <a:latin typeface="Calibri"/>
                </a:rPr>
                <a:t>LANDELIJK ACTIEPROGRAMMA</a:t>
              </a:r>
              <a:br>
                <a:rPr lang="en-US" sz="1500" dirty="0">
                  <a:solidFill>
                    <a:srgbClr val="FFFFFF"/>
                  </a:solidFill>
                  <a:latin typeface="Calibri"/>
                </a:rPr>
              </a:br>
              <a:r>
                <a:rPr lang="en-US" sz="2700" b="1" dirty="0">
                  <a:solidFill>
                    <a:srgbClr val="FFFFFF"/>
                  </a:solidFill>
                  <a:latin typeface="Calibri"/>
                </a:rPr>
                <a:t>KANSRIJKE START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5B654715-D288-5349-92FC-74E797B52D7B}"/>
                </a:ext>
              </a:extLst>
            </p:cNvPr>
            <p:cNvSpPr txBox="1"/>
            <p:nvPr/>
          </p:nvSpPr>
          <p:spPr>
            <a:xfrm>
              <a:off x="169448" y="156874"/>
              <a:ext cx="4721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dirty="0">
                  <a:solidFill>
                    <a:srgbClr val="000000"/>
                  </a:solidFill>
                  <a:latin typeface="Calibri"/>
                </a:rPr>
                <a:t>LANDELIJK ACTIEPROGRAMMA</a:t>
              </a:r>
              <a:br>
                <a:rPr lang="en-US" sz="15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2700" b="1" dirty="0">
                  <a:solidFill>
                    <a:srgbClr val="000000"/>
                  </a:solidFill>
                  <a:latin typeface="Calibri"/>
                </a:rPr>
                <a:t>KANSRIJKE START</a:t>
              </a:r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5CE612E5-6161-424F-8D86-0CDC11317947}"/>
              </a:ext>
            </a:extLst>
          </p:cNvPr>
          <p:cNvSpPr/>
          <p:nvPr/>
        </p:nvSpPr>
        <p:spPr>
          <a:xfrm>
            <a:off x="2384295" y="3914989"/>
            <a:ext cx="5711492" cy="1880858"/>
          </a:xfrm>
          <a:prstGeom prst="rect">
            <a:avLst/>
          </a:prstGeom>
          <a:noFill/>
          <a:ln w="28575">
            <a:solidFill>
              <a:srgbClr val="0F33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EF7D23C-D5B0-A64C-AC00-F2C65F362806}"/>
              </a:ext>
            </a:extLst>
          </p:cNvPr>
          <p:cNvSpPr txBox="1"/>
          <p:nvPr/>
        </p:nvSpPr>
        <p:spPr>
          <a:xfrm rot="16200000">
            <a:off x="1959216" y="5366718"/>
            <a:ext cx="66549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b="1" dirty="0">
                <a:solidFill>
                  <a:srgbClr val="0F334F"/>
                </a:solidFill>
                <a:latin typeface="Calibri"/>
              </a:rPr>
              <a:t>Monitoring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2FF26D12-25F0-BA47-8DEA-5A98133AC508}"/>
              </a:ext>
            </a:extLst>
          </p:cNvPr>
          <p:cNvGrpSpPr/>
          <p:nvPr/>
        </p:nvGrpSpPr>
        <p:grpSpPr>
          <a:xfrm>
            <a:off x="3665723" y="3981220"/>
            <a:ext cx="1489484" cy="1757179"/>
            <a:chOff x="3744628" y="4165292"/>
            <a:chExt cx="3308313" cy="234290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33FDABB8-C997-8340-9206-CCC3B71C7B31}"/>
                </a:ext>
              </a:extLst>
            </p:cNvPr>
            <p:cNvSpPr/>
            <p:nvPr/>
          </p:nvSpPr>
          <p:spPr>
            <a:xfrm>
              <a:off x="3754380" y="4165292"/>
              <a:ext cx="3298561" cy="23429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7" name="Tekstvak 106">
              <a:extLst>
                <a:ext uri="{FF2B5EF4-FFF2-40B4-BE49-F238E27FC236}">
                  <a16:creationId xmlns:a16="http://schemas.microsoft.com/office/drawing/2014/main" id="{24989B3F-F67F-0240-991F-0DEE60719417}"/>
                </a:ext>
              </a:extLst>
            </p:cNvPr>
            <p:cNvSpPr txBox="1"/>
            <p:nvPr/>
          </p:nvSpPr>
          <p:spPr>
            <a:xfrm>
              <a:off x="3744628" y="4319232"/>
              <a:ext cx="329856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srgbClr val="E17000">
                      <a:lumMod val="60000"/>
                      <a:lumOff val="40000"/>
                    </a:srgbClr>
                  </a:solidFill>
                  <a:latin typeface="Calibri"/>
                </a:rPr>
                <a:t>Lokale</a:t>
              </a:r>
              <a:r>
                <a:rPr lang="en-US" sz="788" b="1" dirty="0">
                  <a:solidFill>
                    <a:srgbClr val="E17000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788" b="1" dirty="0" err="1">
                  <a:solidFill>
                    <a:srgbClr val="E17000">
                      <a:lumMod val="60000"/>
                      <a:lumOff val="40000"/>
                    </a:srgbClr>
                  </a:solidFill>
                  <a:latin typeface="Calibri"/>
                </a:rPr>
                <a:t>coalities</a:t>
              </a:r>
              <a:endParaRPr lang="en-US" sz="788" b="1" dirty="0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E2673676-A602-7648-9690-E09B53957724}"/>
              </a:ext>
            </a:extLst>
          </p:cNvPr>
          <p:cNvGrpSpPr/>
          <p:nvPr/>
        </p:nvGrpSpPr>
        <p:grpSpPr>
          <a:xfrm>
            <a:off x="5230294" y="3981220"/>
            <a:ext cx="2816471" cy="1757179"/>
            <a:chOff x="7191873" y="4165292"/>
            <a:chExt cx="2394145" cy="2342905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E709E0B-AE94-8046-9A17-0ED2933288B6}"/>
                </a:ext>
              </a:extLst>
            </p:cNvPr>
            <p:cNvSpPr/>
            <p:nvPr/>
          </p:nvSpPr>
          <p:spPr>
            <a:xfrm>
              <a:off x="7191873" y="4165292"/>
              <a:ext cx="2394145" cy="23429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8" name="Tekstvak 107">
              <a:extLst>
                <a:ext uri="{FF2B5EF4-FFF2-40B4-BE49-F238E27FC236}">
                  <a16:creationId xmlns:a16="http://schemas.microsoft.com/office/drawing/2014/main" id="{BA472CF5-0FE8-5045-BC3B-4D17E837F7E6}"/>
                </a:ext>
              </a:extLst>
            </p:cNvPr>
            <p:cNvSpPr txBox="1"/>
            <p:nvPr/>
          </p:nvSpPr>
          <p:spPr>
            <a:xfrm>
              <a:off x="7196509" y="4326927"/>
              <a:ext cx="2379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50" b="1" dirty="0" err="1">
                  <a:solidFill>
                    <a:srgbClr val="E17000">
                      <a:lumMod val="60000"/>
                      <a:lumOff val="40000"/>
                    </a:srgbClr>
                  </a:solidFill>
                  <a:latin typeface="Calibri"/>
                </a:rPr>
                <a:t>Landelijke</a:t>
              </a:r>
              <a:r>
                <a:rPr lang="en-US" sz="750" b="1" dirty="0">
                  <a:solidFill>
                    <a:srgbClr val="E17000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750" b="1" dirty="0" err="1">
                  <a:solidFill>
                    <a:srgbClr val="E17000">
                      <a:lumMod val="60000"/>
                      <a:lumOff val="40000"/>
                    </a:srgbClr>
                  </a:solidFill>
                  <a:latin typeface="Calibri"/>
                </a:rPr>
                <a:t>maatregelen</a:t>
              </a:r>
              <a:endParaRPr lang="en-US" sz="750" b="1" dirty="0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35" name="Groep 134">
            <a:extLst>
              <a:ext uri="{FF2B5EF4-FFF2-40B4-BE49-F238E27FC236}">
                <a16:creationId xmlns:a16="http://schemas.microsoft.com/office/drawing/2014/main" id="{D0D31D8D-A446-C041-85D3-621CB94DDF53}"/>
              </a:ext>
            </a:extLst>
          </p:cNvPr>
          <p:cNvGrpSpPr/>
          <p:nvPr/>
        </p:nvGrpSpPr>
        <p:grpSpPr>
          <a:xfrm>
            <a:off x="3517980" y="2245298"/>
            <a:ext cx="1889077" cy="1801657"/>
            <a:chOff x="3547639" y="1794969"/>
            <a:chExt cx="2518769" cy="2402209"/>
          </a:xfrm>
        </p:grpSpPr>
        <p:grpSp>
          <p:nvGrpSpPr>
            <p:cNvPr id="136" name="Groep 135">
              <a:extLst>
                <a:ext uri="{FF2B5EF4-FFF2-40B4-BE49-F238E27FC236}">
                  <a16:creationId xmlns:a16="http://schemas.microsoft.com/office/drawing/2014/main" id="{EEE6136F-F02B-5F44-AFE1-44B275507685}"/>
                </a:ext>
              </a:extLst>
            </p:cNvPr>
            <p:cNvGrpSpPr/>
            <p:nvPr/>
          </p:nvGrpSpPr>
          <p:grpSpPr>
            <a:xfrm>
              <a:off x="4365626" y="1794969"/>
              <a:ext cx="1700782" cy="2402209"/>
              <a:chOff x="4967344" y="1700166"/>
              <a:chExt cx="1700782" cy="2402209"/>
            </a:xfrm>
          </p:grpSpPr>
          <p:pic>
            <p:nvPicPr>
              <p:cNvPr id="139" name="Afbeelding 138">
                <a:extLst>
                  <a:ext uri="{FF2B5EF4-FFF2-40B4-BE49-F238E27FC236}">
                    <a16:creationId xmlns:a16="http://schemas.microsoft.com/office/drawing/2014/main" id="{990B8DBF-A481-954A-9B3A-217B43E8E0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0" t="16568" r="22385" b="925"/>
              <a:stretch/>
            </p:blipFill>
            <p:spPr>
              <a:xfrm>
                <a:off x="4967344" y="1700166"/>
                <a:ext cx="1700782" cy="1707999"/>
              </a:xfrm>
              <a:prstGeom prst="ellipse">
                <a:avLst/>
              </a:prstGeom>
            </p:spPr>
          </p:pic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6146D770-02E5-9241-9A36-0EF9AA5A0F98}"/>
                  </a:ext>
                </a:extLst>
              </p:cNvPr>
              <p:cNvSpPr/>
              <p:nvPr/>
            </p:nvSpPr>
            <p:spPr>
              <a:xfrm>
                <a:off x="5228635" y="2996949"/>
                <a:ext cx="1105426" cy="11054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l-NL" sz="13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6EC97516-2EA2-F047-9BD7-B1DB606A1DE4}"/>
                  </a:ext>
                </a:extLst>
              </p:cNvPr>
              <p:cNvSpPr txBox="1"/>
              <p:nvPr/>
            </p:nvSpPr>
            <p:spPr>
              <a:xfrm>
                <a:off x="5339776" y="3178088"/>
                <a:ext cx="8780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*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Vroeggeboorte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 </a:t>
                </a:r>
                <a:br>
                  <a:rPr lang="en-US" sz="450" i="1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en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/of 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laaggewicht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, 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aanwezigheid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 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risiciofactoren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 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en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 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afwezigheid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 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beschermende</a:t>
                </a:r>
                <a:r>
                  <a:rPr lang="en-US" sz="450" i="1" dirty="0">
                    <a:solidFill>
                      <a:srgbClr val="FFFFFF"/>
                    </a:solidFill>
                    <a:latin typeface="Calibri"/>
                  </a:rPr>
                  <a:t> </a:t>
                </a:r>
                <a:r>
                  <a:rPr lang="en-US" sz="450" i="1" dirty="0" err="1">
                    <a:solidFill>
                      <a:srgbClr val="FFFFFF"/>
                    </a:solidFill>
                    <a:latin typeface="Calibri"/>
                  </a:rPr>
                  <a:t>factoren</a:t>
                </a:r>
                <a:endParaRPr lang="en-US" sz="450" i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F3FE8B29-FFF0-A645-A72B-070F4306055E}"/>
                </a:ext>
              </a:extLst>
            </p:cNvPr>
            <p:cNvSpPr/>
            <p:nvPr/>
          </p:nvSpPr>
          <p:spPr>
            <a:xfrm>
              <a:off x="3547639" y="2369104"/>
              <a:ext cx="1358833" cy="13588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8" name="TextBox 11">
              <a:extLst>
                <a:ext uri="{FF2B5EF4-FFF2-40B4-BE49-F238E27FC236}">
                  <a16:creationId xmlns:a16="http://schemas.microsoft.com/office/drawing/2014/main" id="{03D81172-6684-484C-99C6-3F3354B18A2B}"/>
                </a:ext>
              </a:extLst>
            </p:cNvPr>
            <p:cNvSpPr txBox="1"/>
            <p:nvPr/>
          </p:nvSpPr>
          <p:spPr>
            <a:xfrm>
              <a:off x="3750922" y="2704206"/>
              <a:ext cx="952268" cy="81560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ts val="750"/>
                </a:spcBef>
                <a:buClr>
                  <a:srgbClr val="000574"/>
                </a:buClr>
                <a:buSzPct val="150000"/>
              </a:pPr>
              <a:r>
                <a:rPr lang="nl-NL" sz="675" dirty="0">
                  <a:solidFill>
                    <a:srgbClr val="FFFFFF"/>
                  </a:solidFill>
                  <a:latin typeface="Calibri"/>
                </a:rPr>
                <a:t>Ongeveer </a:t>
              </a:r>
              <a:r>
                <a:rPr lang="nl-NL" sz="675" b="1" dirty="0">
                  <a:solidFill>
                    <a:srgbClr val="FFFFFF"/>
                  </a:solidFill>
                  <a:latin typeface="Calibri"/>
                </a:rPr>
                <a:t>1 op de 6 kinderen is kwetsbaar* </a:t>
              </a:r>
              <a:r>
                <a:rPr lang="nl-NL" sz="675" dirty="0">
                  <a:solidFill>
                    <a:srgbClr val="FFFFFF"/>
                  </a:solidFill>
                  <a:latin typeface="Calibri"/>
                </a:rPr>
                <a:t>bij de geboorte.</a:t>
              </a:r>
            </a:p>
          </p:txBody>
        </p:sp>
      </p:grpSp>
      <p:grpSp>
        <p:nvGrpSpPr>
          <p:cNvPr id="142" name="Groep 141">
            <a:extLst>
              <a:ext uri="{FF2B5EF4-FFF2-40B4-BE49-F238E27FC236}">
                <a16:creationId xmlns:a16="http://schemas.microsoft.com/office/drawing/2014/main" id="{13597DDE-C49E-BB4E-8502-224F77A1D07F}"/>
              </a:ext>
            </a:extLst>
          </p:cNvPr>
          <p:cNvGrpSpPr/>
          <p:nvPr/>
        </p:nvGrpSpPr>
        <p:grpSpPr>
          <a:xfrm>
            <a:off x="3801343" y="4398008"/>
            <a:ext cx="1210053" cy="1252011"/>
            <a:chOff x="2890434" y="836907"/>
            <a:chExt cx="4920577" cy="5091196"/>
          </a:xfrm>
        </p:grpSpPr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693459A9-3129-4247-9EC7-35E92ECF0C91}"/>
                </a:ext>
              </a:extLst>
            </p:cNvPr>
            <p:cNvSpPr/>
            <p:nvPr/>
          </p:nvSpPr>
          <p:spPr>
            <a:xfrm>
              <a:off x="2890434" y="836907"/>
              <a:ext cx="4796725" cy="50059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 dirty="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44" name="Afbeelding 143">
              <a:extLst>
                <a:ext uri="{FF2B5EF4-FFF2-40B4-BE49-F238E27FC236}">
                  <a16:creationId xmlns:a16="http://schemas.microsoft.com/office/drawing/2014/main" id="{AFAC8408-9E8A-1540-B139-58469D4AA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252" y="1113827"/>
              <a:ext cx="4583759" cy="4814276"/>
            </a:xfrm>
            <a:prstGeom prst="rect">
              <a:avLst/>
            </a:prstGeom>
          </p:spPr>
        </p:pic>
      </p:grpSp>
      <p:sp>
        <p:nvSpPr>
          <p:cNvPr id="147" name="Rechthoek 146">
            <a:extLst>
              <a:ext uri="{FF2B5EF4-FFF2-40B4-BE49-F238E27FC236}">
                <a16:creationId xmlns:a16="http://schemas.microsoft.com/office/drawing/2014/main" id="{7A44EEF4-45C3-6D49-846A-1DF3C69FC5BC}"/>
              </a:ext>
            </a:extLst>
          </p:cNvPr>
          <p:cNvSpPr/>
          <p:nvPr/>
        </p:nvSpPr>
        <p:spPr>
          <a:xfrm>
            <a:off x="2451541" y="3981219"/>
            <a:ext cx="1142751" cy="1757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8" name="Tekstvak 147">
            <a:extLst>
              <a:ext uri="{FF2B5EF4-FFF2-40B4-BE49-F238E27FC236}">
                <a16:creationId xmlns:a16="http://schemas.microsoft.com/office/drawing/2014/main" id="{1F85F29B-4C18-3F49-8FF8-D026239F5F00}"/>
              </a:ext>
            </a:extLst>
          </p:cNvPr>
          <p:cNvSpPr txBox="1"/>
          <p:nvPr/>
        </p:nvSpPr>
        <p:spPr>
          <a:xfrm>
            <a:off x="2448384" y="4094900"/>
            <a:ext cx="112045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50" b="1" dirty="0" err="1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Actielijnen</a:t>
            </a:r>
            <a:endParaRPr lang="en-US" sz="750" b="1" dirty="0">
              <a:solidFill>
                <a:srgbClr val="E17000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id="{4CBB7BC0-8F38-3144-BFF9-159C15B2BC4C}"/>
              </a:ext>
            </a:extLst>
          </p:cNvPr>
          <p:cNvCxnSpPr>
            <a:cxnSpLocks/>
          </p:cNvCxnSpPr>
          <p:nvPr/>
        </p:nvCxnSpPr>
        <p:spPr>
          <a:xfrm>
            <a:off x="2868471" y="4298872"/>
            <a:ext cx="2594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ep 26">
            <a:extLst>
              <a:ext uri="{FF2B5EF4-FFF2-40B4-BE49-F238E27FC236}">
                <a16:creationId xmlns:a16="http://schemas.microsoft.com/office/drawing/2014/main" id="{8F9FC06A-E488-2B4E-8B9C-2FDCCF1F3074}"/>
              </a:ext>
            </a:extLst>
          </p:cNvPr>
          <p:cNvGrpSpPr/>
          <p:nvPr/>
        </p:nvGrpSpPr>
        <p:grpSpPr>
          <a:xfrm>
            <a:off x="5345851" y="4406994"/>
            <a:ext cx="2759523" cy="1259611"/>
            <a:chOff x="6295413" y="4754060"/>
            <a:chExt cx="3679364" cy="1679481"/>
          </a:xfrm>
        </p:grpSpPr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5BD7EA35-E7FD-B843-8EF2-B9241AB23D05}"/>
                </a:ext>
              </a:extLst>
            </p:cNvPr>
            <p:cNvSpPr/>
            <p:nvPr/>
          </p:nvSpPr>
          <p:spPr>
            <a:xfrm>
              <a:off x="6295413" y="4754060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3C60FC54-C7AC-F646-AB4C-9F982BC86152}"/>
                </a:ext>
              </a:extLst>
            </p:cNvPr>
            <p:cNvSpPr/>
            <p:nvPr/>
          </p:nvSpPr>
          <p:spPr>
            <a:xfrm>
              <a:off x="6295413" y="5096623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8D17D860-835F-6E4B-AD32-C731B3BC5E8D}"/>
                </a:ext>
              </a:extLst>
            </p:cNvPr>
            <p:cNvSpPr/>
            <p:nvPr/>
          </p:nvSpPr>
          <p:spPr>
            <a:xfrm>
              <a:off x="6295413" y="5439186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D53C4C72-4F4D-BB4D-8C43-97D6A041A337}"/>
                </a:ext>
              </a:extLst>
            </p:cNvPr>
            <p:cNvSpPr/>
            <p:nvPr/>
          </p:nvSpPr>
          <p:spPr>
            <a:xfrm>
              <a:off x="6295413" y="5781749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3A4E45AF-BF5B-E94B-9AC2-45F258799610}"/>
                </a:ext>
              </a:extLst>
            </p:cNvPr>
            <p:cNvSpPr/>
            <p:nvPr/>
          </p:nvSpPr>
          <p:spPr>
            <a:xfrm>
              <a:off x="6295413" y="6124312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774A2F6A-4EC5-8943-9606-C5778F0CEED7}"/>
                </a:ext>
              </a:extLst>
            </p:cNvPr>
            <p:cNvSpPr/>
            <p:nvPr/>
          </p:nvSpPr>
          <p:spPr>
            <a:xfrm>
              <a:off x="8109341" y="4754060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2D044A1E-E0AA-CC41-913B-23BCDE74824A}"/>
                </a:ext>
              </a:extLst>
            </p:cNvPr>
            <p:cNvSpPr/>
            <p:nvPr/>
          </p:nvSpPr>
          <p:spPr>
            <a:xfrm>
              <a:off x="8109341" y="5096623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79CF046-9F14-7C40-8375-071E65BFA0E2}"/>
                </a:ext>
              </a:extLst>
            </p:cNvPr>
            <p:cNvSpPr/>
            <p:nvPr/>
          </p:nvSpPr>
          <p:spPr>
            <a:xfrm>
              <a:off x="8109341" y="5439186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C7FEF4D-5CC3-2F45-BBFE-81336D8A6BFC}"/>
                </a:ext>
              </a:extLst>
            </p:cNvPr>
            <p:cNvSpPr/>
            <p:nvPr/>
          </p:nvSpPr>
          <p:spPr>
            <a:xfrm>
              <a:off x="8109341" y="5781749"/>
              <a:ext cx="222385" cy="2223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nl-NL" sz="525" dirty="0">
                  <a:solidFill>
                    <a:srgbClr val="FFFFFF"/>
                  </a:solidFill>
                  <a:latin typeface="Calibri"/>
                  <a:sym typeface="Wingdings" pitchFamily="2" charset="2"/>
                </a:rPr>
                <a:t></a:t>
              </a:r>
              <a:endParaRPr lang="nl-NL" sz="525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9E76EBB-F3DA-3C4C-8A9C-7F760D7E136B}"/>
                </a:ext>
              </a:extLst>
            </p:cNvPr>
            <p:cNvSpPr txBox="1"/>
            <p:nvPr/>
          </p:nvSpPr>
          <p:spPr>
            <a:xfrm>
              <a:off x="6499697" y="5812645"/>
              <a:ext cx="1661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Landelijke coalitie</a:t>
              </a: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465BE506-2EF8-F74E-988F-666CB1F1AAD5}"/>
                </a:ext>
              </a:extLst>
            </p:cNvPr>
            <p:cNvSpPr txBox="1"/>
            <p:nvPr/>
          </p:nvSpPr>
          <p:spPr>
            <a:xfrm>
              <a:off x="6499697" y="4757289"/>
              <a:ext cx="15905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Financiële impuls</a:t>
              </a:r>
              <a:br>
                <a:rPr lang="nl-NL" sz="525" dirty="0">
                  <a:solidFill>
                    <a:srgbClr val="000000"/>
                  </a:solidFill>
                  <a:latin typeface="Calibri"/>
                </a:rPr>
              </a:br>
              <a:r>
                <a:rPr lang="nl-NL" sz="375" i="1" dirty="0">
                  <a:solidFill>
                    <a:srgbClr val="FFFFFF">
                      <a:lumMod val="50000"/>
                    </a:srgbClr>
                  </a:solidFill>
                  <a:latin typeface="Calibri"/>
                </a:rPr>
                <a:t>(1</a:t>
              </a:r>
              <a:r>
                <a:rPr lang="nl-NL" sz="375" i="1" baseline="30000" dirty="0">
                  <a:solidFill>
                    <a:srgbClr val="FFFFFF">
                      <a:lumMod val="50000"/>
                    </a:srgbClr>
                  </a:solidFill>
                  <a:latin typeface="Calibri"/>
                </a:rPr>
                <a:t>e</a:t>
              </a:r>
              <a:r>
                <a:rPr lang="nl-NL" sz="375" i="1" dirty="0">
                  <a:solidFill>
                    <a:srgbClr val="FFFFFF">
                      <a:lumMod val="50000"/>
                    </a:srgbClr>
                  </a:solidFill>
                  <a:latin typeface="Calibri"/>
                </a:rPr>
                <a:t> tranche: 98 gemeenten, 2</a:t>
              </a:r>
              <a:r>
                <a:rPr lang="nl-NL" sz="375" i="1" baseline="30000" dirty="0">
                  <a:solidFill>
                    <a:srgbClr val="FFFFFF">
                      <a:lumMod val="50000"/>
                    </a:srgbClr>
                  </a:solidFill>
                  <a:latin typeface="Calibri"/>
                </a:rPr>
                <a:t>e</a:t>
              </a:r>
              <a:r>
                <a:rPr lang="nl-NL" sz="375" i="1" dirty="0">
                  <a:solidFill>
                    <a:srgbClr val="FFFFFF">
                      <a:lumMod val="50000"/>
                    </a:srgbClr>
                  </a:solidFill>
                  <a:latin typeface="Calibri"/>
                </a:rPr>
                <a:t> tranche: 49 gemeenten, 3</a:t>
              </a:r>
              <a:r>
                <a:rPr lang="nl-NL" sz="375" i="1" baseline="30000" dirty="0">
                  <a:solidFill>
                    <a:srgbClr val="FFFFFF">
                      <a:lumMod val="50000"/>
                    </a:srgbClr>
                  </a:solidFill>
                  <a:latin typeface="Calibri"/>
                </a:rPr>
                <a:t>e</a:t>
              </a:r>
              <a:r>
                <a:rPr lang="nl-NL" sz="375" i="1" dirty="0">
                  <a:solidFill>
                    <a:srgbClr val="FFFFFF">
                      <a:lumMod val="50000"/>
                    </a:srgbClr>
                  </a:solidFill>
                  <a:latin typeface="Calibri"/>
                </a:rPr>
                <a:t> tranche: 128 gemeenten. Totaal: 275)</a:t>
              </a:r>
            </a:p>
            <a:p>
              <a:pPr defTabSz="685800"/>
              <a:endParaRPr lang="nl-NL" sz="525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FD6CC72-3EA1-D248-928B-C365C9CE2BE0}"/>
                </a:ext>
              </a:extLst>
            </p:cNvPr>
            <p:cNvSpPr txBox="1"/>
            <p:nvPr/>
          </p:nvSpPr>
          <p:spPr>
            <a:xfrm>
              <a:off x="6499697" y="5127519"/>
              <a:ext cx="1661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Stimuleringsprogramma </a:t>
              </a:r>
              <a:r>
                <a:rPr lang="nl-NL" sz="525" dirty="0" err="1">
                  <a:solidFill>
                    <a:srgbClr val="000000"/>
                  </a:solidFill>
                  <a:latin typeface="Calibri"/>
                </a:rPr>
                <a:t>Pharos</a:t>
              </a:r>
              <a:endParaRPr lang="nl-NL" sz="525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BC011F3D-1D42-3548-BD78-13E046E55EC4}"/>
                </a:ext>
              </a:extLst>
            </p:cNvPr>
            <p:cNvSpPr txBox="1"/>
            <p:nvPr/>
          </p:nvSpPr>
          <p:spPr>
            <a:xfrm>
              <a:off x="6499697" y="5470083"/>
              <a:ext cx="1661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Kansrijke Ontmoetingen CPZ</a:t>
              </a:r>
            </a:p>
          </p:txBody>
        </p:sp>
        <p:sp>
          <p:nvSpPr>
            <p:cNvPr id="172" name="Tekstvak 171">
              <a:extLst>
                <a:ext uri="{FF2B5EF4-FFF2-40B4-BE49-F238E27FC236}">
                  <a16:creationId xmlns:a16="http://schemas.microsoft.com/office/drawing/2014/main" id="{40DF87EE-0E7B-D24E-9676-329ACEA0E0C8}"/>
                </a:ext>
              </a:extLst>
            </p:cNvPr>
            <p:cNvSpPr txBox="1"/>
            <p:nvPr/>
          </p:nvSpPr>
          <p:spPr>
            <a:xfrm>
              <a:off x="6499697" y="6094986"/>
              <a:ext cx="166115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Menukaart, analysetool en financieringswegwijzer</a:t>
              </a:r>
            </a:p>
          </p:txBody>
        </p:sp>
        <p:sp>
          <p:nvSpPr>
            <p:cNvPr id="173" name="Tekstvak 172">
              <a:extLst>
                <a:ext uri="{FF2B5EF4-FFF2-40B4-BE49-F238E27FC236}">
                  <a16:creationId xmlns:a16="http://schemas.microsoft.com/office/drawing/2014/main" id="{8E4502D4-3C1A-6541-BD61-F0A94C2DA825}"/>
                </a:ext>
              </a:extLst>
            </p:cNvPr>
            <p:cNvSpPr txBox="1"/>
            <p:nvPr/>
          </p:nvSpPr>
          <p:spPr>
            <a:xfrm>
              <a:off x="8313626" y="4784956"/>
              <a:ext cx="1661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Ondersteuning lokale communicatie</a:t>
              </a:r>
            </a:p>
          </p:txBody>
        </p:sp>
        <p:sp>
          <p:nvSpPr>
            <p:cNvPr id="174" name="Tekstvak 173">
              <a:extLst>
                <a:ext uri="{FF2B5EF4-FFF2-40B4-BE49-F238E27FC236}">
                  <a16:creationId xmlns:a16="http://schemas.microsoft.com/office/drawing/2014/main" id="{AF0FA5E9-E4C2-4148-9492-DFC015100162}"/>
                </a:ext>
              </a:extLst>
            </p:cNvPr>
            <p:cNvSpPr txBox="1"/>
            <p:nvPr/>
          </p:nvSpPr>
          <p:spPr>
            <a:xfrm>
              <a:off x="8313626" y="5139581"/>
              <a:ext cx="1661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Website </a:t>
              </a:r>
              <a:r>
                <a:rPr lang="nl-NL" sz="525" dirty="0" err="1">
                  <a:solidFill>
                    <a:srgbClr val="000000"/>
                  </a:solidFill>
                  <a:latin typeface="Calibri"/>
                </a:rPr>
                <a:t>www.kansrijkestartnl.nl</a:t>
              </a:r>
              <a:endParaRPr lang="nl-NL" sz="525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" name="Tekstvak 174">
              <a:extLst>
                <a:ext uri="{FF2B5EF4-FFF2-40B4-BE49-F238E27FC236}">
                  <a16:creationId xmlns:a16="http://schemas.microsoft.com/office/drawing/2014/main" id="{913E1382-42D2-484A-9243-2E80ADE374F3}"/>
                </a:ext>
              </a:extLst>
            </p:cNvPr>
            <p:cNvSpPr txBox="1"/>
            <p:nvPr/>
          </p:nvSpPr>
          <p:spPr>
            <a:xfrm>
              <a:off x="8313626" y="5471867"/>
              <a:ext cx="1661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Nieuwsbrieven</a:t>
              </a: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96C1AFD3-C7A1-C148-9E71-E8A2A7385104}"/>
                </a:ext>
              </a:extLst>
            </p:cNvPr>
            <p:cNvSpPr txBox="1"/>
            <p:nvPr/>
          </p:nvSpPr>
          <p:spPr>
            <a:xfrm>
              <a:off x="8313626" y="5812645"/>
              <a:ext cx="1661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nl-NL" sz="525" dirty="0">
                  <a:solidFill>
                    <a:srgbClr val="000000"/>
                  </a:solidFill>
                  <a:latin typeface="Calibri"/>
                </a:rPr>
                <a:t>Kennisprogramma’s </a:t>
              </a:r>
              <a:r>
                <a:rPr lang="nl-NL" sz="525" dirty="0" err="1">
                  <a:solidFill>
                    <a:srgbClr val="000000"/>
                  </a:solidFill>
                  <a:latin typeface="Calibri"/>
                </a:rPr>
                <a:t>ZonMW</a:t>
              </a:r>
              <a:endParaRPr lang="nl-NL" sz="525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E2486543-0CBA-DB4B-BF42-B90200E6E036}"/>
              </a:ext>
            </a:extLst>
          </p:cNvPr>
          <p:cNvSpPr txBox="1"/>
          <p:nvPr/>
        </p:nvSpPr>
        <p:spPr>
          <a:xfrm>
            <a:off x="2511389" y="4500814"/>
            <a:ext cx="1018769" cy="10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525" b="1" dirty="0" err="1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Actielijn</a:t>
            </a:r>
            <a:r>
              <a:rPr lang="en-US" sz="525" b="1" dirty="0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 1</a:t>
            </a:r>
            <a:br>
              <a:rPr lang="en-US" sz="525" b="1" dirty="0">
                <a:solidFill>
                  <a:srgbClr val="000000"/>
                </a:solidFill>
                <a:latin typeface="Calibri"/>
              </a:rPr>
            </a:br>
            <a:r>
              <a:rPr lang="en-US" sz="525" b="1" dirty="0" err="1">
                <a:solidFill>
                  <a:srgbClr val="000000"/>
                </a:solidFill>
                <a:latin typeface="Calibri"/>
              </a:rPr>
              <a:t>Voor</a:t>
            </a:r>
            <a:r>
              <a:rPr lang="en-US" sz="525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525" b="1" dirty="0" err="1">
                <a:solidFill>
                  <a:srgbClr val="000000"/>
                </a:solidFill>
                <a:latin typeface="Calibri"/>
              </a:rPr>
              <a:t>zwangerschap</a:t>
            </a:r>
            <a:endParaRPr lang="en-US" sz="525" b="1" dirty="0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50000"/>
              </a:lnSpc>
            </a:pPr>
            <a:endParaRPr lang="en-US" sz="525" b="1" dirty="0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50000"/>
              </a:lnSpc>
            </a:pPr>
            <a:r>
              <a:rPr lang="en-US" sz="525" b="1" dirty="0" err="1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Actielijn</a:t>
            </a:r>
            <a:r>
              <a:rPr lang="en-US" sz="525" b="1" dirty="0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 2</a:t>
            </a:r>
            <a:br>
              <a:rPr lang="en-US" sz="525" b="1" dirty="0">
                <a:solidFill>
                  <a:srgbClr val="000000"/>
                </a:solidFill>
                <a:latin typeface="Calibri"/>
              </a:rPr>
            </a:br>
            <a:r>
              <a:rPr lang="en-US" sz="525" b="1" dirty="0" err="1">
                <a:solidFill>
                  <a:srgbClr val="000000"/>
                </a:solidFill>
                <a:latin typeface="Calibri"/>
              </a:rPr>
              <a:t>Tijdens</a:t>
            </a:r>
            <a:r>
              <a:rPr lang="en-US" sz="525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525" b="1" dirty="0" err="1">
                <a:solidFill>
                  <a:srgbClr val="000000"/>
                </a:solidFill>
                <a:latin typeface="Calibri"/>
              </a:rPr>
              <a:t>zwangerschap</a:t>
            </a:r>
            <a:endParaRPr lang="en-US" sz="525" b="1" dirty="0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50000"/>
              </a:lnSpc>
            </a:pPr>
            <a:endParaRPr lang="en-US" sz="525" b="1" dirty="0">
              <a:solidFill>
                <a:srgbClr val="8FCAE7"/>
              </a:solidFill>
              <a:latin typeface="Calibri"/>
            </a:endParaRPr>
          </a:p>
          <a:p>
            <a:pPr defTabSz="685800">
              <a:lnSpc>
                <a:spcPct val="150000"/>
              </a:lnSpc>
            </a:pPr>
            <a:r>
              <a:rPr lang="en-US" sz="525" b="1" dirty="0" err="1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Actielijn</a:t>
            </a:r>
            <a:r>
              <a:rPr lang="en-US" sz="525" b="1" dirty="0">
                <a:solidFill>
                  <a:srgbClr val="E17000">
                    <a:lumMod val="60000"/>
                    <a:lumOff val="40000"/>
                  </a:srgbClr>
                </a:solidFill>
                <a:latin typeface="Calibri"/>
              </a:rPr>
              <a:t> 3</a:t>
            </a:r>
            <a:br>
              <a:rPr lang="en-US" sz="525" b="1" dirty="0">
                <a:solidFill>
                  <a:srgbClr val="000000"/>
                </a:solidFill>
                <a:latin typeface="Calibri"/>
              </a:rPr>
            </a:br>
            <a:r>
              <a:rPr lang="en-US" sz="525" b="1" dirty="0">
                <a:solidFill>
                  <a:srgbClr val="000000"/>
                </a:solidFill>
                <a:latin typeface="Calibri"/>
              </a:rPr>
              <a:t>Na de </a:t>
            </a:r>
            <a:r>
              <a:rPr lang="en-US" sz="525" b="1" dirty="0" err="1">
                <a:solidFill>
                  <a:srgbClr val="000000"/>
                </a:solidFill>
                <a:latin typeface="Calibri"/>
              </a:rPr>
              <a:t>zwangerschap</a:t>
            </a:r>
            <a:endParaRPr lang="en-US" sz="525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02" name="Rechte verbindingslijn 201">
            <a:extLst>
              <a:ext uri="{FF2B5EF4-FFF2-40B4-BE49-F238E27FC236}">
                <a16:creationId xmlns:a16="http://schemas.microsoft.com/office/drawing/2014/main" id="{0E88E85B-3AE6-284E-9EB4-7FAB4808764F}"/>
              </a:ext>
            </a:extLst>
          </p:cNvPr>
          <p:cNvCxnSpPr>
            <a:cxnSpLocks/>
          </p:cNvCxnSpPr>
          <p:nvPr/>
        </p:nvCxnSpPr>
        <p:spPr>
          <a:xfrm>
            <a:off x="4275617" y="4298872"/>
            <a:ext cx="2594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echte verbindingslijn 202">
            <a:extLst>
              <a:ext uri="{FF2B5EF4-FFF2-40B4-BE49-F238E27FC236}">
                <a16:creationId xmlns:a16="http://schemas.microsoft.com/office/drawing/2014/main" id="{8BC740A4-AC56-6E47-A8A1-7489427556B9}"/>
              </a:ext>
            </a:extLst>
          </p:cNvPr>
          <p:cNvCxnSpPr>
            <a:cxnSpLocks/>
          </p:cNvCxnSpPr>
          <p:nvPr/>
        </p:nvCxnSpPr>
        <p:spPr>
          <a:xfrm>
            <a:off x="6509235" y="4298872"/>
            <a:ext cx="2594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329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EDFAEC-A261-4A94-BBED-A5F92D7C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Leden van de Stuurgroep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5232CE-DD63-417A-A8BA-F2EA63BA2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548018"/>
            <a:ext cx="3886200" cy="4351338"/>
          </a:xfrm>
        </p:spPr>
        <p:txBody>
          <a:bodyPr/>
          <a:lstStyle/>
          <a:p>
            <a:r>
              <a:rPr lang="nl-NL" sz="1800" dirty="0"/>
              <a:t>Marjolijn </a:t>
            </a:r>
            <a:r>
              <a:rPr lang="nl-NL" sz="1800" dirty="0" err="1"/>
              <a:t>Sonnema</a:t>
            </a:r>
            <a:r>
              <a:rPr lang="nl-NL" sz="1800" dirty="0"/>
              <a:t> (VWS, DG Volksgezondheid; voorzitter)</a:t>
            </a:r>
          </a:p>
          <a:p>
            <a:r>
              <a:rPr lang="nl-NL" sz="1800" dirty="0"/>
              <a:t>Ciska Scheidel (VWS, directeur publieke gezondheid, </a:t>
            </a:r>
            <a:r>
              <a:rPr lang="nl-NL" sz="1800" dirty="0" err="1"/>
              <a:t>plv</a:t>
            </a:r>
            <a:r>
              <a:rPr lang="nl-NL" sz="1800" dirty="0"/>
              <a:t>. voorzitter)</a:t>
            </a:r>
          </a:p>
          <a:p>
            <a:r>
              <a:rPr lang="nl-NL" sz="1800" dirty="0">
                <a:highlight>
                  <a:srgbClr val="FFFF00"/>
                </a:highlight>
              </a:rPr>
              <a:t>Marieke Paarlberg, (gynaecoloog-</a:t>
            </a:r>
            <a:r>
              <a:rPr lang="nl-NL" sz="1800" dirty="0" err="1">
                <a:highlight>
                  <a:srgbClr val="FFFF00"/>
                </a:highlight>
              </a:rPr>
              <a:t>perinatoloog</a:t>
            </a:r>
            <a:r>
              <a:rPr lang="nl-NL" sz="1800" dirty="0"/>
              <a:t>, Gelre Ziekenhuizen Apeldoorn)</a:t>
            </a:r>
          </a:p>
          <a:p>
            <a:r>
              <a:rPr lang="nl-NL" sz="1800" dirty="0">
                <a:highlight>
                  <a:srgbClr val="FFFF00"/>
                </a:highlight>
              </a:rPr>
              <a:t>Geri Bonho</a:t>
            </a:r>
            <a:r>
              <a:rPr lang="nl-NL" sz="1800" dirty="0"/>
              <a:t>f (voorzitter College Perinatale Zorg)</a:t>
            </a:r>
          </a:p>
          <a:p>
            <a:r>
              <a:rPr lang="nl-NL" sz="1800" dirty="0">
                <a:highlight>
                  <a:srgbClr val="FFFF00"/>
                </a:highlight>
              </a:rPr>
              <a:t>Nelleke Gosker (verloskundige</a:t>
            </a:r>
            <a:r>
              <a:rPr lang="nl-NL" sz="1800" dirty="0"/>
              <a:t> Het Verloskundig Centrum Meppel en de Wolden )</a:t>
            </a:r>
          </a:p>
          <a:p>
            <a:r>
              <a:rPr lang="nl-NL" sz="1800" dirty="0"/>
              <a:t>Hugo Backx (directeur GGD GHOR NL)</a:t>
            </a:r>
          </a:p>
          <a:p>
            <a:r>
              <a:rPr lang="nl-NL" sz="1800" dirty="0"/>
              <a:t>Angela Bransen (afdelingsdirecteur Jeugd </a:t>
            </a:r>
            <a:r>
              <a:rPr lang="nl-NL" sz="1800" dirty="0" err="1"/>
              <a:t>Actiz</a:t>
            </a:r>
            <a:r>
              <a:rPr lang="nl-NL" sz="1800" dirty="0"/>
              <a:t>) </a:t>
            </a:r>
          </a:p>
          <a:p>
            <a:r>
              <a:rPr lang="nl-NL" sz="1800" dirty="0"/>
              <a:t>Rik van der Linden (wethouder Volksgezondheid, gemeente Dordrecht)</a:t>
            </a:r>
          </a:p>
          <a:p>
            <a:endParaRPr lang="nl-NL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93E4760-B94C-4D2B-943A-8490FA9CD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80354"/>
            <a:ext cx="3886200" cy="4351338"/>
          </a:xfrm>
        </p:spPr>
        <p:txBody>
          <a:bodyPr/>
          <a:lstStyle/>
          <a:p>
            <a:r>
              <a:rPr lang="nl-NL" sz="1800" dirty="0"/>
              <a:t>José </a:t>
            </a:r>
            <a:r>
              <a:rPr lang="nl-NL" sz="1800" dirty="0" err="1"/>
              <a:t>Manshanden</a:t>
            </a:r>
            <a:r>
              <a:rPr lang="nl-NL" sz="1800" dirty="0"/>
              <a:t> (directeur Publieke Gezondheid GGD Amsterdam-Amstelland)</a:t>
            </a:r>
          </a:p>
          <a:p>
            <a:r>
              <a:rPr lang="nl-NL" sz="1800" dirty="0">
                <a:highlight>
                  <a:srgbClr val="FFFF00"/>
                </a:highlight>
              </a:rPr>
              <a:t>Eric Steegers (hoogleraar verloskunde </a:t>
            </a:r>
            <a:r>
              <a:rPr lang="nl-NL" sz="1800" dirty="0"/>
              <a:t>en prenatale gezondheid en gynaecoloog, Erasmus MC)</a:t>
            </a:r>
          </a:p>
          <a:p>
            <a:r>
              <a:rPr lang="nl-NL" sz="1800" dirty="0"/>
              <a:t>Frank </a:t>
            </a:r>
            <a:r>
              <a:rPr lang="nl-NL" sz="1800" dirty="0" err="1"/>
              <a:t>Bluiminck</a:t>
            </a:r>
            <a:r>
              <a:rPr lang="nl-NL" sz="1800" dirty="0"/>
              <a:t> (directeur Vereniging Gehandicaptenzorg Nederland)</a:t>
            </a:r>
          </a:p>
          <a:p>
            <a:r>
              <a:rPr lang="nl-NL" sz="1800" dirty="0"/>
              <a:t>Igor Ivakic (directeur NCJ)</a:t>
            </a:r>
          </a:p>
          <a:p>
            <a:r>
              <a:rPr lang="nl-NL" sz="1800" dirty="0"/>
              <a:t>Suzanne Oostvogels (Regio regisseur Noord </a:t>
            </a:r>
            <a:r>
              <a:rPr lang="nl-NL" sz="1800" dirty="0" err="1"/>
              <a:t>Menzis</a:t>
            </a:r>
            <a:r>
              <a:rPr lang="nl-NL" sz="1800" dirty="0"/>
              <a:t>)</a:t>
            </a:r>
          </a:p>
          <a:p>
            <a:r>
              <a:rPr lang="nl-NL" sz="1800" dirty="0"/>
              <a:t>Angela Uijtdewilligen (VWS, programmamanager Kansrijke Start)</a:t>
            </a:r>
          </a:p>
          <a:p>
            <a:r>
              <a:rPr lang="nl-NL" sz="1800" dirty="0"/>
              <a:t>Marjolein van der Wolk-Zwart (VWS, programmasecretaris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62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308FF-EDE1-4671-80E8-7EBF8A38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Landelijke coalitie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6B59AB-8167-47CF-80A6-31F7CE21F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550" y="1473213"/>
            <a:ext cx="6757942" cy="4533453"/>
          </a:xfrm>
        </p:spPr>
      </p:pic>
    </p:spTree>
    <p:extLst>
      <p:ext uri="{BB962C8B-B14F-4D97-AF65-F5344CB8AC3E}">
        <p14:creationId xmlns:p14="http://schemas.microsoft.com/office/powerpoint/2010/main" val="17163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89044-3F07-4630-BA69-0A83A52E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Beweging in het land!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61E9AF5-FA86-4121-AA72-7BE1321F2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77" y="1706732"/>
            <a:ext cx="8493045" cy="17489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CFB14B-1273-4FDB-9DF2-213F7614C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582"/>
            <a:ext cx="9144000" cy="29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89295-CA04-4637-B8CF-2E759288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861134"/>
            <a:ext cx="7918881" cy="656948"/>
          </a:xfrm>
        </p:spPr>
        <p:txBody>
          <a:bodyPr/>
          <a:lstStyle/>
          <a:p>
            <a:r>
              <a:rPr lang="nl-NL" dirty="0"/>
              <a:t>Samenwerkingspartners  gemeenten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46BABF9-0B4B-4548-BFD3-0112998BB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566" y="2157274"/>
            <a:ext cx="8228082" cy="3062796"/>
          </a:xfrm>
        </p:spPr>
      </p:pic>
    </p:spTree>
    <p:extLst>
      <p:ext uri="{BB962C8B-B14F-4D97-AF65-F5344CB8AC3E}">
        <p14:creationId xmlns:p14="http://schemas.microsoft.com/office/powerpoint/2010/main" val="326339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9C211-7BF3-4923-8C97-3769DF49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Monitoring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F95EC5A-A402-4DF9-B9F6-308327E1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972"/>
            <a:ext cx="9144000" cy="4896568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B670AAC-9C65-44B7-BB52-ECCA7D60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43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B9A54-7137-6347-84E2-67967FF5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Actieprogramma Kansrijke Start</a:t>
            </a:r>
            <a:br>
              <a:rPr lang="nl-NL" dirty="0"/>
            </a:br>
            <a:r>
              <a:rPr lang="nl-NL" b="1" dirty="0">
                <a:solidFill>
                  <a:schemeClr val="tx1"/>
                </a:solidFill>
              </a:rPr>
              <a:t>Werkagenda thema’s 2020-2021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6489D73-F9FB-0448-964D-512F614E6ADE}"/>
              </a:ext>
            </a:extLst>
          </p:cNvPr>
          <p:cNvGrpSpPr/>
          <p:nvPr/>
        </p:nvGrpSpPr>
        <p:grpSpPr>
          <a:xfrm>
            <a:off x="4688810" y="4109485"/>
            <a:ext cx="4076829" cy="704039"/>
            <a:chOff x="6251747" y="4190448"/>
            <a:chExt cx="5435772" cy="938719"/>
          </a:xfrm>
        </p:grpSpPr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B491750F-832E-A044-9804-E26F6B97AD4C}"/>
                </a:ext>
              </a:extLst>
            </p:cNvPr>
            <p:cNvSpPr/>
            <p:nvPr/>
          </p:nvSpPr>
          <p:spPr>
            <a:xfrm>
              <a:off x="6251747" y="4273372"/>
              <a:ext cx="526648" cy="5266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1650CF37-3676-CD4C-912C-879EA2F084E1}"/>
                </a:ext>
              </a:extLst>
            </p:cNvPr>
            <p:cNvSpPr txBox="1"/>
            <p:nvPr/>
          </p:nvSpPr>
          <p:spPr>
            <a:xfrm>
              <a:off x="6930326" y="4190448"/>
              <a:ext cx="212395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Duurzame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financiering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Duurzame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financiering van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preventieketen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rondom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eerste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1000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dagen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JOSE MANSHANDEN, GERI BONHOF, SUZANNE OOSTVOGELS</a:t>
              </a:r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91A46E46-AAE5-DE49-B4BF-83DDA08EC3D5}"/>
                </a:ext>
              </a:extLst>
            </p:cNvPr>
            <p:cNvSpPr txBox="1"/>
            <p:nvPr/>
          </p:nvSpPr>
          <p:spPr>
            <a:xfrm>
              <a:off x="9290818" y="4305864"/>
              <a:ext cx="23967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Inventarisatie knelpunten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Mogelijke oplossingsrichtingen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Uitwerken – realiseren oplossingen</a:t>
              </a: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6B3E2752-E807-0849-8BF5-BF5F969256D7}"/>
                </a:ext>
              </a:extLst>
            </p:cNvPr>
            <p:cNvCxnSpPr/>
            <p:nvPr/>
          </p:nvCxnSpPr>
          <p:spPr>
            <a:xfrm>
              <a:off x="9118007" y="4368863"/>
              <a:ext cx="0" cy="33566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Afbeelding 105">
              <a:extLst>
                <a:ext uri="{FF2B5EF4-FFF2-40B4-BE49-F238E27FC236}">
                  <a16:creationId xmlns:a16="http://schemas.microsoft.com/office/drawing/2014/main" id="{50FA9EF6-FC9D-FF43-97F7-B11944E8E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617" y="4360029"/>
              <a:ext cx="353334" cy="353334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12CCCF2A-B09B-0842-B39A-99204F0B6DD1}"/>
              </a:ext>
            </a:extLst>
          </p:cNvPr>
          <p:cNvGrpSpPr/>
          <p:nvPr/>
        </p:nvGrpSpPr>
        <p:grpSpPr>
          <a:xfrm>
            <a:off x="459000" y="4908130"/>
            <a:ext cx="4076829" cy="946413"/>
            <a:chOff x="612000" y="5071298"/>
            <a:chExt cx="5435772" cy="1261884"/>
          </a:xfrm>
        </p:grpSpPr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B031F926-683E-7245-B477-2BDFEC501391}"/>
                </a:ext>
              </a:extLst>
            </p:cNvPr>
            <p:cNvSpPr/>
            <p:nvPr/>
          </p:nvSpPr>
          <p:spPr>
            <a:xfrm>
              <a:off x="612000" y="5154222"/>
              <a:ext cx="526648" cy="526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754678C2-9294-DC47-8B3A-8914B487097C}"/>
                </a:ext>
              </a:extLst>
            </p:cNvPr>
            <p:cNvSpPr txBox="1"/>
            <p:nvPr/>
          </p:nvSpPr>
          <p:spPr>
            <a:xfrm>
              <a:off x="1290579" y="5071298"/>
              <a:ext cx="212395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Ondersteuning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lokale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coalities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Partners van de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lokale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coalities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maken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voor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lokale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situatie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passende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afspraken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over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uitvoering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Kansrijke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Start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HENK SOORSMA, FRANK BLUIMINCK, RIK VAN DER LINDEN</a:t>
              </a: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C21D94D0-AD70-3E47-827B-8FA52E1A0743}"/>
                </a:ext>
              </a:extLst>
            </p:cNvPr>
            <p:cNvSpPr txBox="1"/>
            <p:nvPr/>
          </p:nvSpPr>
          <p:spPr>
            <a:xfrm>
              <a:off x="3651071" y="5248269"/>
              <a:ext cx="2396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Optimalisatie ondersteuning lokale coalities (evaluatie tools, bestuurlijke afspraken vervolg) </a:t>
              </a:r>
            </a:p>
          </p:txBody>
        </p: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62027737-1E1F-664B-AE0F-968D75A39C2B}"/>
                </a:ext>
              </a:extLst>
            </p:cNvPr>
            <p:cNvCxnSpPr/>
            <p:nvPr/>
          </p:nvCxnSpPr>
          <p:spPr>
            <a:xfrm>
              <a:off x="3478260" y="5249713"/>
              <a:ext cx="0" cy="33566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Afbeelding 106">
              <a:extLst>
                <a:ext uri="{FF2B5EF4-FFF2-40B4-BE49-F238E27FC236}">
                  <a16:creationId xmlns:a16="http://schemas.microsoft.com/office/drawing/2014/main" id="{F1BFA265-9400-1447-9537-72EF675C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7" y="5268619"/>
              <a:ext cx="297853" cy="297853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5EEB38DC-3DDD-984C-A29A-4B914F34266F}"/>
              </a:ext>
            </a:extLst>
          </p:cNvPr>
          <p:cNvGrpSpPr/>
          <p:nvPr/>
        </p:nvGrpSpPr>
        <p:grpSpPr>
          <a:xfrm>
            <a:off x="4688810" y="3495508"/>
            <a:ext cx="4076829" cy="519373"/>
            <a:chOff x="6251747" y="3448097"/>
            <a:chExt cx="5435772" cy="692498"/>
          </a:xfrm>
        </p:grpSpPr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0D2EC8F0-2EBC-CF41-80A1-742618040489}"/>
                </a:ext>
              </a:extLst>
            </p:cNvPr>
            <p:cNvSpPr/>
            <p:nvPr/>
          </p:nvSpPr>
          <p:spPr>
            <a:xfrm>
              <a:off x="6251747" y="3461772"/>
              <a:ext cx="526648" cy="5266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kstvak 100">
              <a:extLst>
                <a:ext uri="{FF2B5EF4-FFF2-40B4-BE49-F238E27FC236}">
                  <a16:creationId xmlns:a16="http://schemas.microsoft.com/office/drawing/2014/main" id="{DFFDA75A-B433-E44F-94A7-AF8F51F25F17}"/>
                </a:ext>
              </a:extLst>
            </p:cNvPr>
            <p:cNvSpPr txBox="1"/>
            <p:nvPr/>
          </p:nvSpPr>
          <p:spPr>
            <a:xfrm>
              <a:off x="6930326" y="3448097"/>
              <a:ext cx="212395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Leren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verbinden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Van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toegevoegde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waarde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zijn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elkaars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ervaringen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benutten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NELLEKE GOSKER</a:t>
              </a:r>
            </a:p>
          </p:txBody>
        </p:sp>
        <p:sp>
          <p:nvSpPr>
            <p:cNvPr id="102" name="Tekstvak 101">
              <a:extLst>
                <a:ext uri="{FF2B5EF4-FFF2-40B4-BE49-F238E27FC236}">
                  <a16:creationId xmlns:a16="http://schemas.microsoft.com/office/drawing/2014/main" id="{64A6CA18-4AAC-6B4D-A462-EE73B5F97FDF}"/>
                </a:ext>
              </a:extLst>
            </p:cNvPr>
            <p:cNvSpPr txBox="1"/>
            <p:nvPr/>
          </p:nvSpPr>
          <p:spPr>
            <a:xfrm>
              <a:off x="9290818" y="3494264"/>
              <a:ext cx="23967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Lerend evalueren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Leerinfrastructuur (professionals, goede voorbeelden)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7004A0B-513A-F34E-886B-BCC709D9394A}"/>
                </a:ext>
              </a:extLst>
            </p:cNvPr>
            <p:cNvCxnSpPr/>
            <p:nvPr/>
          </p:nvCxnSpPr>
          <p:spPr>
            <a:xfrm>
              <a:off x="9118007" y="3557263"/>
              <a:ext cx="0" cy="33566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Afbeelding 107">
              <a:extLst>
                <a:ext uri="{FF2B5EF4-FFF2-40B4-BE49-F238E27FC236}">
                  <a16:creationId xmlns:a16="http://schemas.microsoft.com/office/drawing/2014/main" id="{F01F2AA9-CB3F-E84A-9032-462B9F101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404" y="3548429"/>
              <a:ext cx="353334" cy="353334"/>
            </a:xfrm>
            <a:prstGeom prst="rect">
              <a:avLst/>
            </a:prstGeom>
          </p:spPr>
        </p:pic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38FD9078-CD40-044E-AAF3-E0D126A6B6DB}"/>
              </a:ext>
            </a:extLst>
          </p:cNvPr>
          <p:cNvGrpSpPr/>
          <p:nvPr/>
        </p:nvGrpSpPr>
        <p:grpSpPr>
          <a:xfrm>
            <a:off x="4688810" y="2766116"/>
            <a:ext cx="4076829" cy="553998"/>
            <a:chOff x="6251747" y="2608607"/>
            <a:chExt cx="5435772" cy="738663"/>
          </a:xfrm>
        </p:grpSpPr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B8B0F185-E44F-D942-A8D0-332BFBB8C1CE}"/>
                </a:ext>
              </a:extLst>
            </p:cNvPr>
            <p:cNvSpPr/>
            <p:nvPr/>
          </p:nvSpPr>
          <p:spPr>
            <a:xfrm>
              <a:off x="6251747" y="2719421"/>
              <a:ext cx="526648" cy="5266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kstvak 88">
              <a:extLst>
                <a:ext uri="{FF2B5EF4-FFF2-40B4-BE49-F238E27FC236}">
                  <a16:creationId xmlns:a16="http://schemas.microsoft.com/office/drawing/2014/main" id="{27FDD5F0-E3AE-EA42-8E34-86FC535F6743}"/>
                </a:ext>
              </a:extLst>
            </p:cNvPr>
            <p:cNvSpPr txBox="1"/>
            <p:nvPr/>
          </p:nvSpPr>
          <p:spPr>
            <a:xfrm>
              <a:off x="6930326" y="2754802"/>
              <a:ext cx="212395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Borging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Blijvende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inzet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op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thema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Kansrijke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Start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ANGELA BRANSEN, IGOR IVAKIC, HUGO BACKX</a:t>
              </a:r>
            </a:p>
          </p:txBody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8E692824-48B4-A44B-9382-DFFC248A17E5}"/>
                </a:ext>
              </a:extLst>
            </p:cNvPr>
            <p:cNvSpPr txBox="1"/>
            <p:nvPr/>
          </p:nvSpPr>
          <p:spPr>
            <a:xfrm>
              <a:off x="9290818" y="2608607"/>
              <a:ext cx="2396701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Betrokken partijen gaan verder aan de slag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Inzet lokaal, regionaal en landelijk bepalen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Afspraken vastleggen (juridisch)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Legacy</a:t>
              </a: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actieprogramma kansrijke start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Evaluatie actieprogramma</a:t>
              </a:r>
            </a:p>
          </p:txBody>
        </p: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12C7FAA1-F58A-C04E-9A4C-61807B3D5B89}"/>
                </a:ext>
              </a:extLst>
            </p:cNvPr>
            <p:cNvCxnSpPr/>
            <p:nvPr/>
          </p:nvCxnSpPr>
          <p:spPr>
            <a:xfrm>
              <a:off x="9118007" y="2794717"/>
              <a:ext cx="0" cy="33566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Afbeelding 108">
              <a:extLst>
                <a:ext uri="{FF2B5EF4-FFF2-40B4-BE49-F238E27FC236}">
                  <a16:creationId xmlns:a16="http://schemas.microsoft.com/office/drawing/2014/main" id="{34C71517-0277-D24B-96BF-E3B0D69C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617" y="2806078"/>
              <a:ext cx="353334" cy="353334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14283D2F-29EF-D04F-A195-315114B3D995}"/>
              </a:ext>
            </a:extLst>
          </p:cNvPr>
          <p:cNvGrpSpPr/>
          <p:nvPr/>
        </p:nvGrpSpPr>
        <p:grpSpPr>
          <a:xfrm>
            <a:off x="4688810" y="2232929"/>
            <a:ext cx="4076829" cy="519373"/>
            <a:chOff x="6251747" y="1932618"/>
            <a:chExt cx="5435772" cy="692498"/>
          </a:xfrm>
        </p:grpSpPr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81602534-F3AC-5547-8D48-9511D051401B}"/>
                </a:ext>
              </a:extLst>
            </p:cNvPr>
            <p:cNvSpPr/>
            <p:nvPr/>
          </p:nvSpPr>
          <p:spPr>
            <a:xfrm>
              <a:off x="6251747" y="1946293"/>
              <a:ext cx="526648" cy="5266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8EBEBE0E-BEB5-FE40-9EA5-2FAE6C806642}"/>
                </a:ext>
              </a:extLst>
            </p:cNvPr>
            <p:cNvSpPr txBox="1"/>
            <p:nvPr/>
          </p:nvSpPr>
          <p:spPr>
            <a:xfrm>
              <a:off x="6930326" y="1932618"/>
              <a:ext cx="212395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Monitoring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Volgen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van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resultaten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t.b.v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gerichte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sturing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HENK SOORSMA</a:t>
              </a: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4456B839-9926-0E46-8312-A3309E9139E7}"/>
                </a:ext>
              </a:extLst>
            </p:cNvPr>
            <p:cNvSpPr txBox="1"/>
            <p:nvPr/>
          </p:nvSpPr>
          <p:spPr>
            <a:xfrm>
              <a:off x="9290818" y="2040339"/>
              <a:ext cx="2396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Uitvoering landelijke monitor 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Ondersteuningsprogramma lokale monitoring </a:t>
              </a:r>
            </a:p>
          </p:txBody>
        </p:sp>
        <p:cxnSp>
          <p:nvCxnSpPr>
            <p:cNvPr id="87" name="Rechte verbindingslijn 86">
              <a:extLst>
                <a:ext uri="{FF2B5EF4-FFF2-40B4-BE49-F238E27FC236}">
                  <a16:creationId xmlns:a16="http://schemas.microsoft.com/office/drawing/2014/main" id="{71520430-0E90-3445-A580-A80AC085FBB3}"/>
                </a:ext>
              </a:extLst>
            </p:cNvPr>
            <p:cNvCxnSpPr/>
            <p:nvPr/>
          </p:nvCxnSpPr>
          <p:spPr>
            <a:xfrm>
              <a:off x="9118007" y="2041784"/>
              <a:ext cx="0" cy="33566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Afbeelding 109">
              <a:extLst>
                <a:ext uri="{FF2B5EF4-FFF2-40B4-BE49-F238E27FC236}">
                  <a16:creationId xmlns:a16="http://schemas.microsoft.com/office/drawing/2014/main" id="{1D937BAC-751D-974C-9A4C-16AF336F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454" y="2032950"/>
              <a:ext cx="353334" cy="353334"/>
            </a:xfrm>
            <a:prstGeom prst="rect">
              <a:avLst/>
            </a:prstGeom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1B1175CD-F0B9-1341-9220-AE5D9D5083E0}"/>
              </a:ext>
            </a:extLst>
          </p:cNvPr>
          <p:cNvGrpSpPr/>
          <p:nvPr/>
        </p:nvGrpSpPr>
        <p:grpSpPr>
          <a:xfrm>
            <a:off x="459000" y="4109485"/>
            <a:ext cx="4076829" cy="704039"/>
            <a:chOff x="612000" y="4190448"/>
            <a:chExt cx="5435772" cy="938719"/>
          </a:xfrm>
        </p:grpSpPr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D8D0CC55-98D1-E648-A489-AFE461ECE0FF}"/>
                </a:ext>
              </a:extLst>
            </p:cNvPr>
            <p:cNvSpPr/>
            <p:nvPr/>
          </p:nvSpPr>
          <p:spPr>
            <a:xfrm>
              <a:off x="612000" y="4273372"/>
              <a:ext cx="526648" cy="526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3F6BC71D-4A38-CA45-95B9-F5418BA04CB1}"/>
                </a:ext>
              </a:extLst>
            </p:cNvPr>
            <p:cNvSpPr txBox="1"/>
            <p:nvPr/>
          </p:nvSpPr>
          <p:spPr>
            <a:xfrm>
              <a:off x="1290579" y="4190448"/>
              <a:ext cx="212395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Toerusten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professionals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Professionals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beschikken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over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toereikende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gereedschapskist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om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kwetsbaar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gezin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verder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helpen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MARIEKE PAARLBERG, NELLEKE GOSKER, FRANK BLUIMINCK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0FDF5AE7-BE28-D145-8828-B468D3C33978}"/>
                </a:ext>
              </a:extLst>
            </p:cNvPr>
            <p:cNvSpPr txBox="1"/>
            <p:nvPr/>
          </p:nvSpPr>
          <p:spPr>
            <a:xfrm>
              <a:off x="3651071" y="4244309"/>
              <a:ext cx="2396701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Toereikende gereedschapskist (o.a. beter bereik , beter signaleren, PHB, ontsluiting JGZ gegevens, laagdrempelige opvoedondersteuning)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5C0D0B3C-1006-144A-91BA-72A7F2407E24}"/>
                </a:ext>
              </a:extLst>
            </p:cNvPr>
            <p:cNvCxnSpPr/>
            <p:nvPr/>
          </p:nvCxnSpPr>
          <p:spPr>
            <a:xfrm>
              <a:off x="3478260" y="4368863"/>
              <a:ext cx="0" cy="33566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Afbeelding 110">
              <a:extLst>
                <a:ext uri="{FF2B5EF4-FFF2-40B4-BE49-F238E27FC236}">
                  <a16:creationId xmlns:a16="http://schemas.microsoft.com/office/drawing/2014/main" id="{1515F59D-A2C0-5F4A-B24F-55A166BC2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32" y="4387769"/>
              <a:ext cx="297853" cy="297853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B02AB48C-38F5-A44F-B45E-DC9D890F3F93}"/>
              </a:ext>
            </a:extLst>
          </p:cNvPr>
          <p:cNvGrpSpPr/>
          <p:nvPr/>
        </p:nvGrpSpPr>
        <p:grpSpPr>
          <a:xfrm>
            <a:off x="459000" y="3414719"/>
            <a:ext cx="4076829" cy="600164"/>
            <a:chOff x="612000" y="3448097"/>
            <a:chExt cx="5435772" cy="800219"/>
          </a:xfrm>
        </p:grpSpPr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F4C8D496-CEE3-EF43-A60E-D52ACDD81F16}"/>
                </a:ext>
              </a:extLst>
            </p:cNvPr>
            <p:cNvSpPr/>
            <p:nvPr/>
          </p:nvSpPr>
          <p:spPr>
            <a:xfrm>
              <a:off x="612000" y="3461772"/>
              <a:ext cx="526648" cy="526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050F4A5F-D3B2-6844-A08F-71206880CDA4}"/>
                </a:ext>
              </a:extLst>
            </p:cNvPr>
            <p:cNvSpPr txBox="1"/>
            <p:nvPr/>
          </p:nvSpPr>
          <p:spPr>
            <a:xfrm>
              <a:off x="1290579" y="3448097"/>
              <a:ext cx="212395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Verbinden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medisch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sociaal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Uitvoerende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professionals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weten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elkaar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vinden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JOSE MANSHANDEN, NELLEKE GOSKER, MARIEKE PAARLBERG, SUZANNE OOSTVOGELS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6C035FC8-3B1F-1A41-8070-1F6B84997574}"/>
                </a:ext>
              </a:extLst>
            </p:cNvPr>
            <p:cNvSpPr txBox="1"/>
            <p:nvPr/>
          </p:nvSpPr>
          <p:spPr>
            <a:xfrm>
              <a:off x="3651071" y="3494264"/>
              <a:ext cx="23967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Implementatie klantroutes/zorgpaden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Meer verbinding ziekenhuizen, JGZ, huisartsen, verloskundigen, kraamzorg, wijkteams </a:t>
              </a:r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EDBBB762-60A2-EA43-85D9-6476C3DD571E}"/>
                </a:ext>
              </a:extLst>
            </p:cNvPr>
            <p:cNvCxnSpPr/>
            <p:nvPr/>
          </p:nvCxnSpPr>
          <p:spPr>
            <a:xfrm>
              <a:off x="3478260" y="3557263"/>
              <a:ext cx="0" cy="33566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Afbeelding 111">
              <a:extLst>
                <a:ext uri="{FF2B5EF4-FFF2-40B4-BE49-F238E27FC236}">
                  <a16:creationId xmlns:a16="http://schemas.microsoft.com/office/drawing/2014/main" id="{1D2CC5AD-7ED8-9646-8892-E456AFB87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32" y="3576169"/>
              <a:ext cx="297853" cy="297853"/>
            </a:xfrm>
            <a:prstGeom prst="rect">
              <a:avLst/>
            </a:prstGeom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5D18126F-7FE4-F546-A342-5805416A1FBB}"/>
              </a:ext>
            </a:extLst>
          </p:cNvPr>
          <p:cNvGrpSpPr/>
          <p:nvPr/>
        </p:nvGrpSpPr>
        <p:grpSpPr>
          <a:xfrm>
            <a:off x="459000" y="2800740"/>
            <a:ext cx="4076829" cy="519373"/>
            <a:chOff x="612000" y="2705746"/>
            <a:chExt cx="5435772" cy="692498"/>
          </a:xfrm>
        </p:grpSpPr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E106F17A-6116-2943-B189-8C074E98A651}"/>
                </a:ext>
              </a:extLst>
            </p:cNvPr>
            <p:cNvSpPr/>
            <p:nvPr/>
          </p:nvSpPr>
          <p:spPr>
            <a:xfrm>
              <a:off x="612000" y="2719421"/>
              <a:ext cx="526648" cy="526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EEE00962-1050-F547-ADAB-786225E16C87}"/>
                </a:ext>
              </a:extLst>
            </p:cNvPr>
            <p:cNvSpPr txBox="1"/>
            <p:nvPr/>
          </p:nvSpPr>
          <p:spPr>
            <a:xfrm>
              <a:off x="1290579" y="2705746"/>
              <a:ext cx="212395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Niet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Zwanger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Bewuste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keuze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kinderwens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kwetsbare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mannen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vrouwen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HUGO BACKX, CONNY RIJLAARSDAM (LC)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059C499E-6D95-CA43-9FF0-E4419BDD70B2}"/>
                </a:ext>
              </a:extLst>
            </p:cNvPr>
            <p:cNvSpPr txBox="1"/>
            <p:nvPr/>
          </p:nvSpPr>
          <p:spPr>
            <a:xfrm>
              <a:off x="3651071" y="2813467"/>
              <a:ext cx="2396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NNZ zwanger landelijk beschikbaar, via 50 centrumgemeenten</a:t>
              </a:r>
            </a:p>
          </p:txBody>
        </p: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96D94273-550F-0145-89C0-BC52F68B2960}"/>
                </a:ext>
              </a:extLst>
            </p:cNvPr>
            <p:cNvCxnSpPr/>
            <p:nvPr/>
          </p:nvCxnSpPr>
          <p:spPr>
            <a:xfrm>
              <a:off x="3478260" y="2814912"/>
              <a:ext cx="0" cy="33566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Afbeelding 112">
              <a:extLst>
                <a:ext uri="{FF2B5EF4-FFF2-40B4-BE49-F238E27FC236}">
                  <a16:creationId xmlns:a16="http://schemas.microsoft.com/office/drawing/2014/main" id="{70062283-AF0E-804E-AD6B-54C53896C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4" y="2833818"/>
              <a:ext cx="297853" cy="297853"/>
            </a:xfrm>
            <a:prstGeom prst="rect">
              <a:avLst/>
            </a:prstGeom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92ED3C8-515A-2E4C-A4B3-A15C31F9678D}"/>
              </a:ext>
            </a:extLst>
          </p:cNvPr>
          <p:cNvGrpSpPr/>
          <p:nvPr/>
        </p:nvGrpSpPr>
        <p:grpSpPr>
          <a:xfrm>
            <a:off x="459000" y="2232929"/>
            <a:ext cx="4076829" cy="473206"/>
            <a:chOff x="612000" y="1932618"/>
            <a:chExt cx="5435772" cy="630942"/>
          </a:xfrm>
        </p:grpSpPr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2C41E32-9D46-A04C-AE0A-760FCA69575C}"/>
                </a:ext>
              </a:extLst>
            </p:cNvPr>
            <p:cNvSpPr/>
            <p:nvPr/>
          </p:nvSpPr>
          <p:spPr>
            <a:xfrm>
              <a:off x="612000" y="1961681"/>
              <a:ext cx="526648" cy="526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776228FB-446C-344B-B39B-D57B2321438B}"/>
                </a:ext>
              </a:extLst>
            </p:cNvPr>
            <p:cNvSpPr txBox="1"/>
            <p:nvPr/>
          </p:nvSpPr>
          <p:spPr>
            <a:xfrm>
              <a:off x="1290579" y="2009562"/>
              <a:ext cx="2123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Preconceptiezorg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Gezond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zwanger</a:t>
              </a:r>
              <a: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75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worden</a:t>
              </a:r>
              <a:br>
                <a:rPr kumimoji="0" lang="en-US" sz="675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525" b="1" i="0" u="none" strike="noStrike" kern="1200" cap="none" spc="0" normalizeH="0" baseline="0" noProof="0" dirty="0">
                  <a:ln>
                    <a:noFill/>
                  </a:ln>
                  <a:solidFill>
                    <a:srgbClr val="00ADE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ERIC STEEGERS, NELLEKE GOSKER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ADE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AAE578E-7302-C645-B948-20677DB2325B}"/>
                </a:ext>
              </a:extLst>
            </p:cNvPr>
            <p:cNvSpPr txBox="1"/>
            <p:nvPr/>
          </p:nvSpPr>
          <p:spPr>
            <a:xfrm>
              <a:off x="3651071" y="1932618"/>
              <a:ext cx="2396701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Urgentie van goede preconceptiezorg bij betrokken zorgprofessionals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Vrijblijvendheid eraf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Inbedding in reguliere zorg</a:t>
              </a:r>
            </a:p>
          </p:txBody>
        </p: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D646453C-5C42-7E41-A7CF-96DA3C4ADBC6}"/>
                </a:ext>
              </a:extLst>
            </p:cNvPr>
            <p:cNvCxnSpPr/>
            <p:nvPr/>
          </p:nvCxnSpPr>
          <p:spPr>
            <a:xfrm>
              <a:off x="3478260" y="2057172"/>
              <a:ext cx="0" cy="33566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Afbeelding 113">
              <a:extLst>
                <a:ext uri="{FF2B5EF4-FFF2-40B4-BE49-F238E27FC236}">
                  <a16:creationId xmlns:a16="http://schemas.microsoft.com/office/drawing/2014/main" id="{74900A32-D8FD-1143-984D-9F0C4C2AF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7" y="2071989"/>
              <a:ext cx="297853" cy="29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8692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8F3BB-FCA0-4C53-BB1E-D874D478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09" y="826031"/>
            <a:ext cx="7509364" cy="396000"/>
          </a:xfrm>
        </p:spPr>
        <p:txBody>
          <a:bodyPr/>
          <a:lstStyle/>
          <a:p>
            <a:r>
              <a:rPr lang="nl-NL" dirty="0"/>
              <a:t>Recente Acties uit actieprogramma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9E8443-6918-4B7F-B9CA-1878C058D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874" y="1827673"/>
            <a:ext cx="2877054" cy="200007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A2EB2E-1DB8-4EB8-A7C4-65E125B00EC9}"/>
              </a:ext>
            </a:extLst>
          </p:cNvPr>
          <p:cNvSpPr txBox="1"/>
          <p:nvPr/>
        </p:nvSpPr>
        <p:spPr>
          <a:xfrm>
            <a:off x="3972760" y="2001838"/>
            <a:ext cx="2849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Brief aan informateur vanuit leden landelijke coalitie en stuurgroep Kansrijke Start</a:t>
            </a:r>
          </a:p>
          <a:p>
            <a:pPr algn="ctr"/>
            <a:r>
              <a:rPr lang="nl-NL" i="1" dirty="0">
                <a:hlinkClick r:id="rId3"/>
              </a:rPr>
              <a:t>Eric Steegers legt uit waarom</a:t>
            </a:r>
            <a:r>
              <a:rPr lang="nl-NL" i="1" dirty="0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6D982D-F7F3-460C-9059-68970F2D1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497" y="4300775"/>
            <a:ext cx="3517875" cy="128004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DCB171B-A92D-4080-AF14-5D115504EFFD}"/>
              </a:ext>
            </a:extLst>
          </p:cNvPr>
          <p:cNvSpPr txBox="1"/>
          <p:nvPr/>
        </p:nvSpPr>
        <p:spPr>
          <a:xfrm>
            <a:off x="6391923" y="3746377"/>
            <a:ext cx="214155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Preconceptiezorg:</a:t>
            </a:r>
          </a:p>
          <a:p>
            <a:pPr algn="ctr"/>
            <a:r>
              <a:rPr lang="nl-NL" dirty="0" err="1"/>
              <a:t>Pledge</a:t>
            </a:r>
            <a:r>
              <a:rPr lang="nl-NL" dirty="0"/>
              <a:t>: </a:t>
            </a:r>
          </a:p>
          <a:p>
            <a:pPr algn="ctr"/>
            <a:r>
              <a:rPr lang="nl-NL" i="1" dirty="0"/>
              <a:t>‘Wilt u het komende jaar zwanger worden?’</a:t>
            </a:r>
          </a:p>
        </p:txBody>
      </p:sp>
    </p:spTree>
    <p:extLst>
      <p:ext uri="{BB962C8B-B14F-4D97-AF65-F5344CB8AC3E}">
        <p14:creationId xmlns:p14="http://schemas.microsoft.com/office/powerpoint/2010/main" val="40650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4">
      <a:dk1>
        <a:sysClr val="windowText" lastClr="000000"/>
      </a:dk1>
      <a:lt1>
        <a:sysClr val="window" lastClr="FFFFFF"/>
      </a:lt1>
      <a:dk2>
        <a:srgbClr val="00ADEE"/>
      </a:dk2>
      <a:lt2>
        <a:srgbClr val="EEECE1"/>
      </a:lt2>
      <a:accent1>
        <a:srgbClr val="00ADE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Z_powerpoint-v2" id="{03152D34-0FB1-4BF7-A7B8-DEEDA54EF3E2}" vid="{2623B249-669F-40B2-9824-C231799C2AD9}"/>
    </a:ext>
  </a:extLst>
</a:theme>
</file>

<file path=ppt/theme/theme2.xml><?xml version="1.0" encoding="utf-8"?>
<a:theme xmlns:a="http://schemas.openxmlformats.org/drawingml/2006/main" name="MinVWS-Hoofdstuk slides">
  <a:themeElements>
    <a:clrScheme name="VWS Kleurenthema">
      <a:dk1>
        <a:srgbClr val="000000"/>
      </a:dk1>
      <a:lt1>
        <a:srgbClr val="FFFFFF"/>
      </a:lt1>
      <a:dk2>
        <a:srgbClr val="E17000"/>
      </a:dk2>
      <a:lt2>
        <a:srgbClr val="8FCAE7"/>
      </a:lt2>
      <a:accent1>
        <a:srgbClr val="42145F"/>
      </a:accent1>
      <a:accent2>
        <a:srgbClr val="D52B1E"/>
      </a:accent2>
      <a:accent3>
        <a:srgbClr val="F092CD"/>
      </a:accent3>
      <a:accent4>
        <a:srgbClr val="777C00"/>
      </a:accent4>
      <a:accent5>
        <a:srgbClr val="673327"/>
      </a:accent5>
      <a:accent6>
        <a:srgbClr val="FFFFFF"/>
      </a:accent6>
      <a:hlink>
        <a:srgbClr val="7EBEE1"/>
      </a:hlink>
      <a:folHlink>
        <a:srgbClr val="E17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#335-VWS-PPT" id="{CBDC09F8-9E77-134E-8A6F-587B33B94252}" vid="{F3935E85-6D57-934D-ADE2-BD7CFC18E711}"/>
    </a:ext>
  </a:extLst>
</a:theme>
</file>

<file path=ppt/theme/theme3.xml><?xml version="1.0" encoding="utf-8"?>
<a:theme xmlns:a="http://schemas.openxmlformats.org/drawingml/2006/main" name="1_Office-thema">
  <a:themeElements>
    <a:clrScheme name="Aangepast 24">
      <a:dk1>
        <a:sysClr val="windowText" lastClr="000000"/>
      </a:dk1>
      <a:lt1>
        <a:sysClr val="window" lastClr="FFFFFF"/>
      </a:lt1>
      <a:dk2>
        <a:srgbClr val="00ADEE"/>
      </a:dk2>
      <a:lt2>
        <a:srgbClr val="EEECE1"/>
      </a:lt2>
      <a:accent1>
        <a:srgbClr val="00ADE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Z_powerpoint-v2" id="{03152D34-0FB1-4BF7-A7B8-DEEDA54EF3E2}" vid="{2623B249-669F-40B2-9824-C231799C2AD9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group id="Text" label="Tekst">
          <button idMso="PasteTextOnly" size="large"/>
          <button idMso="IndentDecrease" size="large"/>
          <button idMso="IndentIncrease" size="large"/>
        </group>
        <group id="Picture" label="Afbeeldingen">
          <button idMso="PictureFillCrop" size="large"/>
        </group>
        <group idMso="GroupStyles">
			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9" ma:contentTypeDescription="Een nieuw document maken." ma:contentTypeScope="" ma:versionID="47d21518454b58b24ffaea0d3bb8e96f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3c5fbd782e31c76d5ffeca3d77495467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373471-1152-4E3D-BE97-C911B2D3FED1}">
  <ds:schemaRefs>
    <ds:schemaRef ds:uri="http://schemas.openxmlformats.org/package/2006/metadata/core-properties"/>
    <ds:schemaRef ds:uri="ec9541f1-3b43-482c-a8de-1b403dece07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8bc3f94-dfc0-4b96-9f8a-0e5bbfb16367"/>
    <ds:schemaRef ds:uri="bf4a096b-ecb1-4e85-a1e0-80c521e034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F8A36E-B191-456A-A786-199686CB5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A41C6-5B60-4AFB-8A86-3C343BC54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Diavoorstelling (4:3)</PresentationFormat>
  <Paragraphs>170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.AppleSystemUIFont</vt:lpstr>
      <vt:lpstr>Arial</vt:lpstr>
      <vt:lpstr>Calibri</vt:lpstr>
      <vt:lpstr>Calibri Regulier</vt:lpstr>
      <vt:lpstr>Verdana</vt:lpstr>
      <vt:lpstr>Wingdings</vt:lpstr>
      <vt:lpstr>Office-thema</vt:lpstr>
      <vt:lpstr>MinVWS-Hoofdstuk slides</vt:lpstr>
      <vt:lpstr>1_Office-thema</vt:lpstr>
      <vt:lpstr>Stand van zaken Kansrijke start </vt:lpstr>
      <vt:lpstr>PowerPoint-presentatie</vt:lpstr>
      <vt:lpstr>Leden van de Stuurgroep </vt:lpstr>
      <vt:lpstr>Landelijke coalitie</vt:lpstr>
      <vt:lpstr>Beweging in het land!</vt:lpstr>
      <vt:lpstr>Samenwerkingspartners  gemeenten</vt:lpstr>
      <vt:lpstr>Monitoring</vt:lpstr>
      <vt:lpstr>Actieprogramma Kansrijke Start Werkagenda thema’s 2020-2021</vt:lpstr>
      <vt:lpstr>Recente Acties uit actieprogramma</vt:lpstr>
      <vt:lpstr>VWS ism Pharos en CPZ: 14 juni Landelijke (online) conferentie </vt:lpstr>
      <vt:lpstr>Rol Geboortezorg in KS</vt:lpstr>
      <vt:lpstr>Zorgstandaard Integrale geboortezorg (ZIG) 2016</vt:lpstr>
      <vt:lpstr>Actualisatie en doorontwikkeling ZIG</vt:lpstr>
      <vt:lpstr>Inzet CPZ Kansrijke start</vt:lpstr>
      <vt:lpstr>Project Kansrijke Ontmoetingen </vt:lpstr>
      <vt:lpstr>Wegwijzer Kansrijke Ontmoetingen</vt:lpstr>
      <vt:lpstr>En verder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Crashcourse geboortezorg</dc:title>
  <dc:creator>Marlies Buurman</dc:creator>
  <cp:lastModifiedBy>Corrie van der Ende</cp:lastModifiedBy>
  <cp:revision>18</cp:revision>
  <dcterms:created xsi:type="dcterms:W3CDTF">2021-01-25T22:23:25Z</dcterms:created>
  <dcterms:modified xsi:type="dcterms:W3CDTF">2021-05-31T13:30:26Z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