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f8ffab7dc1364516" Type="http://schemas.microsoft.com/office/2007/relationships/ui/extensibility" Target="customUI/customUI14.xm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64" r:id="rId5"/>
    <p:sldId id="270" r:id="rId6"/>
    <p:sldId id="279" r:id="rId7"/>
    <p:sldId id="278" r:id="rId8"/>
    <p:sldId id="268" r:id="rId9"/>
    <p:sldId id="269" r:id="rId10"/>
    <p:sldId id="285" r:id="rId11"/>
  </p:sldIdLst>
  <p:sldSz cx="12192000" cy="6858000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54" y="21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FE38E-61ED-457B-BC0D-E73A0167CAFC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A9B62-FA93-4629-AC0F-FFAC99F8E7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9171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met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1"/>
          </p:nvPr>
        </p:nvSpPr>
        <p:spPr>
          <a:xfrm>
            <a:off x="0" y="1482726"/>
            <a:ext cx="12192000" cy="53752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40858"/>
            <a:ext cx="5909588" cy="1102442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909588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5" y="5729288"/>
            <a:ext cx="5909343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 dirty="0"/>
              <a:t>Klik voor datum of auteur</a:t>
            </a:r>
          </a:p>
        </p:txBody>
      </p:sp>
      <p:sp>
        <p:nvSpPr>
          <p:cNvPr id="9" name="Rechthoek 8"/>
          <p:cNvSpPr/>
          <p:nvPr userDrawn="1"/>
        </p:nvSpPr>
        <p:spPr>
          <a:xfrm>
            <a:off x="0" y="0"/>
            <a:ext cx="12192000" cy="2757948"/>
          </a:xfrm>
          <a:prstGeom prst="rect">
            <a:avLst/>
          </a:prstGeom>
          <a:gradFill>
            <a:gsLst>
              <a:gs pos="30000">
                <a:srgbClr val="FFFFFF"/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5" name="Afbeelding 4" descr="Compleet CPZ logo.eps">
            <a:extLst>
              <a:ext uri="{FF2B5EF4-FFF2-40B4-BE49-F238E27FC236}">
                <a16:creationId xmlns:a16="http://schemas.microsoft.com/office/drawing/2014/main" id="{7F60FA7D-7855-443B-9461-D5095D640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973" r="89911" b="20182"/>
          <a:stretch/>
        </p:blipFill>
        <p:spPr>
          <a:xfrm>
            <a:off x="8196000" y="0"/>
            <a:ext cx="3996000" cy="6858000"/>
          </a:xfrm>
          <a:prstGeom prst="rect">
            <a:avLst/>
          </a:prstGeom>
        </p:spPr>
      </p:pic>
      <p:pic>
        <p:nvPicPr>
          <p:cNvPr id="16" name="Afbeelding 15" descr="Compleet CPZ logo.eps">
            <a:extLst>
              <a:ext uri="{FF2B5EF4-FFF2-40B4-BE49-F238E27FC236}">
                <a16:creationId xmlns:a16="http://schemas.microsoft.com/office/drawing/2014/main" id="{2C6BD50B-FC82-43C8-9A92-16337D9F39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07" y="916572"/>
            <a:ext cx="3465235" cy="90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3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58925" y="2450076"/>
            <a:ext cx="5392482" cy="1093224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558925" y="4262285"/>
            <a:ext cx="5392482" cy="943897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558876" y="5729288"/>
            <a:ext cx="5392258" cy="42816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nl-NL" dirty="0"/>
              <a:t>Klik voor datum of auteur</a:t>
            </a:r>
          </a:p>
        </p:txBody>
      </p:sp>
      <p:pic>
        <p:nvPicPr>
          <p:cNvPr id="4" name="Afbeelding 3" descr="Powerpoint_p1.pdf">
            <a:extLst>
              <a:ext uri="{FF2B5EF4-FFF2-40B4-BE49-F238E27FC236}">
                <a16:creationId xmlns:a16="http://schemas.microsoft.com/office/drawing/2014/main" id="{E7F9F91E-F94D-4800-A511-A07319209F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35"/>
          <a:stretch/>
        </p:blipFill>
        <p:spPr>
          <a:xfrm>
            <a:off x="7642605" y="0"/>
            <a:ext cx="4549395" cy="6858000"/>
          </a:xfrm>
          <a:prstGeom prst="rect">
            <a:avLst/>
          </a:prstGeom>
        </p:spPr>
      </p:pic>
      <p:pic>
        <p:nvPicPr>
          <p:cNvPr id="5" name="Afbeelding 4" descr="Powerpoint_p1.pdf">
            <a:extLst>
              <a:ext uri="{FF2B5EF4-FFF2-40B4-BE49-F238E27FC236}">
                <a16:creationId xmlns:a16="http://schemas.microsoft.com/office/drawing/2014/main" id="{9D0EA50A-F119-4733-9AD5-B4213E06BF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430" b="70361"/>
          <a:stretch/>
        </p:blipFill>
        <p:spPr>
          <a:xfrm>
            <a:off x="1" y="0"/>
            <a:ext cx="5202899" cy="2032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22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26BCD7BF-3BFA-4CF7-AAC1-45E0032CF1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58925" y="958644"/>
            <a:ext cx="9333731" cy="396000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59755" y="1703439"/>
            <a:ext cx="9314723" cy="410742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5BEA6A4A-ACE2-4BFC-A3D7-E13DC6C300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75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FE709F1-0F91-4D72-B313-08AF81A755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100468" y="695325"/>
            <a:ext cx="8781312" cy="1008114"/>
          </a:xfrm>
          <a:solidFill>
            <a:schemeClr val="accent1">
              <a:alpha val="50000"/>
            </a:schemeClr>
          </a:solidFill>
        </p:spPr>
        <p:txBody>
          <a:bodyPr lIns="468000" tIns="252000" anchor="t" anchorCtr="0"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1" name="Tijdelijke aanduiding voor tekst 9"/>
          <p:cNvSpPr>
            <a:spLocks noGrp="1"/>
          </p:cNvSpPr>
          <p:nvPr>
            <p:ph type="body" sz="quarter" idx="12" hasCustomPrompt="1"/>
          </p:nvPr>
        </p:nvSpPr>
        <p:spPr>
          <a:xfrm>
            <a:off x="1100468" y="1703389"/>
            <a:ext cx="8781312" cy="3811587"/>
          </a:xfrm>
          <a:solidFill>
            <a:schemeClr val="accent1">
              <a:alpha val="50000"/>
            </a:schemeClr>
          </a:solidFill>
        </p:spPr>
        <p:txBody>
          <a:bodyPr lIns="468000" rIns="21600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9E7DB64-9D06-422F-837D-EB4DBE82E5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32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EF25327-1CB1-41C0-AB29-89636AA1BB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558800" y="1703439"/>
            <a:ext cx="4478400" cy="41074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3" hasCustomPrompt="1"/>
          </p:nvPr>
        </p:nvSpPr>
        <p:spPr>
          <a:xfrm>
            <a:off x="6414247" y="1711428"/>
            <a:ext cx="4478409" cy="41074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8C36789A-1D3E-400E-B37B-1FE447FB68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36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EB73B940-5197-4947-ACF3-75B6646C59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95D7B66A-9DBD-44B3-A2A8-A0A0CE3F00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4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85C2EABA-32B9-4355-B88E-D541699372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94"/>
          <a:stretch/>
        </p:blipFill>
        <p:spPr>
          <a:xfrm>
            <a:off x="8135470" y="0"/>
            <a:ext cx="4056529" cy="6858000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87EF-6F7D-1A4A-BCF5-7DD5118E2E46}" type="datetimeFigureOut">
              <a:rPr lang="nl-NL" smtClean="0"/>
              <a:t>31-5-2021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53FB-042E-6446-B316-64F3393D4AD5}" type="slidenum">
              <a:rPr lang="nl-NL" smtClean="0"/>
              <a:t>‹nr.›</a:t>
            </a:fld>
            <a:endParaRPr lang="nl-NL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83B3CDBB-9C70-4152-84F1-32ED30021E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t="83922" r="71197"/>
          <a:stretch/>
        </p:blipFill>
        <p:spPr>
          <a:xfrm>
            <a:off x="0" y="5755340"/>
            <a:ext cx="2601227" cy="110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31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58925" y="958644"/>
            <a:ext cx="9333731" cy="3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58925" y="1703439"/>
            <a:ext cx="9315553" cy="410742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023120" y="6389644"/>
            <a:ext cx="28448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24AA87EF-6F7D-1A4A-BCF5-7DD5118E2E46}" type="datetimeFigureOut">
              <a:rPr lang="nl-NL" smtClean="0"/>
              <a:pPr/>
              <a:t>31-5-2021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22139" y="6157248"/>
            <a:ext cx="454578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051456" y="6157248"/>
            <a:ext cx="707923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A7053FB-042E-6446-B316-64F3393D4AD5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17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4" r:id="rId6"/>
    <p:sldLayoutId id="2147483655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88000" indent="-288000" algn="l" defTabSz="457200" rtl="0" eaLnBrk="1" latinLnBrk="0" hangingPunct="1"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76000" indent="-288000" algn="l" defTabSz="457200" rtl="0" eaLnBrk="1" latinLnBrk="0" hangingPunct="1">
        <a:spcBef>
          <a:spcPts val="0"/>
        </a:spcBef>
        <a:buFont typeface="Arial"/>
        <a:buChar char="–"/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64000" indent="-288000" algn="l" defTabSz="457200" rtl="0" eaLnBrk="1" latinLnBrk="0" hangingPunct="1">
        <a:spcBef>
          <a:spcPts val="0"/>
        </a:spcBef>
        <a:buFont typeface="Arial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152000" indent="-288000" algn="l" defTabSz="457200" rtl="0" eaLnBrk="1" latinLnBrk="0" hangingPunct="1">
        <a:spcBef>
          <a:spcPts val="0"/>
        </a:spcBef>
        <a:buFont typeface="Arial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440000" indent="-288000" algn="l" defTabSz="457200" rtl="0" eaLnBrk="1" latinLnBrk="0" hangingPunct="1">
        <a:spcBef>
          <a:spcPts val="0"/>
        </a:spcBef>
        <a:buFont typeface="Arial"/>
        <a:buChar char="»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982" userDrawn="1">
          <p15:clr>
            <a:srgbClr val="F26B43"/>
          </p15:clr>
        </p15:guide>
        <p15:guide id="3" pos="68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13">
            <a:extLst>
              <a:ext uri="{FF2B5EF4-FFF2-40B4-BE49-F238E27FC236}">
                <a16:creationId xmlns:a16="http://schemas.microsoft.com/office/drawing/2014/main" id="{D7F7621E-AA8B-481B-B669-4D5440BF90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4D19441-FF4A-4970-8049-B86D18DFEA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De NPS wordt vervangen door een PREM</a:t>
            </a:r>
          </a:p>
        </p:txBody>
      </p:sp>
      <p:sp>
        <p:nvSpPr>
          <p:cNvPr id="9" name="Ondertitel 8">
            <a:extLst>
              <a:ext uri="{FF2B5EF4-FFF2-40B4-BE49-F238E27FC236}">
                <a16:creationId xmlns:a16="http://schemas.microsoft.com/office/drawing/2014/main" id="{30F8A3E4-A0FD-4F8F-BB28-80CC8D13FE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Caroline van Weert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E6D17744-AF38-4EB2-AD54-5D5016174D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err="1"/>
              <a:t>d.D</a:t>
            </a:r>
            <a:r>
              <a:rPr lang="nl-NL" dirty="0"/>
              <a:t> 27 mei 2021 VSV bestuurdersbijeenkomst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34753EEF-9DAF-4F6F-86AC-F3AB34F01F0F}"/>
              </a:ext>
            </a:extLst>
          </p:cNvPr>
          <p:cNvSpPr/>
          <p:nvPr/>
        </p:nvSpPr>
        <p:spPr>
          <a:xfrm>
            <a:off x="0" y="0"/>
            <a:ext cx="12192000" cy="2757948"/>
          </a:xfrm>
          <a:prstGeom prst="rect">
            <a:avLst/>
          </a:prstGeom>
          <a:gradFill>
            <a:gsLst>
              <a:gs pos="43000">
                <a:srgbClr val="FFFFFF"/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Compleet CPZ logo.eps">
            <a:extLst>
              <a:ext uri="{FF2B5EF4-FFF2-40B4-BE49-F238E27FC236}">
                <a16:creationId xmlns:a16="http://schemas.microsoft.com/office/drawing/2014/main" id="{4DA9ED6C-A28B-498E-B9A5-20AD9AB3B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023" y="892660"/>
            <a:ext cx="3465235" cy="907208"/>
          </a:xfrm>
          <a:prstGeom prst="rect">
            <a:avLst/>
          </a:prstGeom>
        </p:spPr>
      </p:pic>
      <p:pic>
        <p:nvPicPr>
          <p:cNvPr id="18" name="Afbeelding 17" descr="Compleet CPZ logo.eps">
            <a:extLst>
              <a:ext uri="{FF2B5EF4-FFF2-40B4-BE49-F238E27FC236}">
                <a16:creationId xmlns:a16="http://schemas.microsoft.com/office/drawing/2014/main" id="{102F4DFB-E973-4E72-BB15-AE2CF38426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973" r="89911" b="20182"/>
          <a:stretch/>
        </p:blipFill>
        <p:spPr>
          <a:xfrm>
            <a:off x="8196000" y="0"/>
            <a:ext cx="39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44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voor vaststelling PREM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0700" y="2085975"/>
            <a:ext cx="7889158" cy="3724890"/>
          </a:xfrm>
        </p:spPr>
        <p:txBody>
          <a:bodyPr/>
          <a:lstStyle/>
          <a:p>
            <a:pPr marL="228600" indent="-228600" defTabSz="914400">
              <a:spcBef>
                <a:spcPts val="1000"/>
              </a:spcBef>
              <a:buClr>
                <a:srgbClr val="9BAFB5"/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Aanknopingspunten voor leren en verbeteren</a:t>
            </a:r>
          </a:p>
          <a:p>
            <a:pPr marL="228600" indent="-228600" defTabSz="914400">
              <a:spcBef>
                <a:spcPts val="1000"/>
              </a:spcBef>
              <a:buClr>
                <a:srgbClr val="9BAFB5"/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Minimale vastgestelde compacte set van vragen vastgesteld.  </a:t>
            </a:r>
            <a:br>
              <a:rPr lang="nl-NL" sz="2000" dirty="0">
                <a:solidFill>
                  <a:srgbClr val="000000">
                    <a:lumMod val="85000"/>
                    <a:lumOff val="15000"/>
                  </a:srgbClr>
                </a:solidFill>
              </a:rPr>
            </a:br>
            <a:r>
              <a:rPr lang="nl-NL" sz="20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VSV’s kunnen aanvullende vragen toevoegen </a:t>
            </a:r>
          </a:p>
          <a:p>
            <a:pPr marL="228600" indent="-228600" defTabSz="914400">
              <a:spcBef>
                <a:spcPts val="1000"/>
              </a:spcBef>
              <a:buClr>
                <a:srgbClr val="9BAFB5"/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Screeningsinstrument</a:t>
            </a:r>
          </a:p>
          <a:p>
            <a:pPr marL="228600" indent="-228600" defTabSz="914400">
              <a:spcBef>
                <a:spcPts val="1000"/>
              </a:spcBef>
              <a:buClr>
                <a:srgbClr val="9BAFB5"/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Aanleiding voor PDCA cyclus, verbeteracties of verdiepend onderzoek voor VSV met verdiepingsvragenlijsten.  </a:t>
            </a:r>
          </a:p>
          <a:p>
            <a:pPr marL="228600" indent="-228600" defTabSz="914400">
              <a:spcBef>
                <a:spcPts val="1000"/>
              </a:spcBef>
              <a:buClr>
                <a:srgbClr val="9BAFB5"/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Afstemming met bestaande vragenlijsten ( ICHOM, PEM ziekenhuizen)</a:t>
            </a:r>
          </a:p>
          <a:p>
            <a:pPr marL="228600" indent="-228600" defTabSz="914400">
              <a:spcBef>
                <a:spcPts val="1000"/>
              </a:spcBef>
              <a:buClr>
                <a:srgbClr val="9BAFB5"/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Liefst 1 open vraag toevoegen</a:t>
            </a:r>
          </a:p>
          <a:p>
            <a:pPr marL="228600" indent="-228600" defTabSz="914400">
              <a:spcBef>
                <a:spcPts val="1000"/>
              </a:spcBef>
              <a:buClr>
                <a:srgbClr val="9BAFB5"/>
              </a:buClr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000000">
                    <a:lumMod val="85000"/>
                    <a:lumOff val="15000"/>
                  </a:srgbClr>
                </a:solidFill>
              </a:rPr>
              <a:t>Geschikt voor lage gezondheidsvaardigheden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7468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DA2153-B4EC-4B21-B7BA-53C814C51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755" y="562644"/>
            <a:ext cx="9333731" cy="396000"/>
          </a:xfrm>
        </p:spPr>
        <p:txBody>
          <a:bodyPr/>
          <a:lstStyle/>
          <a:p>
            <a:r>
              <a:rPr lang="nl-NL" dirty="0"/>
              <a:t>Stappen 2020- 2022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E0B10C-3E4D-4067-A9DA-CB7B11F11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638" y="1218529"/>
            <a:ext cx="9314723" cy="484976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/>
              <a:t>Opdrachtformulering</a:t>
            </a:r>
          </a:p>
          <a:p>
            <a:pPr>
              <a:lnSpc>
                <a:spcPct val="150000"/>
              </a:lnSpc>
            </a:pPr>
            <a:r>
              <a:rPr lang="nl-NL" dirty="0"/>
              <a:t>Vaststelling domeinen ( literatuur, cliënten en zorgverlenersraadpleging)</a:t>
            </a:r>
          </a:p>
          <a:p>
            <a:pPr>
              <a:lnSpc>
                <a:spcPct val="150000"/>
              </a:lnSpc>
            </a:pPr>
            <a:r>
              <a:rPr lang="nl-NL" dirty="0"/>
              <a:t>Vaststelling vragen ( andere vragenlijsten, cliënten en zorgverleners)</a:t>
            </a:r>
          </a:p>
          <a:p>
            <a:pPr>
              <a:lnSpc>
                <a:spcPct val="150000"/>
              </a:lnSpc>
            </a:pPr>
            <a:r>
              <a:rPr lang="nl-NL" dirty="0"/>
              <a:t>Check op B1 niveau</a:t>
            </a:r>
          </a:p>
          <a:p>
            <a:pPr>
              <a:lnSpc>
                <a:spcPct val="150000"/>
              </a:lnSpc>
            </a:pPr>
            <a:r>
              <a:rPr lang="nl-NL" dirty="0"/>
              <a:t>Commentaarronde geboortezorgpartijen</a:t>
            </a:r>
          </a:p>
          <a:p>
            <a:pPr>
              <a:lnSpc>
                <a:spcPct val="150000"/>
              </a:lnSpc>
            </a:pPr>
            <a:r>
              <a:rPr lang="nl-NL" dirty="0"/>
              <a:t>Autorisatieronde geboortezorgpartijen</a:t>
            </a:r>
          </a:p>
          <a:p>
            <a:pPr>
              <a:lnSpc>
                <a:spcPct val="150000"/>
              </a:lnSpc>
            </a:pPr>
            <a:r>
              <a:rPr lang="nl-NL" dirty="0"/>
              <a:t>Validatiemeting</a:t>
            </a:r>
          </a:p>
          <a:p>
            <a:pPr>
              <a:lnSpc>
                <a:spcPct val="150000"/>
              </a:lnSpc>
            </a:pPr>
            <a:r>
              <a:rPr lang="nl-NL" dirty="0"/>
              <a:t>Opstellen implementatieplan</a:t>
            </a:r>
          </a:p>
          <a:p>
            <a:pPr>
              <a:lnSpc>
                <a:spcPct val="150000"/>
              </a:lnSpc>
            </a:pPr>
            <a:r>
              <a:rPr lang="nl-NL" dirty="0"/>
              <a:t>Presenteren aan ZiN</a:t>
            </a:r>
          </a:p>
          <a:p>
            <a:endParaRPr lang="nl-NL" dirty="0"/>
          </a:p>
        </p:txBody>
      </p:sp>
      <p:sp>
        <p:nvSpPr>
          <p:cNvPr id="4" name="Pijl: rechts 3">
            <a:extLst>
              <a:ext uri="{FF2B5EF4-FFF2-40B4-BE49-F238E27FC236}">
                <a16:creationId xmlns:a16="http://schemas.microsoft.com/office/drawing/2014/main" id="{417C1921-2309-4594-91F4-E1D343F311C3}"/>
              </a:ext>
            </a:extLst>
          </p:cNvPr>
          <p:cNvSpPr/>
          <p:nvPr/>
        </p:nvSpPr>
        <p:spPr>
          <a:xfrm>
            <a:off x="249381" y="4579066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020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Vastgestelde domeinen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Continuïteit van zorg</a:t>
            </a:r>
          </a:p>
          <a:p>
            <a:r>
              <a:rPr lang="nl-NL" dirty="0"/>
              <a:t>Samen beslissen</a:t>
            </a:r>
          </a:p>
          <a:p>
            <a:r>
              <a:rPr lang="nl-NL" dirty="0"/>
              <a:t>Vertrouwen zorgverlener</a:t>
            </a:r>
          </a:p>
          <a:p>
            <a:r>
              <a:rPr lang="nl-NL" dirty="0"/>
              <a:t>Autonomie cliënt</a:t>
            </a:r>
          </a:p>
          <a:p>
            <a:r>
              <a:rPr lang="nl-NL" dirty="0"/>
              <a:t>Rol partner</a:t>
            </a:r>
          </a:p>
          <a:p>
            <a:r>
              <a:rPr lang="nl-NL" dirty="0"/>
              <a:t>Relatie zorgverlener</a:t>
            </a:r>
          </a:p>
          <a:p>
            <a:r>
              <a:rPr lang="nl-NL" dirty="0"/>
              <a:t>Generieke ervaring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71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A19BEFDA-7EBF-42FD-86A3-E2F297FFE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997732"/>
              </p:ext>
            </p:extLst>
          </p:nvPr>
        </p:nvGraphicFramePr>
        <p:xfrm>
          <a:off x="0" y="68580"/>
          <a:ext cx="11864111" cy="672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1862">
                  <a:extLst>
                    <a:ext uri="{9D8B030D-6E8A-4147-A177-3AD203B41FA5}">
                      <a16:colId xmlns:a16="http://schemas.microsoft.com/office/drawing/2014/main" val="1107206003"/>
                    </a:ext>
                  </a:extLst>
                </a:gridCol>
                <a:gridCol w="11062249">
                  <a:extLst>
                    <a:ext uri="{9D8B030D-6E8A-4147-A177-3AD203B41FA5}">
                      <a16:colId xmlns:a16="http://schemas.microsoft.com/office/drawing/2014/main" val="5924661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De nieuwe PREM-lijst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442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Gingen de zorgverleners respectvol met je om?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989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Luisterden de zorgverleners goed naar je?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500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Hadden de zorgverleners genoeg aandacht voor jou en jouw kind?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727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Was de informatie van de zorgverleners aangepast aan de situatie van jou en jouw kind?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645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Kreeg je genoeg informatie om je te helpen keuzes te maken?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609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Vroegen de zorgverleners om jouw toestemming voordat er een onderzoek of (</a:t>
                      </a:r>
                      <a:r>
                        <a:rPr lang="nl-NL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)handeling werd</a:t>
                      </a:r>
                    </a:p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uitgevoerd bij jou of jouw kind?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3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Bepaalde je samen met de zorgverleners welke zorg jij en jouw kind kregen?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076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Had je het gevoel dat je een (</a:t>
                      </a:r>
                      <a:r>
                        <a:rPr lang="nl-NL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)handeling of onderzoek bij jou of jouw kind kon weigeren?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007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Hielden de zorgverleners rekening met jouw keuzes?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526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Wisten nieuwe zorgverleners genoeg van de situatie van jou en jouw kind?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641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 je partner meedenken en meepraten over de zorg die jullie kregen?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95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 je jouw zorgen of angsten bespreken met de zorgverleners?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948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Had je vertrouwen in de zorgverleners?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845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Vind je dat jouw kind goed is behandeld na de geboorte?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82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Denk je dat jij en jouw kind goede zorg hebben ontvangen tijdens de zwangerschap, bevalling en</a:t>
                      </a:r>
                    </a:p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kraamtijd?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2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Hoe heb je jouw zwangerschap, bevalling en kraamtijd ervaren?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816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70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3D62E23-5083-44F8-992C-582BC56F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Aanvulling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BB1C2CF-3A96-4078-9A68-4F7ED7103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vragen worden uitgevraagd voor verloskundige praktijk, ziekenhuis en kraamzorg</a:t>
            </a:r>
          </a:p>
          <a:p>
            <a:r>
              <a:rPr lang="nl-NL" dirty="0"/>
              <a:t>Er wordt een open vraag toegevoegd voor aanbevelingen</a:t>
            </a:r>
          </a:p>
          <a:p>
            <a:r>
              <a:rPr lang="nl-NL" dirty="0"/>
              <a:t>Achtergrond vragen voor betere analyse</a:t>
            </a:r>
          </a:p>
          <a:p>
            <a:r>
              <a:rPr lang="nl-NL" dirty="0"/>
              <a:t>Landelijke PREM = </a:t>
            </a:r>
            <a:r>
              <a:rPr lang="nl-NL" dirty="0" err="1"/>
              <a:t>PREMvragen</a:t>
            </a:r>
            <a:r>
              <a:rPr lang="nl-NL" dirty="0"/>
              <a:t> t=4 ICHOM</a:t>
            </a:r>
          </a:p>
          <a:p>
            <a:r>
              <a:rPr lang="nl-NL" dirty="0"/>
              <a:t>Antwoordschaal:</a:t>
            </a:r>
          </a:p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A23A3433-C9A7-4D74-831A-80FDC8619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053" y="3962400"/>
            <a:ext cx="9420294" cy="1019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151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5C3810-122C-40DA-8A6A-196D16125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Implementatieplan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17A7B4-E6A4-4551-B867-44F4AFDF7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Toolkit voor doorvragen</a:t>
            </a:r>
          </a:p>
          <a:p>
            <a:r>
              <a:rPr lang="nl-NL" dirty="0"/>
              <a:t>Impact analyse qua kosten</a:t>
            </a:r>
          </a:p>
          <a:p>
            <a:r>
              <a:rPr lang="nl-NL" dirty="0"/>
              <a:t>Implementatieplan</a:t>
            </a:r>
          </a:p>
          <a:p>
            <a:r>
              <a:rPr lang="nl-NL" dirty="0"/>
              <a:t>Upload tool Perined</a:t>
            </a:r>
          </a:p>
          <a:p>
            <a:r>
              <a:rPr lang="nl-NL" dirty="0"/>
              <a:t>Terugkoppeling via </a:t>
            </a:r>
            <a:r>
              <a:rPr lang="nl-NL" dirty="0" err="1"/>
              <a:t>MijnPerined</a:t>
            </a:r>
            <a:endParaRPr lang="nl-NL" dirty="0"/>
          </a:p>
          <a:p>
            <a:r>
              <a:rPr lang="nl-NL" dirty="0"/>
              <a:t>Link naar </a:t>
            </a:r>
            <a:r>
              <a:rPr lang="nl-NL" dirty="0" err="1"/>
              <a:t>ZorgKaart</a:t>
            </a:r>
            <a:r>
              <a:rPr lang="nl-NL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689760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Aangepast 24">
      <a:dk1>
        <a:sysClr val="windowText" lastClr="000000"/>
      </a:dk1>
      <a:lt1>
        <a:sysClr val="window" lastClr="FFFFFF"/>
      </a:lt1>
      <a:dk2>
        <a:srgbClr val="00ADEE"/>
      </a:dk2>
      <a:lt2>
        <a:srgbClr val="EEECE1"/>
      </a:lt2>
      <a:accent1>
        <a:srgbClr val="00ADEE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PZ_powerpoint-breed.pptx" id="{7C208429-85D1-4C48-B008-EE8A6F6CAB99}" vid="{C1B7543E-D222-4923-B9FE-4B5EA517596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UI/customUI14.xml><?xml version="1.0" encoding="utf-8"?>
<customUI xmlns="http://schemas.microsoft.com/office/2009/07/customui">
  <ribbon startFromScratch="false">
    <!-- This is a comment-->
    <tabs>
      <tab id="customTab1" label="MIJN PRESENTATIE" insertBeforeMso="TabHome">
        <group id="Dia" label="Dia's">
          <gallery idMso="SlideNewGallery" size="large"/>
          <gallery idMso="SlideLayoutGallery" size="large"/>
          <button idMso="SlideReset" size="large"/>
        </group>
        <group id="Text" label="Tekst">
          <button idMso="PasteTextOnly" size="large"/>
          <button idMso="IndentDecrease" size="large"/>
          <button idMso="IndentIncrease" size="large"/>
        </group>
        <group id="Picture" label="Afbeeldingen">
          <button idMso="PictureFillCrop" size="large"/>
        </group>
        <group idMso="GroupStyles">
			</group>
      </tab>
    </tabs>
  </ribbon>
</customUI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c9541f1-3b43-482c-a8de-1b403dece07c">
      <UserInfo>
        <DisplayName>Corrie van der Ende</DisplayName>
        <AccountId>952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187F271E6764BA7C3A6A48E0CBADB" ma:contentTypeVersion="29" ma:contentTypeDescription="Een nieuw document maken." ma:contentTypeScope="" ma:versionID="47d21518454b58b24ffaea0d3bb8e96f">
  <xsd:schema xmlns:xsd="http://www.w3.org/2001/XMLSchema" xmlns:xs="http://www.w3.org/2001/XMLSchema" xmlns:p="http://schemas.microsoft.com/office/2006/metadata/properties" xmlns:ns2="ec9541f1-3b43-482c-a8de-1b403dece07c" xmlns:ns3="bf4a096b-ecb1-4e85-a1e0-80c521e034ab" xmlns:ns4="18bc3f94-dfc0-4b96-9f8a-0e5bbfb16367" targetNamespace="http://schemas.microsoft.com/office/2006/metadata/properties" ma:root="true" ma:fieldsID="3c5fbd782e31c76d5ffeca3d77495467" ns2:_="" ns3:_="" ns4:_="">
    <xsd:import namespace="ec9541f1-3b43-482c-a8de-1b403dece07c"/>
    <xsd:import namespace="bf4a096b-ecb1-4e85-a1e0-80c521e034ab"/>
    <xsd:import namespace="18bc3f94-dfc0-4b96-9f8a-0e5bbfb163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41f1-3b43-482c-a8de-1b403dece0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a096b-ecb1-4e85-a1e0-80c521e034ab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c3f94-dfc0-4b96-9f8a-0e5bbfb163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F41038-9102-4FDA-B82C-3E2F69C6FE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941172-12EC-4D31-9259-A636E1CAAEE0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bf4a096b-ecb1-4e85-a1e0-80c521e034ab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18bc3f94-dfc0-4b96-9f8a-0e5bbfb16367"/>
    <ds:schemaRef ds:uri="ec9541f1-3b43-482c-a8de-1b403dece07c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C99FBC1-17C8-44A6-A620-CA173141A6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541f1-3b43-482c-a8de-1b403dece07c"/>
    <ds:schemaRef ds:uri="bf4a096b-ecb1-4e85-a1e0-80c521e034ab"/>
    <ds:schemaRef ds:uri="18bc3f94-dfc0-4b96-9f8a-0e5bbfb163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CPZ_powerpoint-breed</Template>
  <TotalTime>0</TotalTime>
  <Words>408</Words>
  <Application>Microsoft Office PowerPoint</Application>
  <PresentationFormat>Breedbeeld</PresentationFormat>
  <Paragraphs>77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Office-thema</vt:lpstr>
      <vt:lpstr>De NPS wordt vervangen door een PREM</vt:lpstr>
      <vt:lpstr>Opdracht voor vaststelling PREM</vt:lpstr>
      <vt:lpstr>Stappen 2020- 2022</vt:lpstr>
      <vt:lpstr>Vastgestelde domeinen</vt:lpstr>
      <vt:lpstr>PowerPoint-presentatie</vt:lpstr>
      <vt:lpstr>Aanvulling</vt:lpstr>
      <vt:lpstr>Implementatieplan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NPS wordt vervangen door een PREM</dc:title>
  <dc:creator>Caroline van Weert</dc:creator>
  <cp:lastModifiedBy>Corrie van der Ende</cp:lastModifiedBy>
  <cp:revision>6</cp:revision>
  <dcterms:created xsi:type="dcterms:W3CDTF">2021-05-26T20:49:19Z</dcterms:created>
  <dcterms:modified xsi:type="dcterms:W3CDTF">2021-05-31T13:42:04Z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0x010100DB7187F271E6764BA7C3A6A48E0CBADB</vt:lpwstr>
  </property>
</Properties>
</file>