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f8ffab7dc1364516"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64" r:id="rId5"/>
    <p:sldId id="346" r:id="rId6"/>
    <p:sldId id="348" r:id="rId7"/>
    <p:sldId id="347" r:id="rId8"/>
    <p:sldId id="351" r:id="rId9"/>
    <p:sldId id="349" r:id="rId10"/>
    <p:sldId id="361" r:id="rId11"/>
    <p:sldId id="353" r:id="rId12"/>
    <p:sldId id="354" r:id="rId13"/>
    <p:sldId id="286" r:id="rId14"/>
    <p:sldId id="287" r:id="rId15"/>
    <p:sldId id="352" r:id="rId16"/>
    <p:sldId id="281" r:id="rId17"/>
    <p:sldId id="280" r:id="rId18"/>
    <p:sldId id="355" r:id="rId19"/>
    <p:sldId id="276" r:id="rId20"/>
    <p:sldId id="288" r:id="rId21"/>
    <p:sldId id="358" r:id="rId22"/>
    <p:sldId id="284" r:id="rId23"/>
    <p:sldId id="359" r:id="rId24"/>
    <p:sldId id="363" r:id="rId25"/>
    <p:sldId id="365" r:id="rId26"/>
    <p:sldId id="285" r:id="rId27"/>
    <p:sldId id="269" r:id="rId28"/>
  </p:sldIdLst>
  <p:sldSz cx="9144000" cy="6858000" type="screen4x3"/>
  <p:notesSz cx="6797675" cy="987425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67471AC3-FDE5-4D5B-A601-0E563E2044B0}">
          <p14:sldIdLst>
            <p14:sldId id="264"/>
            <p14:sldId id="346"/>
            <p14:sldId id="348"/>
            <p14:sldId id="347"/>
            <p14:sldId id="351"/>
            <p14:sldId id="349"/>
            <p14:sldId id="361"/>
            <p14:sldId id="353"/>
            <p14:sldId id="354"/>
            <p14:sldId id="286"/>
            <p14:sldId id="287"/>
            <p14:sldId id="352"/>
            <p14:sldId id="281"/>
            <p14:sldId id="280"/>
            <p14:sldId id="355"/>
            <p14:sldId id="276"/>
            <p14:sldId id="288"/>
            <p14:sldId id="358"/>
            <p14:sldId id="284"/>
            <p14:sldId id="359"/>
            <p14:sldId id="363"/>
            <p14:sldId id="365"/>
            <p14:sldId id="285"/>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Mooij | Patiëntenfederatie" initials="AM|P" lastIdx="5" clrIdx="0">
    <p:extLst>
      <p:ext uri="{19B8F6BF-5375-455C-9EA6-DF929625EA0E}">
        <p15:presenceInfo xmlns:p15="http://schemas.microsoft.com/office/powerpoint/2012/main" userId="S::a.mooij@patientenfederatie.nl::337b1ecf-2e8a-4721-b33d-356af846f4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D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AF33E4-3E30-4705-BD49-E4956C6CAD67}" v="7" dt="2020-10-29T10:38:28.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snapToObjects="1">
      <p:cViewPr varScale="1">
        <p:scale>
          <a:sx n="67" d="100"/>
          <a:sy n="67" d="100"/>
        </p:scale>
        <p:origin x="126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ke Wiggers" userId="648cf041-c85b-460e-9cac-5708a6f32d78" providerId="ADAL" clId="{A8AF33E4-3E30-4705-BD49-E4956C6CAD67}"/>
    <pc:docChg chg="delSld modSld modSection">
      <pc:chgData name="Anneke Wiggers" userId="648cf041-c85b-460e-9cac-5708a6f32d78" providerId="ADAL" clId="{A8AF33E4-3E30-4705-BD49-E4956C6CAD67}" dt="2020-10-29T10:30:06.574" v="185" actId="20577"/>
      <pc:docMkLst>
        <pc:docMk/>
      </pc:docMkLst>
      <pc:sldChg chg="modSp">
        <pc:chgData name="Anneke Wiggers" userId="648cf041-c85b-460e-9cac-5708a6f32d78" providerId="ADAL" clId="{A8AF33E4-3E30-4705-BD49-E4956C6CAD67}" dt="2020-10-29T10:24:11.869" v="32" actId="20577"/>
        <pc:sldMkLst>
          <pc:docMk/>
          <pc:sldMk cId="3032044823" sldId="264"/>
        </pc:sldMkLst>
        <pc:spChg chg="mod">
          <ac:chgData name="Anneke Wiggers" userId="648cf041-c85b-460e-9cac-5708a6f32d78" providerId="ADAL" clId="{A8AF33E4-3E30-4705-BD49-E4956C6CAD67}" dt="2020-10-29T10:24:11.869" v="32" actId="20577"/>
          <ac:spMkLst>
            <pc:docMk/>
            <pc:sldMk cId="3032044823" sldId="264"/>
            <ac:spMk id="6" creationId="{00000000-0000-0000-0000-000000000000}"/>
          </ac:spMkLst>
        </pc:spChg>
      </pc:sldChg>
      <pc:sldChg chg="modSp">
        <pc:chgData name="Anneke Wiggers" userId="648cf041-c85b-460e-9cac-5708a6f32d78" providerId="ADAL" clId="{A8AF33E4-3E30-4705-BD49-E4956C6CAD67}" dt="2020-10-29T10:30:06.574" v="185" actId="20577"/>
        <pc:sldMkLst>
          <pc:docMk/>
          <pc:sldMk cId="1703966401" sldId="269"/>
        </pc:sldMkLst>
        <pc:spChg chg="mod">
          <ac:chgData name="Anneke Wiggers" userId="648cf041-c85b-460e-9cac-5708a6f32d78" providerId="ADAL" clId="{A8AF33E4-3E30-4705-BD49-E4956C6CAD67}" dt="2020-10-29T10:30:06.574" v="185" actId="20577"/>
          <ac:spMkLst>
            <pc:docMk/>
            <pc:sldMk cId="1703966401" sldId="269"/>
            <ac:spMk id="3" creationId="{00000000-0000-0000-0000-000000000000}"/>
          </ac:spMkLst>
        </pc:spChg>
      </pc:sldChg>
      <pc:sldChg chg="del">
        <pc:chgData name="Anneke Wiggers" userId="648cf041-c85b-460e-9cac-5708a6f32d78" providerId="ADAL" clId="{A8AF33E4-3E30-4705-BD49-E4956C6CAD67}" dt="2020-10-28T10:27:31.025" v="0" actId="2696"/>
        <pc:sldMkLst>
          <pc:docMk/>
          <pc:sldMk cId="886023241" sldId="273"/>
        </pc:sldMkLst>
      </pc:sldChg>
      <pc:sldChg chg="del">
        <pc:chgData name="Anneke Wiggers" userId="648cf041-c85b-460e-9cac-5708a6f32d78" providerId="ADAL" clId="{A8AF33E4-3E30-4705-BD49-E4956C6CAD67}" dt="2020-10-29T10:24:34.496" v="33" actId="2696"/>
        <pc:sldMkLst>
          <pc:docMk/>
          <pc:sldMk cId="1975129439" sldId="350"/>
        </pc:sldMkLst>
      </pc:sldChg>
    </pc:docChg>
  </pc:docChgLst>
  <pc:docChgLst>
    <pc:chgData name="Anneke Wiggers" userId="648cf041-c85b-460e-9cac-5708a6f32d78" providerId="ADAL" clId="{FF625E43-C2BC-425D-9329-E1813B31F45E}"/>
    <pc:docChg chg="delSld modSld addSection delSection modSection">
      <pc:chgData name="Anneke Wiggers" userId="648cf041-c85b-460e-9cac-5708a6f32d78" providerId="ADAL" clId="{FF625E43-C2BC-425D-9329-E1813B31F45E}" dt="2020-10-28T08:26:52.478" v="76" actId="20577"/>
      <pc:docMkLst>
        <pc:docMk/>
      </pc:docMkLst>
      <pc:sldChg chg="modSp">
        <pc:chgData name="Anneke Wiggers" userId="648cf041-c85b-460e-9cac-5708a6f32d78" providerId="ADAL" clId="{FF625E43-C2BC-425D-9329-E1813B31F45E}" dt="2020-10-28T08:26:52.478" v="76" actId="20577"/>
        <pc:sldMkLst>
          <pc:docMk/>
          <pc:sldMk cId="1767524699" sldId="352"/>
        </pc:sldMkLst>
        <pc:spChg chg="mod">
          <ac:chgData name="Anneke Wiggers" userId="648cf041-c85b-460e-9cac-5708a6f32d78" providerId="ADAL" clId="{FF625E43-C2BC-425D-9329-E1813B31F45E}" dt="2020-10-28T08:26:52.478" v="76" actId="20577"/>
          <ac:spMkLst>
            <pc:docMk/>
            <pc:sldMk cId="1767524699" sldId="352"/>
            <ac:spMk id="8" creationId="{4EA2ADCF-4BD3-4FD0-889E-F88D4F75AA00}"/>
          </ac:spMkLst>
        </pc:spChg>
      </pc:sldChg>
      <pc:sldChg chg="modTransition">
        <pc:chgData name="Anneke Wiggers" userId="648cf041-c85b-460e-9cac-5708a6f32d78" providerId="ADAL" clId="{FF625E43-C2BC-425D-9329-E1813B31F45E}" dt="2020-10-28T08:24:56.663" v="3"/>
        <pc:sldMkLst>
          <pc:docMk/>
          <pc:sldMk cId="4062324635" sldId="355"/>
        </pc:sldMkLst>
      </pc:sldChg>
      <pc:sldChg chg="del modTransition">
        <pc:chgData name="Anneke Wiggers" userId="648cf041-c85b-460e-9cac-5708a6f32d78" providerId="ADAL" clId="{FF625E43-C2BC-425D-9329-E1813B31F45E}" dt="2020-10-28T08:24:43.369" v="1" actId="2696"/>
        <pc:sldMkLst>
          <pc:docMk/>
          <pc:sldMk cId="1181118959" sldId="356"/>
        </pc:sldMkLst>
      </pc:sldChg>
      <pc:sldChg chg="del">
        <pc:chgData name="Anneke Wiggers" userId="648cf041-c85b-460e-9cac-5708a6f32d78" providerId="ADAL" clId="{FF625E43-C2BC-425D-9329-E1813B31F45E}" dt="2020-10-28T08:24:47.900" v="2" actId="2696"/>
        <pc:sldMkLst>
          <pc:docMk/>
          <pc:sldMk cId="3439401442" sldId="357"/>
        </pc:sldMkLst>
      </pc:sldChg>
      <pc:sldChg chg="del">
        <pc:chgData name="Anneke Wiggers" userId="648cf041-c85b-460e-9cac-5708a6f32d78" providerId="ADAL" clId="{FF625E43-C2BC-425D-9329-E1813B31F45E}" dt="2020-10-28T08:25:33.413" v="5" actId="2696"/>
        <pc:sldMkLst>
          <pc:docMk/>
          <pc:sldMk cId="83735544" sldId="3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FE2FE38E-61ED-457B-BC0D-E73A0167CAFC}" type="datetimeFigureOut">
              <a:rPr lang="nl-NL" smtClean="0"/>
              <a:t>29-10-2020</a:t>
            </a:fld>
            <a:endParaRPr lang="nl-NL"/>
          </a:p>
        </p:txBody>
      </p:sp>
      <p:sp>
        <p:nvSpPr>
          <p:cNvPr id="4" name="Tijdelijke aanduiding voor dia-afbeelding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6E6A9B62-FA93-4629-AC0F-FFAC99F8E7F0}" type="slidenum">
              <a:rPr lang="nl-NL" smtClean="0"/>
              <a:t>‹nr.›</a:t>
            </a:fld>
            <a:endParaRPr lang="nl-NL"/>
          </a:p>
        </p:txBody>
      </p:sp>
    </p:spTree>
    <p:extLst>
      <p:ext uri="{BB962C8B-B14F-4D97-AF65-F5344CB8AC3E}">
        <p14:creationId xmlns:p14="http://schemas.microsoft.com/office/powerpoint/2010/main" val="3769171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cpz@collegepz.n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6A9B62-FA93-4629-AC0F-FFAC99F8E7F0}" type="slidenum">
              <a:rPr lang="nl-NL" smtClean="0"/>
              <a:t>3</a:t>
            </a:fld>
            <a:endParaRPr lang="nl-NL"/>
          </a:p>
        </p:txBody>
      </p:sp>
    </p:spTree>
    <p:extLst>
      <p:ext uri="{BB962C8B-B14F-4D97-AF65-F5344CB8AC3E}">
        <p14:creationId xmlns:p14="http://schemas.microsoft.com/office/powerpoint/2010/main" val="3049272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We naderen het einde van dit </a:t>
            </a:r>
            <a:r>
              <a:rPr lang="nl-NL" sz="1200" kern="1200" dirty="0" err="1">
                <a:solidFill>
                  <a:schemeClr val="tx1"/>
                </a:solidFill>
                <a:effectLst/>
                <a:latin typeface="+mn-lt"/>
                <a:ea typeface="+mn-ea"/>
                <a:cs typeface="+mn-cs"/>
              </a:rPr>
              <a:t>webinar</a:t>
            </a:r>
            <a:r>
              <a:rPr lang="nl-NL" sz="1200" kern="1200" dirty="0">
                <a:solidFill>
                  <a:schemeClr val="tx1"/>
                </a:solidFill>
                <a:effectLst/>
                <a:latin typeface="+mn-lt"/>
                <a:ea typeface="+mn-ea"/>
                <a:cs typeface="+mn-cs"/>
              </a:rPr>
              <a:t>. Er komen zo nog drie vragen in het scherm en we willen je vragen of je deze beantwoordt.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Hartelijk dank, Maartje, Josine, Madeleine en Hiske voor jullie aanwezigheid en antwoorden.  En bedankt kijkers voor jullie vragen. We hopen dat we verheldering hebben kunnen geven. Mocht je nog vragen hebben over dit onderwerp: mail dan naar </a:t>
            </a:r>
            <a:r>
              <a:rPr lang="nl-NL" sz="1200" u="sng" kern="1200" dirty="0">
                <a:solidFill>
                  <a:schemeClr val="tx1"/>
                </a:solidFill>
                <a:effectLst/>
                <a:latin typeface="+mn-lt"/>
                <a:ea typeface="+mn-ea"/>
                <a:cs typeface="+mn-cs"/>
                <a:hlinkClick r:id="rId3"/>
              </a:rPr>
              <a:t>cpz@collegepz.nl</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Deze uitzending komt binnenkort online. Ken je collega’s voor wie de besproken informatie interessant is? Deel de uitzending dan vooral met hen!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Voor nu: een fijne avond en graag tot de volgende keer. </a:t>
            </a:r>
          </a:p>
          <a:p>
            <a:endParaRPr lang="nl-NL" dirty="0"/>
          </a:p>
        </p:txBody>
      </p:sp>
      <p:sp>
        <p:nvSpPr>
          <p:cNvPr id="4" name="Tijdelijke aanduiding voor dianummer 3"/>
          <p:cNvSpPr>
            <a:spLocks noGrp="1"/>
          </p:cNvSpPr>
          <p:nvPr>
            <p:ph type="sldNum" sz="quarter" idx="5"/>
          </p:nvPr>
        </p:nvSpPr>
        <p:spPr/>
        <p:txBody>
          <a:bodyPr/>
          <a:lstStyle/>
          <a:p>
            <a:fld id="{6E6A9B62-FA93-4629-AC0F-FFAC99F8E7F0}" type="slidenum">
              <a:rPr lang="nl-NL" smtClean="0"/>
              <a:t>24</a:t>
            </a:fld>
            <a:endParaRPr lang="nl-NL"/>
          </a:p>
        </p:txBody>
      </p:sp>
    </p:spTree>
    <p:extLst>
      <p:ext uri="{BB962C8B-B14F-4D97-AF65-F5344CB8AC3E}">
        <p14:creationId xmlns:p14="http://schemas.microsoft.com/office/powerpoint/2010/main" val="100966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In de zorgstandaard: Gezamenlijke besluitvorming &amp; </a:t>
            </a:r>
            <a:r>
              <a:rPr lang="nl-NL" dirty="0" err="1"/>
              <a:t>informed</a:t>
            </a:r>
            <a:r>
              <a:rPr lang="nl-NL" dirty="0"/>
              <a:t> consent (ook al melding 3GV als initiatief van cliënt)</a:t>
            </a:r>
          </a:p>
          <a:p>
            <a:pPr marL="0" indent="0">
              <a:buFontTx/>
              <a:buNone/>
            </a:pPr>
            <a:endParaRPr lang="nl-NL" dirty="0"/>
          </a:p>
          <a:p>
            <a:pPr marL="0" indent="0">
              <a:buNone/>
            </a:pPr>
            <a:r>
              <a:rPr lang="nl-NL" dirty="0"/>
              <a:t>- In Agenda voor de Geboortezorg </a:t>
            </a:r>
            <a:r>
              <a:rPr lang="nl-NL" i="1" dirty="0"/>
              <a:t>Samen bevalt beter (2018)</a:t>
            </a:r>
          </a:p>
          <a:p>
            <a:pPr marL="0" indent="0">
              <a:buNone/>
            </a:pPr>
            <a:endParaRPr lang="nl-NL" i="1" dirty="0"/>
          </a:p>
          <a:p>
            <a:pPr marL="0" indent="0">
              <a:buNone/>
            </a:pPr>
            <a:r>
              <a:rPr lang="nl-NL" i="1" dirty="0"/>
              <a:t>In 2022 is de cliënt gelijkwaardig partner en beslist zij samen met de zorgprofessional in de spreekkamer.</a:t>
            </a:r>
          </a:p>
          <a:p>
            <a:endParaRPr lang="nl-NL" dirty="0"/>
          </a:p>
        </p:txBody>
      </p:sp>
      <p:sp>
        <p:nvSpPr>
          <p:cNvPr id="4" name="Tijdelijke aanduiding voor dianummer 3"/>
          <p:cNvSpPr>
            <a:spLocks noGrp="1"/>
          </p:cNvSpPr>
          <p:nvPr>
            <p:ph type="sldNum" sz="quarter" idx="5"/>
          </p:nvPr>
        </p:nvSpPr>
        <p:spPr/>
        <p:txBody>
          <a:bodyPr/>
          <a:lstStyle/>
          <a:p>
            <a:fld id="{6E6A9B62-FA93-4629-AC0F-FFAC99F8E7F0}" type="slidenum">
              <a:rPr lang="nl-NL" smtClean="0"/>
              <a:t>4</a:t>
            </a:fld>
            <a:endParaRPr lang="nl-NL"/>
          </a:p>
        </p:txBody>
      </p:sp>
    </p:spTree>
    <p:extLst>
      <p:ext uri="{BB962C8B-B14F-4D97-AF65-F5344CB8AC3E}">
        <p14:creationId xmlns:p14="http://schemas.microsoft.com/office/powerpoint/2010/main" val="3142494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die wel gebruiken? Komt PFNL later kort op terug.</a:t>
            </a:r>
          </a:p>
        </p:txBody>
      </p:sp>
      <p:sp>
        <p:nvSpPr>
          <p:cNvPr id="4" name="Tijdelijke aanduiding voor dianummer 3"/>
          <p:cNvSpPr>
            <a:spLocks noGrp="1"/>
          </p:cNvSpPr>
          <p:nvPr>
            <p:ph type="sldNum" sz="quarter" idx="5"/>
          </p:nvPr>
        </p:nvSpPr>
        <p:spPr/>
        <p:txBody>
          <a:bodyPr/>
          <a:lstStyle/>
          <a:p>
            <a:fld id="{6E6A9B62-FA93-4629-AC0F-FFAC99F8E7F0}" type="slidenum">
              <a:rPr lang="nl-NL" smtClean="0"/>
              <a:t>5</a:t>
            </a:fld>
            <a:endParaRPr lang="nl-NL"/>
          </a:p>
        </p:txBody>
      </p:sp>
    </p:spTree>
    <p:extLst>
      <p:ext uri="{BB962C8B-B14F-4D97-AF65-F5344CB8AC3E}">
        <p14:creationId xmlns:p14="http://schemas.microsoft.com/office/powerpoint/2010/main" val="151318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In de zorgstandaard: Gezamenlijke besluitvorming &amp; </a:t>
            </a:r>
            <a:r>
              <a:rPr lang="nl-NL" dirty="0" err="1"/>
              <a:t>informed</a:t>
            </a:r>
            <a:r>
              <a:rPr lang="nl-NL" dirty="0"/>
              <a:t> consent (ook al melding 3GV als initiatief van cliënt)</a:t>
            </a:r>
          </a:p>
          <a:p>
            <a:pPr marL="0" indent="0">
              <a:buFontTx/>
              <a:buNone/>
            </a:pPr>
            <a:endParaRPr lang="nl-NL" dirty="0"/>
          </a:p>
          <a:p>
            <a:pPr marL="0" indent="0">
              <a:buNone/>
            </a:pPr>
            <a:r>
              <a:rPr lang="nl-NL" dirty="0"/>
              <a:t>- In Agenda voor de Geboortezorg </a:t>
            </a:r>
            <a:r>
              <a:rPr lang="nl-NL" i="1" dirty="0"/>
              <a:t>Samen bevalt beter (2018)</a:t>
            </a:r>
          </a:p>
          <a:p>
            <a:pPr marL="0" indent="0">
              <a:buNone/>
            </a:pPr>
            <a:endParaRPr lang="nl-NL" i="1" dirty="0"/>
          </a:p>
          <a:p>
            <a:pPr marL="0" indent="0">
              <a:buNone/>
            </a:pPr>
            <a:r>
              <a:rPr lang="nl-NL" i="1" dirty="0"/>
              <a:t>In 2022 is de cliënt gelijkwaardig partner en beslist zij samen met de zorgprofessional in de spreekkamer.</a:t>
            </a:r>
          </a:p>
          <a:p>
            <a:pPr marL="0" indent="0">
              <a:buNone/>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 WGBO: Cliënt en zorgverlener overleggen samen welke zorg het best bij de client past. Zorgverlener geeft informatie over de voor- en nadelen. Samen bespreken wat dit betekent voor de persoonlijke situatie en voorkeur. </a:t>
            </a:r>
          </a:p>
          <a:p>
            <a:pPr marL="0" indent="0">
              <a:buNone/>
            </a:pPr>
            <a:endParaRPr lang="nl-NL" i="1" dirty="0"/>
          </a:p>
          <a:p>
            <a:pPr marL="0" indent="0">
              <a:buNone/>
            </a:pPr>
            <a:endParaRPr lang="nl-NL" i="1" dirty="0"/>
          </a:p>
          <a:p>
            <a:pPr marL="0" indent="0">
              <a:buNone/>
            </a:pPr>
            <a:endParaRPr lang="nl-NL" i="1" dirty="0"/>
          </a:p>
          <a:p>
            <a:endParaRPr lang="nl-NL" dirty="0"/>
          </a:p>
        </p:txBody>
      </p:sp>
      <p:sp>
        <p:nvSpPr>
          <p:cNvPr id="4" name="Tijdelijke aanduiding voor dianummer 3"/>
          <p:cNvSpPr>
            <a:spLocks noGrp="1"/>
          </p:cNvSpPr>
          <p:nvPr>
            <p:ph type="sldNum" sz="quarter" idx="5"/>
          </p:nvPr>
        </p:nvSpPr>
        <p:spPr/>
        <p:txBody>
          <a:bodyPr/>
          <a:lstStyle/>
          <a:p>
            <a:fld id="{6E6A9B62-FA93-4629-AC0F-FFAC99F8E7F0}" type="slidenum">
              <a:rPr lang="nl-NL" smtClean="0"/>
              <a:t>6</a:t>
            </a:fld>
            <a:endParaRPr lang="nl-NL"/>
          </a:p>
        </p:txBody>
      </p:sp>
    </p:spTree>
    <p:extLst>
      <p:ext uri="{BB962C8B-B14F-4D97-AF65-F5344CB8AC3E}">
        <p14:creationId xmlns:p14="http://schemas.microsoft.com/office/powerpoint/2010/main" val="181974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Deel achtergrond komt niet meer aan bod. Nodig? </a:t>
            </a:r>
          </a:p>
          <a:p>
            <a:r>
              <a:rPr lang="nl-NL" dirty="0"/>
              <a:t>Onderdeel kan ook praktijkgericht worden. 3 </a:t>
            </a:r>
          </a:p>
          <a:p>
            <a:endParaRPr lang="nl-NL" dirty="0"/>
          </a:p>
          <a:p>
            <a:r>
              <a:rPr lang="nl-NL" dirty="0"/>
              <a:t>3 goede vragen in de praktijk</a:t>
            </a:r>
          </a:p>
          <a:p>
            <a:endParaRPr lang="nl-NL" dirty="0"/>
          </a:p>
        </p:txBody>
      </p:sp>
      <p:sp>
        <p:nvSpPr>
          <p:cNvPr id="4" name="Tijdelijke aanduiding voor dianummer 3"/>
          <p:cNvSpPr>
            <a:spLocks noGrp="1"/>
          </p:cNvSpPr>
          <p:nvPr>
            <p:ph type="sldNum" sz="quarter" idx="5"/>
          </p:nvPr>
        </p:nvSpPr>
        <p:spPr/>
        <p:txBody>
          <a:bodyPr/>
          <a:lstStyle/>
          <a:p>
            <a:fld id="{6E6A9B62-FA93-4629-AC0F-FFAC99F8E7F0}" type="slidenum">
              <a:rPr lang="nl-NL" smtClean="0"/>
              <a:t>7</a:t>
            </a:fld>
            <a:endParaRPr lang="nl-NL"/>
          </a:p>
        </p:txBody>
      </p:sp>
    </p:spTree>
    <p:extLst>
      <p:ext uri="{BB962C8B-B14F-4D97-AF65-F5344CB8AC3E}">
        <p14:creationId xmlns:p14="http://schemas.microsoft.com/office/powerpoint/2010/main" val="3563242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Check dia’s en hoeveelheid tekst. Werkt dat?</a:t>
            </a:r>
          </a:p>
        </p:txBody>
      </p:sp>
      <p:sp>
        <p:nvSpPr>
          <p:cNvPr id="4" name="Tijdelijke aanduiding voor dianummer 3"/>
          <p:cNvSpPr>
            <a:spLocks noGrp="1"/>
          </p:cNvSpPr>
          <p:nvPr>
            <p:ph type="sldNum" sz="quarter" idx="5"/>
          </p:nvPr>
        </p:nvSpPr>
        <p:spPr/>
        <p:txBody>
          <a:bodyPr/>
          <a:lstStyle/>
          <a:p>
            <a:fld id="{6E6A9B62-FA93-4629-AC0F-FFAC99F8E7F0}" type="slidenum">
              <a:rPr lang="nl-NL" smtClean="0"/>
              <a:t>9</a:t>
            </a:fld>
            <a:endParaRPr lang="nl-NL"/>
          </a:p>
        </p:txBody>
      </p:sp>
    </p:spTree>
    <p:extLst>
      <p:ext uri="{BB962C8B-B14F-4D97-AF65-F5344CB8AC3E}">
        <p14:creationId xmlns:p14="http://schemas.microsoft.com/office/powerpoint/2010/main" val="1575160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Deel achtergrond komt niet meer aan bod. Nodig? </a:t>
            </a:r>
          </a:p>
          <a:p>
            <a:r>
              <a:rPr lang="nl-NL" dirty="0"/>
              <a:t>Onderdeel kan ook praktijkgericht worden. 3 </a:t>
            </a:r>
          </a:p>
          <a:p>
            <a:endParaRPr lang="nl-NL" dirty="0"/>
          </a:p>
          <a:p>
            <a:r>
              <a:rPr lang="nl-NL" dirty="0"/>
              <a:t>3 goede vragen in de praktijk</a:t>
            </a:r>
          </a:p>
          <a:p>
            <a:endParaRPr lang="nl-NL" dirty="0"/>
          </a:p>
        </p:txBody>
      </p:sp>
      <p:sp>
        <p:nvSpPr>
          <p:cNvPr id="4" name="Tijdelijke aanduiding voor dianummer 3"/>
          <p:cNvSpPr>
            <a:spLocks noGrp="1"/>
          </p:cNvSpPr>
          <p:nvPr>
            <p:ph type="sldNum" sz="quarter" idx="5"/>
          </p:nvPr>
        </p:nvSpPr>
        <p:spPr/>
        <p:txBody>
          <a:bodyPr/>
          <a:lstStyle/>
          <a:p>
            <a:fld id="{6E6A9B62-FA93-4629-AC0F-FFAC99F8E7F0}" type="slidenum">
              <a:rPr lang="nl-NL" smtClean="0"/>
              <a:t>12</a:t>
            </a:fld>
            <a:endParaRPr lang="nl-NL"/>
          </a:p>
        </p:txBody>
      </p:sp>
    </p:spTree>
    <p:extLst>
      <p:ext uri="{BB962C8B-B14F-4D97-AF65-F5344CB8AC3E}">
        <p14:creationId xmlns:p14="http://schemas.microsoft.com/office/powerpoint/2010/main" val="254382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6E6A9B62-FA93-4629-AC0F-FFAC99F8E7F0}" type="slidenum">
              <a:rPr lang="nl-NL" smtClean="0"/>
              <a:t>15</a:t>
            </a:fld>
            <a:endParaRPr lang="nl-NL"/>
          </a:p>
        </p:txBody>
      </p:sp>
    </p:spTree>
    <p:extLst>
      <p:ext uri="{BB962C8B-B14F-4D97-AF65-F5344CB8AC3E}">
        <p14:creationId xmlns:p14="http://schemas.microsoft.com/office/powerpoint/2010/main" val="2179531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Sheet PFNL voor laatste woorden.</a:t>
            </a:r>
          </a:p>
        </p:txBody>
      </p:sp>
      <p:sp>
        <p:nvSpPr>
          <p:cNvPr id="4" name="Tijdelijke aanduiding voor dianummer 3"/>
          <p:cNvSpPr>
            <a:spLocks noGrp="1"/>
          </p:cNvSpPr>
          <p:nvPr>
            <p:ph type="sldNum" sz="quarter" idx="5"/>
          </p:nvPr>
        </p:nvSpPr>
        <p:spPr/>
        <p:txBody>
          <a:bodyPr/>
          <a:lstStyle/>
          <a:p>
            <a:fld id="{6E6A9B62-FA93-4629-AC0F-FFAC99F8E7F0}" type="slidenum">
              <a:rPr lang="nl-NL" smtClean="0"/>
              <a:t>23</a:t>
            </a:fld>
            <a:endParaRPr lang="nl-NL"/>
          </a:p>
        </p:txBody>
      </p:sp>
    </p:spTree>
    <p:extLst>
      <p:ext uri="{BB962C8B-B14F-4D97-AF65-F5344CB8AC3E}">
        <p14:creationId xmlns:p14="http://schemas.microsoft.com/office/powerpoint/2010/main" val="1607851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met foto">
    <p:bg>
      <p:bgPr>
        <a:solidFill>
          <a:schemeClr val="bg1"/>
        </a:solidFill>
        <a:effectLst/>
      </p:bgPr>
    </p:bg>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1"/>
          </p:nvPr>
        </p:nvSpPr>
        <p:spPr>
          <a:xfrm>
            <a:off x="0" y="1482725"/>
            <a:ext cx="9144000" cy="5375275"/>
          </a:xfrm>
          <a:solidFill>
            <a:schemeClr val="bg1">
              <a:lumMod val="95000"/>
            </a:schemeClr>
          </a:solidFill>
        </p:spPr>
        <p:txBody>
          <a:bodyPr/>
          <a:lstStyle>
            <a:lvl1pPr marL="0" indent="0">
              <a:buNone/>
              <a:defRPr/>
            </a:lvl1pPr>
          </a:lstStyle>
          <a:p>
            <a:endParaRPr lang="nl-NL" dirty="0"/>
          </a:p>
        </p:txBody>
      </p:sp>
      <p:sp>
        <p:nvSpPr>
          <p:cNvPr id="2" name="Titel 1"/>
          <p:cNvSpPr>
            <a:spLocks noGrp="1"/>
          </p:cNvSpPr>
          <p:nvPr>
            <p:ph type="ctrTitle"/>
          </p:nvPr>
        </p:nvSpPr>
        <p:spPr>
          <a:xfrm>
            <a:off x="1474838" y="2440858"/>
            <a:ext cx="3738717" cy="1102442"/>
          </a:xfrm>
        </p:spPr>
        <p:txBody>
          <a:bodyPr anchor="t" anchorCtr="0">
            <a:normAutofit/>
          </a:bodyPr>
          <a:lstStyle>
            <a:lvl1pPr>
              <a:defRPr sz="4000"/>
            </a:lvl1pPr>
          </a:lstStyle>
          <a:p>
            <a:r>
              <a:rPr lang="nl-NL" dirty="0"/>
              <a:t>Titelstijl van model bewerken</a:t>
            </a:r>
          </a:p>
        </p:txBody>
      </p:sp>
      <p:sp>
        <p:nvSpPr>
          <p:cNvPr id="3" name="Subtitel 2"/>
          <p:cNvSpPr>
            <a:spLocks noGrp="1"/>
          </p:cNvSpPr>
          <p:nvPr>
            <p:ph type="subTitle" idx="1"/>
          </p:nvPr>
        </p:nvSpPr>
        <p:spPr>
          <a:xfrm>
            <a:off x="1474838" y="4262284"/>
            <a:ext cx="3738717" cy="943897"/>
          </a:xfrm>
        </p:spPr>
        <p:txBody>
          <a:bodyPr>
            <a:normAutofit/>
          </a:bodyPr>
          <a:lstStyle>
            <a:lvl1pPr marL="0" indent="0" algn="l">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10" name="Tijdelijke aanduiding voor tekst 9"/>
          <p:cNvSpPr>
            <a:spLocks noGrp="1"/>
          </p:cNvSpPr>
          <p:nvPr>
            <p:ph type="body" sz="quarter" idx="10" hasCustomPrompt="1"/>
          </p:nvPr>
        </p:nvSpPr>
        <p:spPr>
          <a:xfrm>
            <a:off x="1474788" y="5729288"/>
            <a:ext cx="3738562" cy="428164"/>
          </a:xfrm>
        </p:spPr>
        <p:txBody>
          <a:bodyPr>
            <a:normAutofit/>
          </a:bodyPr>
          <a:lstStyle>
            <a:lvl1pPr marL="0" indent="0">
              <a:spcBef>
                <a:spcPts val="0"/>
              </a:spcBef>
              <a:buNone/>
              <a:defRPr sz="1100"/>
            </a:lvl1pPr>
          </a:lstStyle>
          <a:p>
            <a:pPr lvl="0"/>
            <a:r>
              <a:rPr lang="nl-NL" dirty="0"/>
              <a:t>Klik voor datum of auteur</a:t>
            </a:r>
          </a:p>
        </p:txBody>
      </p:sp>
      <p:sp>
        <p:nvSpPr>
          <p:cNvPr id="9" name="Rechthoek 8"/>
          <p:cNvSpPr/>
          <p:nvPr userDrawn="1"/>
        </p:nvSpPr>
        <p:spPr>
          <a:xfrm>
            <a:off x="0" y="0"/>
            <a:ext cx="9144000" cy="2757948"/>
          </a:xfrm>
          <a:prstGeom prst="rect">
            <a:avLst/>
          </a:prstGeom>
          <a:gradFill>
            <a:gsLst>
              <a:gs pos="30000">
                <a:srgbClr val="FFFFFF"/>
              </a:gs>
              <a:gs pos="0">
                <a:schemeClr val="bg1">
                  <a:alpha val="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6" name="Afbeelding 5" descr="Compleet CPZ logo.eps"/>
          <p:cNvPicPr>
            <a:picLocks noChangeAspect="1"/>
          </p:cNvPicPr>
          <p:nvPr userDrawn="1"/>
        </p:nvPicPr>
        <p:blipFill rotWithShape="1">
          <a:blip r:embed="rId2">
            <a:extLst>
              <a:ext uri="{28A0092B-C50C-407E-A947-70E740481C1C}">
                <a14:useLocalDpi xmlns:a14="http://schemas.microsoft.com/office/drawing/2010/main" val="0"/>
              </a:ext>
            </a:extLst>
          </a:blip>
          <a:srcRect l="-1" t="12973" r="89911" b="20182"/>
          <a:stretch/>
        </p:blipFill>
        <p:spPr>
          <a:xfrm>
            <a:off x="5148001" y="0"/>
            <a:ext cx="3996000" cy="6858000"/>
          </a:xfrm>
          <a:prstGeom prst="rect">
            <a:avLst/>
          </a:prstGeom>
        </p:spPr>
      </p:pic>
      <p:pic>
        <p:nvPicPr>
          <p:cNvPr id="7" name="Afbeelding 6" descr="Compleet CPZ 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615" y="892660"/>
            <a:ext cx="3465235" cy="907208"/>
          </a:xfrm>
          <a:prstGeom prst="rect">
            <a:avLst/>
          </a:prstGeom>
        </p:spPr>
      </p:pic>
    </p:spTree>
    <p:extLst>
      <p:ext uri="{BB962C8B-B14F-4D97-AF65-F5344CB8AC3E}">
        <p14:creationId xmlns:p14="http://schemas.microsoft.com/office/powerpoint/2010/main" val="369093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pic>
        <p:nvPicPr>
          <p:cNvPr id="8" name="Afbeelding 7" descr="Powerpoint_p1.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1" y="-43336"/>
            <a:ext cx="9294302" cy="6930366"/>
          </a:xfrm>
          <a:prstGeom prst="rect">
            <a:avLst/>
          </a:prstGeom>
        </p:spPr>
      </p:pic>
      <p:sp>
        <p:nvSpPr>
          <p:cNvPr id="2" name="Titel 1"/>
          <p:cNvSpPr>
            <a:spLocks noGrp="1"/>
          </p:cNvSpPr>
          <p:nvPr>
            <p:ph type="ctrTitle"/>
          </p:nvPr>
        </p:nvSpPr>
        <p:spPr>
          <a:xfrm>
            <a:off x="1474838" y="2450076"/>
            <a:ext cx="3738717" cy="1093224"/>
          </a:xfrm>
        </p:spPr>
        <p:txBody>
          <a:bodyPr anchor="t" anchorCtr="0">
            <a:normAutofit/>
          </a:bodyPr>
          <a:lstStyle>
            <a:lvl1pPr>
              <a:defRPr sz="4000">
                <a:solidFill>
                  <a:schemeClr val="tx1"/>
                </a:solidFill>
              </a:defRPr>
            </a:lvl1pPr>
          </a:lstStyle>
          <a:p>
            <a:r>
              <a:rPr lang="nl-NL" dirty="0"/>
              <a:t>Titelstijl van model bewerken</a:t>
            </a:r>
          </a:p>
        </p:txBody>
      </p:sp>
      <p:sp>
        <p:nvSpPr>
          <p:cNvPr id="3" name="Subtitel 2"/>
          <p:cNvSpPr>
            <a:spLocks noGrp="1"/>
          </p:cNvSpPr>
          <p:nvPr>
            <p:ph type="subTitle" idx="1"/>
          </p:nvPr>
        </p:nvSpPr>
        <p:spPr>
          <a:xfrm>
            <a:off x="1474838" y="4262284"/>
            <a:ext cx="3738717" cy="943897"/>
          </a:xfrm>
        </p:spPr>
        <p:txBody>
          <a:bodyPr>
            <a:normAutofit/>
          </a:bodyPr>
          <a:lstStyle>
            <a:lvl1pPr marL="0" indent="0" algn="l">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10" name="Tijdelijke aanduiding voor tekst 9"/>
          <p:cNvSpPr>
            <a:spLocks noGrp="1"/>
          </p:cNvSpPr>
          <p:nvPr>
            <p:ph type="body" sz="quarter" idx="10" hasCustomPrompt="1"/>
          </p:nvPr>
        </p:nvSpPr>
        <p:spPr>
          <a:xfrm>
            <a:off x="1474788" y="5729288"/>
            <a:ext cx="3738562" cy="428164"/>
          </a:xfrm>
        </p:spPr>
        <p:txBody>
          <a:bodyPr>
            <a:normAutofit/>
          </a:bodyPr>
          <a:lstStyle>
            <a:lvl1pPr marL="0" indent="0">
              <a:spcBef>
                <a:spcPts val="0"/>
              </a:spcBef>
              <a:buNone/>
              <a:defRPr sz="1100"/>
            </a:lvl1pPr>
          </a:lstStyle>
          <a:p>
            <a:pPr lvl="0"/>
            <a:r>
              <a:rPr lang="nl-NL" dirty="0"/>
              <a:t>Klik voor datum of auteur</a:t>
            </a:r>
          </a:p>
        </p:txBody>
      </p:sp>
    </p:spTree>
    <p:extLst>
      <p:ext uri="{BB962C8B-B14F-4D97-AF65-F5344CB8AC3E}">
        <p14:creationId xmlns:p14="http://schemas.microsoft.com/office/powerpoint/2010/main" val="381422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1" y="-43336"/>
            <a:ext cx="9294301" cy="6930365"/>
          </a:xfrm>
          <a:prstGeom prst="rect">
            <a:avLst/>
          </a:prstGeom>
        </p:spPr>
      </p:pic>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8" name="Tijdelijke aanduiding voor dianummer 5"/>
          <p:cNvSpPr>
            <a:spLocks noGrp="1"/>
          </p:cNvSpPr>
          <p:nvPr>
            <p:ph type="sldNum" sz="quarter" idx="4"/>
          </p:nvPr>
        </p:nvSpPr>
        <p:spPr>
          <a:xfrm>
            <a:off x="8288592" y="6157248"/>
            <a:ext cx="530942" cy="216000"/>
          </a:xfrm>
          <a:prstGeom prst="rect">
            <a:avLst/>
          </a:prstGeom>
        </p:spPr>
        <p:txBody>
          <a:bodyPr vert="horz" lIns="0" tIns="0" rIns="0" bIns="0" rtlCol="0" anchor="ctr"/>
          <a:lstStyle>
            <a:lvl1pPr algn="r">
              <a:defRPr sz="1200">
                <a:solidFill>
                  <a:schemeClr val="accent1"/>
                </a:solidFill>
                <a:latin typeface="Calibri" panose="020F0502020204030204" pitchFamily="34" charset="0"/>
                <a:cs typeface="Calibri" panose="020F0502020204030204" pitchFamily="34" charset="0"/>
              </a:defRPr>
            </a:lvl1pPr>
          </a:lstStyle>
          <a:p>
            <a:fld id="{AA7053FB-042E-6446-B316-64F3393D4AD5}" type="slidenum">
              <a:rPr lang="nl-NL" smtClean="0"/>
              <a:pPr/>
              <a:t>‹nr.›</a:t>
            </a:fld>
            <a:endParaRPr lang="nl-NL" dirty="0"/>
          </a:p>
        </p:txBody>
      </p:sp>
    </p:spTree>
    <p:extLst>
      <p:ext uri="{BB962C8B-B14F-4D97-AF65-F5344CB8AC3E}">
        <p14:creationId xmlns:p14="http://schemas.microsoft.com/office/powerpoint/2010/main" val="393175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tekstkader">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1" y="-43336"/>
            <a:ext cx="9294301" cy="6930365"/>
          </a:xfrm>
          <a:prstGeom prst="rect">
            <a:avLst/>
          </a:prstGeom>
        </p:spPr>
      </p:pic>
      <p:sp>
        <p:nvSpPr>
          <p:cNvPr id="2" name="Titel 1"/>
          <p:cNvSpPr>
            <a:spLocks noGrp="1"/>
          </p:cNvSpPr>
          <p:nvPr>
            <p:ph type="title" hasCustomPrompt="1"/>
          </p:nvPr>
        </p:nvSpPr>
        <p:spPr>
          <a:xfrm>
            <a:off x="1066800" y="695325"/>
            <a:ext cx="6324600" cy="1008114"/>
          </a:xfrm>
          <a:solidFill>
            <a:schemeClr val="accent1">
              <a:alpha val="50000"/>
            </a:schemeClr>
          </a:solidFill>
        </p:spPr>
        <p:txBody>
          <a:bodyPr lIns="432000" tIns="252000" anchor="t" anchorCtr="0"/>
          <a:lstStyle>
            <a:lvl1pPr>
              <a:defRPr sz="3000">
                <a:solidFill>
                  <a:schemeClr val="tx1"/>
                </a:solidFill>
              </a:defRPr>
            </a:lvl1pPr>
          </a:lstStyle>
          <a:p>
            <a:r>
              <a:rPr lang="nl-NL" dirty="0"/>
              <a:t>Titelstijl van model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8" name="Tijdelijke aanduiding voor dianummer 5"/>
          <p:cNvSpPr>
            <a:spLocks noGrp="1"/>
          </p:cNvSpPr>
          <p:nvPr>
            <p:ph type="sldNum" sz="quarter" idx="4"/>
          </p:nvPr>
        </p:nvSpPr>
        <p:spPr>
          <a:xfrm>
            <a:off x="8288592" y="6157248"/>
            <a:ext cx="530942" cy="216000"/>
          </a:xfrm>
          <a:prstGeom prst="rect">
            <a:avLst/>
          </a:prstGeom>
        </p:spPr>
        <p:txBody>
          <a:bodyPr vert="horz" lIns="0" tIns="0" rIns="0" bIns="0" rtlCol="0" anchor="ctr"/>
          <a:lstStyle>
            <a:lvl1pPr algn="r">
              <a:defRPr sz="1200">
                <a:solidFill>
                  <a:schemeClr val="accent1"/>
                </a:solidFill>
                <a:latin typeface="Calibri" panose="020F0502020204030204" pitchFamily="34" charset="0"/>
                <a:cs typeface="Calibri" panose="020F0502020204030204" pitchFamily="34" charset="0"/>
              </a:defRPr>
            </a:lvl1pPr>
          </a:lstStyle>
          <a:p>
            <a:fld id="{AA7053FB-042E-6446-B316-64F3393D4AD5}" type="slidenum">
              <a:rPr lang="nl-NL" smtClean="0"/>
              <a:pPr/>
              <a:t>‹nr.›</a:t>
            </a:fld>
            <a:endParaRPr lang="nl-NL" dirty="0"/>
          </a:p>
        </p:txBody>
      </p:sp>
      <p:sp>
        <p:nvSpPr>
          <p:cNvPr id="11" name="Tijdelijke aanduiding voor tekst 9"/>
          <p:cNvSpPr>
            <a:spLocks noGrp="1"/>
          </p:cNvSpPr>
          <p:nvPr>
            <p:ph type="body" sz="quarter" idx="12"/>
          </p:nvPr>
        </p:nvSpPr>
        <p:spPr>
          <a:xfrm>
            <a:off x="1066800" y="1703388"/>
            <a:ext cx="6324600" cy="3811587"/>
          </a:xfrm>
          <a:solidFill>
            <a:schemeClr val="accent1">
              <a:alpha val="50000"/>
            </a:schemeClr>
          </a:solidFill>
        </p:spPr>
        <p:txBody>
          <a:bodyPr lIns="432000" rIns="21600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537326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1" y="-43336"/>
            <a:ext cx="9294301" cy="6930365"/>
          </a:xfrm>
          <a:prstGeom prst="rect">
            <a:avLst/>
          </a:prstGeom>
        </p:spPr>
      </p:pic>
      <p:sp>
        <p:nvSpPr>
          <p:cNvPr id="2" name="Titel 1"/>
          <p:cNvSpPr>
            <a:spLocks noGrp="1"/>
          </p:cNvSpPr>
          <p:nvPr>
            <p:ph type="title"/>
          </p:nvPr>
        </p:nvSpPr>
        <p:spPr/>
        <p:txBody>
          <a:bodyPr/>
          <a:lstStyle/>
          <a:p>
            <a:r>
              <a:rPr lang="nl-NL"/>
              <a:t>Titelstijl van model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A7053FB-042E-6446-B316-64F3393D4AD5}" type="slidenum">
              <a:rPr lang="nl-NL" smtClean="0"/>
              <a:t>‹nr.›</a:t>
            </a:fld>
            <a:endParaRPr lang="nl-NL"/>
          </a:p>
        </p:txBody>
      </p:sp>
      <p:sp>
        <p:nvSpPr>
          <p:cNvPr id="9" name="Tijdelijke aanduiding voor inhoud 2"/>
          <p:cNvSpPr>
            <a:spLocks noGrp="1"/>
          </p:cNvSpPr>
          <p:nvPr>
            <p:ph idx="1" hasCustomPrompt="1"/>
          </p:nvPr>
        </p:nvSpPr>
        <p:spPr>
          <a:xfrm>
            <a:off x="1474838" y="1703439"/>
            <a:ext cx="3240000" cy="4107426"/>
          </a:xfrm>
        </p:spPr>
        <p:txBody>
          <a:bodyPr/>
          <a:lstStyle>
            <a:lvl1pPr>
              <a:defRPr sz="2000"/>
            </a:lvl1pPr>
            <a:lvl2pPr>
              <a:defRPr sz="1800"/>
            </a:lvl2pPr>
          </a:lstStyle>
          <a:p>
            <a:pPr lvl="0"/>
            <a:r>
              <a:rPr lang="nl-NL" dirty="0"/>
              <a:t>Klik om de tekststijl van het model te bewerken</a:t>
            </a:r>
          </a:p>
          <a:p>
            <a:pPr lvl="1"/>
            <a:r>
              <a:rPr lang="nl-NL" dirty="0"/>
              <a:t>Tweede niveau</a:t>
            </a:r>
          </a:p>
        </p:txBody>
      </p:sp>
      <p:sp>
        <p:nvSpPr>
          <p:cNvPr id="10" name="Tijdelijke aanduiding voor inhoud 2"/>
          <p:cNvSpPr>
            <a:spLocks noGrp="1"/>
          </p:cNvSpPr>
          <p:nvPr>
            <p:ph idx="13" hasCustomPrompt="1"/>
          </p:nvPr>
        </p:nvSpPr>
        <p:spPr>
          <a:xfrm>
            <a:off x="4929492" y="1711428"/>
            <a:ext cx="3240000" cy="4107426"/>
          </a:xfrm>
        </p:spPr>
        <p:txBody>
          <a:bodyPr/>
          <a:lstStyle>
            <a:lvl1pPr>
              <a:defRPr sz="2000"/>
            </a:lvl1pPr>
            <a:lvl2pPr>
              <a:defRPr sz="1800"/>
            </a:lvl2pPr>
          </a:lstStyle>
          <a:p>
            <a:pPr lvl="0"/>
            <a:r>
              <a:rPr lang="nl-NL" dirty="0"/>
              <a:t>Klik om de tekststijl van het model te bewerken</a:t>
            </a:r>
          </a:p>
          <a:p>
            <a:pPr lvl="1"/>
            <a:r>
              <a:rPr lang="nl-NL" dirty="0"/>
              <a:t>Tweede niveau</a:t>
            </a:r>
          </a:p>
        </p:txBody>
      </p:sp>
    </p:spTree>
    <p:extLst>
      <p:ext uri="{BB962C8B-B14F-4D97-AF65-F5344CB8AC3E}">
        <p14:creationId xmlns:p14="http://schemas.microsoft.com/office/powerpoint/2010/main" val="267936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1" y="-43336"/>
            <a:ext cx="9294301" cy="6930365"/>
          </a:xfrm>
          <a:prstGeom prst="rect">
            <a:avLst/>
          </a:prstGeom>
        </p:spPr>
      </p:pic>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A7053FB-042E-6446-B316-64F3393D4AD5}" type="slidenum">
              <a:rPr lang="nl-NL" smtClean="0"/>
              <a:t>‹nr.›</a:t>
            </a:fld>
            <a:endParaRPr lang="nl-NL"/>
          </a:p>
        </p:txBody>
      </p:sp>
    </p:spTree>
    <p:extLst>
      <p:ext uri="{BB962C8B-B14F-4D97-AF65-F5344CB8AC3E}">
        <p14:creationId xmlns:p14="http://schemas.microsoft.com/office/powerpoint/2010/main" val="239744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1" y="-43336"/>
            <a:ext cx="9294301" cy="6930365"/>
          </a:xfrm>
          <a:prstGeom prst="rect">
            <a:avLst/>
          </a:prstGeom>
        </p:spPr>
      </p:pic>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A7053FB-042E-6446-B316-64F3393D4AD5}" type="slidenum">
              <a:rPr lang="nl-NL" smtClean="0"/>
              <a:t>‹nr.›</a:t>
            </a:fld>
            <a:endParaRPr lang="nl-NL"/>
          </a:p>
        </p:txBody>
      </p:sp>
    </p:spTree>
    <p:extLst>
      <p:ext uri="{BB962C8B-B14F-4D97-AF65-F5344CB8AC3E}">
        <p14:creationId xmlns:p14="http://schemas.microsoft.com/office/powerpoint/2010/main" val="278531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474838" y="958644"/>
            <a:ext cx="6694654" cy="396000"/>
          </a:xfrm>
          <a:prstGeom prst="rect">
            <a:avLst/>
          </a:prstGeom>
        </p:spPr>
        <p:txBody>
          <a:bodyPr vert="horz" lIns="0" tIns="0" rIns="0" bIns="0" rtlCol="0" anchor="ctr">
            <a:noAutofit/>
          </a:bodyPr>
          <a:lstStyle/>
          <a:p>
            <a:r>
              <a:rPr lang="nl-NL" dirty="0"/>
              <a:t>Titelstijl van model bewerken</a:t>
            </a:r>
          </a:p>
        </p:txBody>
      </p:sp>
      <p:sp>
        <p:nvSpPr>
          <p:cNvPr id="3" name="Tijdelijke aanduiding voor tekst 2"/>
          <p:cNvSpPr>
            <a:spLocks noGrp="1"/>
          </p:cNvSpPr>
          <p:nvPr>
            <p:ph type="body" idx="1"/>
          </p:nvPr>
        </p:nvSpPr>
        <p:spPr>
          <a:xfrm>
            <a:off x="1474838" y="1703439"/>
            <a:ext cx="6681020" cy="4107426"/>
          </a:xfrm>
          <a:prstGeom prst="rect">
            <a:avLst/>
          </a:prstGeom>
        </p:spPr>
        <p:txBody>
          <a:bodyPr vert="horz" lIns="0" tIns="0" rIns="0" bIns="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017340" y="6389644"/>
            <a:ext cx="2133600" cy="216000"/>
          </a:xfrm>
          <a:prstGeom prst="rect">
            <a:avLst/>
          </a:prstGeom>
        </p:spPr>
        <p:txBody>
          <a:bodyPr vert="horz" lIns="0" tIns="0" rIns="0" bIns="0" rtlCol="0" anchor="ctr"/>
          <a:lstStyle>
            <a:lvl1pPr algn="r">
              <a:defRPr sz="1200">
                <a:solidFill>
                  <a:schemeClr val="tx1"/>
                </a:solidFill>
                <a:latin typeface="Calibri" panose="020F0502020204030204" pitchFamily="34" charset="0"/>
                <a:cs typeface="Calibri" panose="020F0502020204030204" pitchFamily="34" charset="0"/>
              </a:defRPr>
            </a:lvl1pPr>
          </a:lstStyle>
          <a:p>
            <a:endParaRPr lang="nl-NL" dirty="0"/>
          </a:p>
        </p:txBody>
      </p:sp>
      <p:sp>
        <p:nvSpPr>
          <p:cNvPr id="5" name="Tijdelijke aanduiding voor voettekst 4"/>
          <p:cNvSpPr>
            <a:spLocks noGrp="1"/>
          </p:cNvSpPr>
          <p:nvPr>
            <p:ph type="ftr" sz="quarter" idx="3"/>
          </p:nvPr>
        </p:nvSpPr>
        <p:spPr>
          <a:xfrm>
            <a:off x="4741604" y="6157248"/>
            <a:ext cx="3409336" cy="216000"/>
          </a:xfrm>
          <a:prstGeom prst="rect">
            <a:avLst/>
          </a:prstGeom>
        </p:spPr>
        <p:txBody>
          <a:bodyPr vert="horz" lIns="0" tIns="0" rIns="0" bIns="0" rtlCol="0" anchor="ctr"/>
          <a:lstStyle>
            <a:lvl1pPr algn="r">
              <a:defRPr sz="1200">
                <a:solidFill>
                  <a:schemeClr val="tx1"/>
                </a:solidFill>
                <a:latin typeface="Calibri" panose="020F0502020204030204" pitchFamily="34" charset="0"/>
                <a:cs typeface="Calibri" panose="020F0502020204030204" pitchFamily="34" charset="0"/>
              </a:defRPr>
            </a:lvl1pPr>
          </a:lstStyle>
          <a:p>
            <a:endParaRPr lang="nl-NL" dirty="0"/>
          </a:p>
        </p:txBody>
      </p:sp>
      <p:sp>
        <p:nvSpPr>
          <p:cNvPr id="6" name="Tijdelijke aanduiding voor dianummer 5"/>
          <p:cNvSpPr>
            <a:spLocks noGrp="1"/>
          </p:cNvSpPr>
          <p:nvPr>
            <p:ph type="sldNum" sz="quarter" idx="4"/>
          </p:nvPr>
        </p:nvSpPr>
        <p:spPr>
          <a:xfrm>
            <a:off x="8288592" y="6157248"/>
            <a:ext cx="530942" cy="216000"/>
          </a:xfrm>
          <a:prstGeom prst="rect">
            <a:avLst/>
          </a:prstGeom>
        </p:spPr>
        <p:txBody>
          <a:bodyPr vert="horz" lIns="0" tIns="0" rIns="0" bIns="0" rtlCol="0" anchor="ctr"/>
          <a:lstStyle>
            <a:lvl1pPr algn="r">
              <a:defRPr sz="1200">
                <a:solidFill>
                  <a:schemeClr val="accent1"/>
                </a:solidFill>
                <a:latin typeface="Calibri" panose="020F0502020204030204" pitchFamily="34" charset="0"/>
                <a:cs typeface="Calibri" panose="020F0502020204030204" pitchFamily="34" charset="0"/>
              </a:defRPr>
            </a:lvl1pPr>
          </a:lstStyle>
          <a:p>
            <a:fld id="{AA7053FB-042E-6446-B316-64F3393D4AD5}" type="slidenum">
              <a:rPr lang="nl-NL" smtClean="0"/>
              <a:pPr/>
              <a:t>‹nr.›</a:t>
            </a:fld>
            <a:endParaRPr lang="nl-NL" dirty="0"/>
          </a:p>
        </p:txBody>
      </p:sp>
    </p:spTree>
    <p:extLst>
      <p:ext uri="{BB962C8B-B14F-4D97-AF65-F5344CB8AC3E}">
        <p14:creationId xmlns:p14="http://schemas.microsoft.com/office/powerpoint/2010/main" val="2821794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2" r:id="rId5"/>
    <p:sldLayoutId id="2147483654" r:id="rId6"/>
    <p:sldLayoutId id="2147483655" r:id="rId7"/>
  </p:sldLayoutIdLst>
  <p:hf hdr="0" ftr="0" dt="0"/>
  <p:txStyles>
    <p:titleStyle>
      <a:lvl1pPr algn="l" defTabSz="457200" rtl="0" eaLnBrk="1" latinLnBrk="0" hangingPunct="1">
        <a:spcBef>
          <a:spcPct val="0"/>
        </a:spcBef>
        <a:buNone/>
        <a:defRPr sz="4000" b="1" kern="1200">
          <a:solidFill>
            <a:schemeClr val="accent1"/>
          </a:solidFill>
          <a:latin typeface="Calibri" panose="020F0502020204030204" pitchFamily="34" charset="0"/>
          <a:ea typeface="+mj-ea"/>
          <a:cs typeface="Calibri" panose="020F0502020204030204" pitchFamily="34" charset="0"/>
        </a:defRPr>
      </a:lvl1pPr>
    </p:titleStyle>
    <p:bodyStyle>
      <a:lvl1pPr marL="288000" indent="-288000" algn="l" defTabSz="457200" rtl="0" eaLnBrk="1" latinLnBrk="0" hangingPunct="1">
        <a:spcBef>
          <a:spcPts val="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1pPr>
      <a:lvl2pPr marL="576000" indent="-288000" algn="l" defTabSz="457200" rtl="0" eaLnBrk="1" latinLnBrk="0" hangingPunct="1">
        <a:spcBef>
          <a:spcPts val="0"/>
        </a:spcBef>
        <a:buFont typeface="Arial"/>
        <a:buChar char="–"/>
        <a:defRPr sz="2200" kern="1200">
          <a:solidFill>
            <a:schemeClr val="tx1"/>
          </a:solidFill>
          <a:latin typeface="Calibri" panose="020F0502020204030204" pitchFamily="34" charset="0"/>
          <a:ea typeface="+mn-ea"/>
          <a:cs typeface="Calibri" panose="020F0502020204030204" pitchFamily="34" charset="0"/>
        </a:defRPr>
      </a:lvl2pPr>
      <a:lvl3pPr marL="864000" indent="-288000" algn="l" defTabSz="457200" rtl="0" eaLnBrk="1" latinLnBrk="0" hangingPunct="1">
        <a:spcBef>
          <a:spcPts val="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152000" indent="-288000" algn="l" defTabSz="457200" rtl="0" eaLnBrk="1" latinLnBrk="0" hangingPunct="1">
        <a:spcBef>
          <a:spcPts val="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1440000" indent="-288000" algn="l" defTabSz="457200" rtl="0" eaLnBrk="1" latinLnBrk="0" hangingPunct="1">
        <a:spcBef>
          <a:spcPts val="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hyperlink" Target="mailto:communicatie@collegepz.nl"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3goedevragen.nl/downloads" TargetMode="External"/><Relationship Id="rId7" Type="http://schemas.openxmlformats.org/officeDocument/2006/relationships/image" Target="../media/image4.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hyperlink" Target="http://www.kennisnetgeboortezorg.nl/buzz-project/" TargetMode="External"/><Relationship Id="rId5" Type="http://schemas.openxmlformats.org/officeDocument/2006/relationships/hyperlink" Target="http://www.kennisnetgeboortezorg.nl/toolkit-samen-beslissen/" TargetMode="External"/><Relationship Id="rId4" Type="http://schemas.openxmlformats.org/officeDocument/2006/relationships/hyperlink" Target="http://www.3goedevragen.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hyperlink" Target="http://www.kennisnetgeboortezorg.nl/toolkit-samen-beslissen/"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mailto:l.murugesu@amsterdamumc.nl" TargetMode="External"/><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hyperlink" Target="https://www.kennisnetgeboortezorg.nl/aanmelden-nieuwsbrief/" TargetMode="External"/><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hyperlink" Target="https://twitter.com/intent/tweet/?text=&amp;url=https://www.kennisnetgeboortezorg.nl/" TargetMode="External"/><Relationship Id="rId4" Type="http://schemas.openxmlformats.org/officeDocument/2006/relationships/hyperlink" Target="https://www.linkedin.com/shareArticle?mini=true&amp;title=&amp;url=https://www.kennisnetgeboortezorg.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1267133" y="2453706"/>
            <a:ext cx="3738717" cy="1102442"/>
          </a:xfrm>
        </p:spPr>
        <p:txBody>
          <a:bodyPr>
            <a:normAutofit fontScale="90000"/>
          </a:bodyPr>
          <a:lstStyle/>
          <a:p>
            <a:r>
              <a:rPr lang="nl-NL" dirty="0"/>
              <a:t>Webinar </a:t>
            </a:r>
            <a:br>
              <a:rPr lang="nl-NL" dirty="0"/>
            </a:br>
            <a:r>
              <a:rPr lang="nl-NL" dirty="0"/>
              <a:t>3 Goede Vragen</a:t>
            </a:r>
          </a:p>
        </p:txBody>
      </p:sp>
      <p:sp>
        <p:nvSpPr>
          <p:cNvPr id="6" name="Ondertitel 5"/>
          <p:cNvSpPr>
            <a:spLocks noGrp="1"/>
          </p:cNvSpPr>
          <p:nvPr>
            <p:ph type="subTitle" idx="1"/>
          </p:nvPr>
        </p:nvSpPr>
        <p:spPr>
          <a:xfrm>
            <a:off x="1302822" y="4084843"/>
            <a:ext cx="3738717" cy="943897"/>
          </a:xfrm>
        </p:spPr>
        <p:txBody>
          <a:bodyPr/>
          <a:lstStyle/>
          <a:p>
            <a:r>
              <a:rPr lang="nl-NL" dirty="0"/>
              <a:t>27 oktober 2020</a:t>
            </a:r>
          </a:p>
        </p:txBody>
      </p:sp>
      <p:sp>
        <p:nvSpPr>
          <p:cNvPr id="7" name="Tijdelijke aanduiding voor tekst 6"/>
          <p:cNvSpPr>
            <a:spLocks noGrp="1"/>
          </p:cNvSpPr>
          <p:nvPr>
            <p:ph type="body" sz="quarter" idx="10"/>
          </p:nvPr>
        </p:nvSpPr>
        <p:spPr/>
        <p:txBody>
          <a:bodyPr/>
          <a:lstStyle/>
          <a:p>
            <a:r>
              <a:rPr lang="nl-NL" dirty="0"/>
              <a:t>1</a:t>
            </a:r>
          </a:p>
        </p:txBody>
      </p:sp>
      <p:pic>
        <p:nvPicPr>
          <p:cNvPr id="10" name="Afbeelding 9" descr="Compleet CPZ logo.eps"/>
          <p:cNvPicPr>
            <a:picLocks noChangeAspect="1"/>
          </p:cNvPicPr>
          <p:nvPr/>
        </p:nvPicPr>
        <p:blipFill rotWithShape="1">
          <a:blip r:embed="rId2">
            <a:extLst>
              <a:ext uri="{28A0092B-C50C-407E-A947-70E740481C1C}">
                <a14:useLocalDpi xmlns:a14="http://schemas.microsoft.com/office/drawing/2010/main" val="0"/>
              </a:ext>
            </a:extLst>
          </a:blip>
          <a:srcRect l="-1" t="12973" r="89911" b="20182"/>
          <a:stretch/>
        </p:blipFill>
        <p:spPr>
          <a:xfrm>
            <a:off x="5148001" y="0"/>
            <a:ext cx="3996000" cy="6858000"/>
          </a:xfrm>
          <a:prstGeom prst="rect">
            <a:avLst/>
          </a:prstGeom>
        </p:spPr>
      </p:pic>
      <p:pic>
        <p:nvPicPr>
          <p:cNvPr id="4" name="Afbeelding 3">
            <a:extLst>
              <a:ext uri="{FF2B5EF4-FFF2-40B4-BE49-F238E27FC236}">
                <a16:creationId xmlns:a16="http://schemas.microsoft.com/office/drawing/2014/main" id="{5C30E47A-955B-4AB1-B922-2095012773A8}"/>
              </a:ext>
            </a:extLst>
          </p:cNvPr>
          <p:cNvPicPr>
            <a:picLocks noChangeAspect="1"/>
          </p:cNvPicPr>
          <p:nvPr/>
        </p:nvPicPr>
        <p:blipFill>
          <a:blip r:embed="rId3"/>
          <a:stretch>
            <a:fillRect/>
          </a:stretch>
        </p:blipFill>
        <p:spPr>
          <a:xfrm>
            <a:off x="319338" y="4928112"/>
            <a:ext cx="2543917" cy="1271959"/>
          </a:xfrm>
          <a:prstGeom prst="rect">
            <a:avLst/>
          </a:prstGeom>
        </p:spPr>
      </p:pic>
      <p:pic>
        <p:nvPicPr>
          <p:cNvPr id="13" name="Picture 2">
            <a:extLst>
              <a:ext uri="{FF2B5EF4-FFF2-40B4-BE49-F238E27FC236}">
                <a16:creationId xmlns:a16="http://schemas.microsoft.com/office/drawing/2014/main" id="{CF4A755C-DE4C-4122-8B2C-8449EC5119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595" y="4973280"/>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04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2"/>
          <a:stretch>
            <a:fillRect/>
          </a:stretch>
        </p:blipFill>
        <p:spPr>
          <a:xfrm>
            <a:off x="3440425" y="5523679"/>
            <a:ext cx="2543917" cy="1271959"/>
          </a:xfrm>
          <a:prstGeom prst="rect">
            <a:avLst/>
          </a:prstGeom>
        </p:spPr>
      </p:pic>
      <p:sp>
        <p:nvSpPr>
          <p:cNvPr id="2" name="Titel 1"/>
          <p:cNvSpPr>
            <a:spLocks noGrp="1"/>
          </p:cNvSpPr>
          <p:nvPr>
            <p:ph type="title"/>
          </p:nvPr>
        </p:nvSpPr>
        <p:spPr>
          <a:xfrm>
            <a:off x="1474837" y="958644"/>
            <a:ext cx="6944885" cy="396000"/>
          </a:xfrm>
        </p:spPr>
        <p:txBody>
          <a:bodyPr/>
          <a:lstStyle/>
          <a:p>
            <a:r>
              <a:rPr lang="nl-NL" dirty="0"/>
              <a:t>Onderzoek: hoe ervaren cliënten en zorgverleners 3gv?</a:t>
            </a:r>
          </a:p>
        </p:txBody>
      </p:sp>
      <p:sp>
        <p:nvSpPr>
          <p:cNvPr id="3" name="Tijdelijke aanduiding voor inhoud 2"/>
          <p:cNvSpPr>
            <a:spLocks noGrp="1"/>
          </p:cNvSpPr>
          <p:nvPr>
            <p:ph idx="1"/>
          </p:nvPr>
        </p:nvSpPr>
        <p:spPr>
          <a:xfrm>
            <a:off x="479529" y="1776889"/>
            <a:ext cx="8404698" cy="627264"/>
          </a:xfrm>
        </p:spPr>
        <p:txBody>
          <a:bodyPr/>
          <a:lstStyle/>
          <a:p>
            <a:pPr marL="0" indent="0" algn="ctr">
              <a:buNone/>
            </a:pPr>
            <a:r>
              <a:rPr lang="nl-NL" sz="2800" b="1" dirty="0"/>
              <a:t>Overal hetzelfde beeld:</a:t>
            </a:r>
          </a:p>
          <a:p>
            <a:endParaRPr lang="nl-NL" sz="2800" b="1" dirty="0"/>
          </a:p>
          <a:p>
            <a:pPr marL="0" indent="0" algn="ctr">
              <a:buNone/>
            </a:pPr>
            <a:r>
              <a:rPr lang="nl-NL" sz="2000" dirty="0"/>
              <a:t>	</a:t>
            </a:r>
            <a:r>
              <a:rPr lang="nl-NL" sz="2000" b="1" dirty="0"/>
              <a:t>Zorgverleners en patiënten meer bewust van Samen Beslissen,</a:t>
            </a:r>
          </a:p>
          <a:p>
            <a:pPr marL="0" indent="0" algn="ctr">
              <a:buNone/>
            </a:pPr>
            <a:r>
              <a:rPr lang="nl-NL" sz="2000" b="1" dirty="0"/>
              <a:t>	en consulten duren </a:t>
            </a:r>
            <a:r>
              <a:rPr lang="nl-NL" sz="2000" b="1" u="sng" dirty="0"/>
              <a:t>niet </a:t>
            </a:r>
            <a:r>
              <a:rPr lang="nl-NL" sz="2000" b="1" dirty="0"/>
              <a:t>langer</a:t>
            </a:r>
          </a:p>
          <a:p>
            <a:pPr marL="0" indent="0">
              <a:buNone/>
            </a:pPr>
            <a:endParaRPr lang="nl-NL" sz="1800" dirty="0"/>
          </a:p>
          <a:p>
            <a:pPr marL="0" indent="0">
              <a:buNone/>
            </a:pPr>
            <a:r>
              <a:rPr lang="nl-NL" sz="1800" dirty="0"/>
              <a:t>									</a:t>
            </a:r>
            <a:endParaRPr lang="nl-NL" sz="1600" dirty="0"/>
          </a:p>
          <a:p>
            <a:endParaRPr lang="nl-NL" sz="1800" dirty="0"/>
          </a:p>
          <a:p>
            <a:endParaRPr lang="nl-NL" dirty="0"/>
          </a:p>
        </p:txBody>
      </p:sp>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fld id="{AA7053FB-042E-6446-B316-64F3393D4AD5}" type="slidenum">
              <a:rPr lang="nl-NL" smtClean="0"/>
              <a:pPr/>
              <a:t>10</a:t>
            </a:fld>
            <a:endParaRPr lang="nl-NL" dirty="0"/>
          </a:p>
        </p:txBody>
      </p:sp>
      <p:sp>
        <p:nvSpPr>
          <p:cNvPr id="7" name="Tekstvak 6">
            <a:extLst>
              <a:ext uri="{FF2B5EF4-FFF2-40B4-BE49-F238E27FC236}">
                <a16:creationId xmlns:a16="http://schemas.microsoft.com/office/drawing/2014/main" id="{863E2632-CD07-40E0-BE9A-FFCD31822EA4}"/>
              </a:ext>
            </a:extLst>
          </p:cNvPr>
          <p:cNvSpPr txBox="1"/>
          <p:nvPr/>
        </p:nvSpPr>
        <p:spPr>
          <a:xfrm>
            <a:off x="4903381" y="3319573"/>
            <a:ext cx="3650682" cy="1754326"/>
          </a:xfrm>
          <a:prstGeom prst="rect">
            <a:avLst/>
          </a:prstGeom>
          <a:noFill/>
        </p:spPr>
        <p:txBody>
          <a:bodyPr wrap="square" rtlCol="0">
            <a:spAutoFit/>
          </a:bodyPr>
          <a:lstStyle/>
          <a:p>
            <a:pPr algn="ctr"/>
            <a:r>
              <a:rPr lang="nl-NL" b="1" dirty="0"/>
              <a:t>Zorgverleners:</a:t>
            </a:r>
          </a:p>
          <a:p>
            <a:pPr marL="285750" indent="-285750">
              <a:buFont typeface="Arial" panose="020B0604020202020204" pitchFamily="34" charset="0"/>
              <a:buChar char="•"/>
            </a:pPr>
            <a:r>
              <a:rPr lang="nl-NL" dirty="0"/>
              <a:t>Zet aan het denken over keuzes</a:t>
            </a:r>
          </a:p>
          <a:p>
            <a:pPr marL="285750" indent="-285750">
              <a:buFont typeface="Arial" panose="020B0604020202020204" pitchFamily="34" charset="0"/>
              <a:buChar char="•"/>
            </a:pPr>
            <a:r>
              <a:rPr lang="nl-NL" dirty="0"/>
              <a:t>Kan patiënt gerichter informeren</a:t>
            </a:r>
          </a:p>
          <a:p>
            <a:pPr marL="285750" indent="-285750">
              <a:buFont typeface="Arial" panose="020B0604020202020204" pitchFamily="34" charset="0"/>
              <a:buChar char="•"/>
            </a:pPr>
            <a:r>
              <a:rPr lang="nl-NL" dirty="0"/>
              <a:t>Patiënten zijn meer betrokken</a:t>
            </a:r>
          </a:p>
          <a:p>
            <a:pPr marL="285750" indent="-285750">
              <a:buFont typeface="Arial" panose="020B0604020202020204" pitchFamily="34" charset="0"/>
              <a:buChar char="•"/>
            </a:pPr>
            <a:r>
              <a:rPr lang="nl-NL" dirty="0"/>
              <a:t>Maakt Samen Beslissen expliciet</a:t>
            </a:r>
          </a:p>
          <a:p>
            <a:pPr marL="285750" indent="-285750">
              <a:buFont typeface="Arial" panose="020B0604020202020204" pitchFamily="34" charset="0"/>
              <a:buChar char="•"/>
            </a:pPr>
            <a:r>
              <a:rPr lang="nl-NL" dirty="0"/>
              <a:t>Makkelijk toepasbaar </a:t>
            </a:r>
          </a:p>
        </p:txBody>
      </p:sp>
      <p:sp>
        <p:nvSpPr>
          <p:cNvPr id="8" name="Tekstvak 7">
            <a:extLst>
              <a:ext uri="{FF2B5EF4-FFF2-40B4-BE49-F238E27FC236}">
                <a16:creationId xmlns:a16="http://schemas.microsoft.com/office/drawing/2014/main" id="{7E50C4BC-6053-43CB-9E61-487501B25D83}"/>
              </a:ext>
            </a:extLst>
          </p:cNvPr>
          <p:cNvSpPr txBox="1"/>
          <p:nvPr/>
        </p:nvSpPr>
        <p:spPr>
          <a:xfrm>
            <a:off x="479530" y="3291319"/>
            <a:ext cx="3650682" cy="2031325"/>
          </a:xfrm>
          <a:prstGeom prst="rect">
            <a:avLst/>
          </a:prstGeom>
          <a:noFill/>
        </p:spPr>
        <p:txBody>
          <a:bodyPr wrap="square" rtlCol="0">
            <a:spAutoFit/>
          </a:bodyPr>
          <a:lstStyle/>
          <a:p>
            <a:pPr algn="ctr"/>
            <a:r>
              <a:rPr lang="nl-NL" b="1" dirty="0"/>
              <a:t>Patiënten:</a:t>
            </a:r>
          </a:p>
          <a:p>
            <a:pPr marL="285750" indent="-285750">
              <a:buFont typeface="Arial" panose="020B0604020202020204" pitchFamily="34" charset="0"/>
              <a:buChar char="•"/>
            </a:pPr>
            <a:r>
              <a:rPr lang="nl-NL" dirty="0"/>
              <a:t>Gevoel van “ik mag meepraten over mijn behandeling”</a:t>
            </a:r>
          </a:p>
          <a:p>
            <a:pPr marL="285750" indent="-285750">
              <a:buFont typeface="Arial" panose="020B0604020202020204" pitchFamily="34" charset="0"/>
              <a:buChar char="•"/>
            </a:pPr>
            <a:r>
              <a:rPr lang="nl-NL" dirty="0"/>
              <a:t>“Ik word serieus genomen door mijn arts”</a:t>
            </a:r>
          </a:p>
          <a:p>
            <a:pPr marL="285750" indent="-285750">
              <a:buFont typeface="Arial" panose="020B0604020202020204" pitchFamily="34" charset="0"/>
              <a:buChar char="•"/>
            </a:pPr>
            <a:r>
              <a:rPr lang="nl-NL" dirty="0"/>
              <a:t>“Er zijn meerdere mogelijkheden”</a:t>
            </a:r>
          </a:p>
          <a:p>
            <a:pPr marL="285750" indent="-285750">
              <a:buFont typeface="Arial" panose="020B0604020202020204" pitchFamily="34" charset="0"/>
              <a:buChar char="•"/>
            </a:pPr>
            <a:r>
              <a:rPr lang="nl-NL" dirty="0"/>
              <a:t>Beter en gerichter geïnformeerd</a:t>
            </a:r>
          </a:p>
        </p:txBody>
      </p:sp>
      <p:pic>
        <p:nvPicPr>
          <p:cNvPr id="10" name="Afbeelding 9">
            <a:extLst>
              <a:ext uri="{FF2B5EF4-FFF2-40B4-BE49-F238E27FC236}">
                <a16:creationId xmlns:a16="http://schemas.microsoft.com/office/drawing/2014/main" id="{5A648D48-3C59-477D-8F3D-16B27D84561A}"/>
              </a:ext>
            </a:extLst>
          </p:cNvPr>
          <p:cNvPicPr>
            <a:picLocks noChangeAspect="1"/>
          </p:cNvPicPr>
          <p:nvPr/>
        </p:nvPicPr>
        <p:blipFill>
          <a:blip r:embed="rId4"/>
          <a:stretch>
            <a:fillRect/>
          </a:stretch>
        </p:blipFill>
        <p:spPr>
          <a:xfrm>
            <a:off x="2991057" y="3576232"/>
            <a:ext cx="3051479" cy="3051479"/>
          </a:xfrm>
          <a:prstGeom prst="rect">
            <a:avLst/>
          </a:prstGeom>
        </p:spPr>
      </p:pic>
    </p:spTree>
    <p:extLst>
      <p:ext uri="{BB962C8B-B14F-4D97-AF65-F5344CB8AC3E}">
        <p14:creationId xmlns:p14="http://schemas.microsoft.com/office/powerpoint/2010/main" val="3850017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4837" y="958644"/>
            <a:ext cx="6944885" cy="396000"/>
          </a:xfrm>
        </p:spPr>
        <p:txBody>
          <a:bodyPr/>
          <a:lstStyle/>
          <a:p>
            <a:r>
              <a:rPr lang="nl-NL" dirty="0"/>
              <a:t>Onderzoek: hoe ervaren cliënten en zorgverleners 3gv?</a:t>
            </a:r>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2"/>
          <a:stretch>
            <a:fillRect/>
          </a:stretch>
        </p:blipFill>
        <p:spPr>
          <a:xfrm>
            <a:off x="3440425" y="5523679"/>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fld id="{AA7053FB-042E-6446-B316-64F3393D4AD5}" type="slidenum">
              <a:rPr lang="nl-NL" smtClean="0"/>
              <a:pPr/>
              <a:t>11</a:t>
            </a:fld>
            <a:endParaRPr lang="nl-NL" dirty="0"/>
          </a:p>
        </p:txBody>
      </p:sp>
      <p:sp>
        <p:nvSpPr>
          <p:cNvPr id="7" name="Tekstvak 6">
            <a:extLst>
              <a:ext uri="{FF2B5EF4-FFF2-40B4-BE49-F238E27FC236}">
                <a16:creationId xmlns:a16="http://schemas.microsoft.com/office/drawing/2014/main" id="{F857FD35-C058-4BA6-A013-5D141EF42977}"/>
              </a:ext>
            </a:extLst>
          </p:cNvPr>
          <p:cNvSpPr txBox="1"/>
          <p:nvPr/>
        </p:nvSpPr>
        <p:spPr>
          <a:xfrm>
            <a:off x="98097" y="1843389"/>
            <a:ext cx="5408851" cy="2308324"/>
          </a:xfrm>
          <a:prstGeom prst="rect">
            <a:avLst/>
          </a:prstGeom>
          <a:solidFill>
            <a:schemeClr val="accent1">
              <a:lumMod val="40000"/>
              <a:lumOff val="60000"/>
            </a:schemeClr>
          </a:solidFill>
          <a:ln>
            <a:noFill/>
          </a:ln>
        </p:spPr>
        <p:txBody>
          <a:bodyPr wrap="square" rtlCol="0">
            <a:spAutoFit/>
          </a:bodyPr>
          <a:lstStyle/>
          <a:p>
            <a:r>
              <a:rPr lang="nl-NL" b="1" u="sng" dirty="0"/>
              <a:t>3gv in ziekenhuis:</a:t>
            </a:r>
          </a:p>
          <a:p>
            <a:r>
              <a:rPr lang="nl-NL" dirty="0"/>
              <a:t>80-90% van patiënten: Geeft gevoel mee te mogen praten, heeft geholpen vragen te stellen, informatie te krijgen en samen te beslissen</a:t>
            </a:r>
          </a:p>
          <a:p>
            <a:endParaRPr lang="nl-NL" dirty="0"/>
          </a:p>
          <a:p>
            <a:r>
              <a:rPr lang="nl-NL" dirty="0"/>
              <a:t>Artsen/verpleegkundigen: geen merkbare verandering in vragen van patiënten, zet wel aan tot  het denken over keuzes</a:t>
            </a:r>
          </a:p>
        </p:txBody>
      </p:sp>
      <p:sp>
        <p:nvSpPr>
          <p:cNvPr id="8" name="Tekstvak 7">
            <a:extLst>
              <a:ext uri="{FF2B5EF4-FFF2-40B4-BE49-F238E27FC236}">
                <a16:creationId xmlns:a16="http://schemas.microsoft.com/office/drawing/2014/main" id="{E6770E21-7DF9-4A1A-AAFF-071DEA9317B0}"/>
              </a:ext>
            </a:extLst>
          </p:cNvPr>
          <p:cNvSpPr txBox="1"/>
          <p:nvPr/>
        </p:nvSpPr>
        <p:spPr>
          <a:xfrm>
            <a:off x="5589642" y="1843389"/>
            <a:ext cx="3267533" cy="1754326"/>
          </a:xfrm>
          <a:prstGeom prst="rect">
            <a:avLst/>
          </a:prstGeom>
          <a:solidFill>
            <a:schemeClr val="accent3">
              <a:lumMod val="40000"/>
              <a:lumOff val="60000"/>
            </a:schemeClr>
          </a:solidFill>
        </p:spPr>
        <p:txBody>
          <a:bodyPr wrap="square" rtlCol="0">
            <a:spAutoFit/>
          </a:bodyPr>
          <a:lstStyle/>
          <a:p>
            <a:r>
              <a:rPr lang="nl-NL" b="1" u="sng" dirty="0"/>
              <a:t>3gv in huisartsenpraktijk: </a:t>
            </a:r>
          </a:p>
          <a:p>
            <a:r>
              <a:rPr lang="nl-NL" dirty="0"/>
              <a:t>88% van de patiënten raadt het aan anderen aan</a:t>
            </a:r>
          </a:p>
          <a:p>
            <a:endParaRPr lang="nl-NL" dirty="0"/>
          </a:p>
          <a:p>
            <a:r>
              <a:rPr lang="nl-NL" dirty="0"/>
              <a:t>Huisartsen en POH-</a:t>
            </a:r>
            <a:r>
              <a:rPr lang="nl-NL" dirty="0" err="1"/>
              <a:t>ers</a:t>
            </a:r>
            <a:r>
              <a:rPr lang="nl-NL" dirty="0"/>
              <a:t>: “ik blijf dit gebruiken”  </a:t>
            </a:r>
          </a:p>
        </p:txBody>
      </p:sp>
      <p:sp>
        <p:nvSpPr>
          <p:cNvPr id="12" name="Rechthoek 11">
            <a:extLst>
              <a:ext uri="{FF2B5EF4-FFF2-40B4-BE49-F238E27FC236}">
                <a16:creationId xmlns:a16="http://schemas.microsoft.com/office/drawing/2014/main" id="{B0A6197D-8905-46C7-9ACD-D0F5D60EC1CE}"/>
              </a:ext>
            </a:extLst>
          </p:cNvPr>
          <p:cNvSpPr/>
          <p:nvPr/>
        </p:nvSpPr>
        <p:spPr>
          <a:xfrm>
            <a:off x="4645860" y="3998330"/>
            <a:ext cx="4269948" cy="923330"/>
          </a:xfrm>
          <a:prstGeom prst="rect">
            <a:avLst/>
          </a:prstGeom>
          <a:solidFill>
            <a:schemeClr val="accent4">
              <a:lumMod val="20000"/>
              <a:lumOff val="80000"/>
            </a:schemeClr>
          </a:solidFill>
        </p:spPr>
        <p:txBody>
          <a:bodyPr wrap="square">
            <a:spAutoFit/>
          </a:bodyPr>
          <a:lstStyle/>
          <a:p>
            <a:r>
              <a:rPr lang="nl-NL" dirty="0"/>
              <a:t>“</a:t>
            </a:r>
            <a:r>
              <a:rPr lang="nl-NL" i="1" dirty="0"/>
              <a:t>Ik kreeg meer duidelijkheid in het gesprek, waardoor ik minder gespannen was</a:t>
            </a:r>
            <a:r>
              <a:rPr lang="nl-NL" dirty="0"/>
              <a:t>” - Patiënte, 53 jaar </a:t>
            </a:r>
          </a:p>
        </p:txBody>
      </p:sp>
      <p:sp>
        <p:nvSpPr>
          <p:cNvPr id="13" name="Rechthoek 12">
            <a:extLst>
              <a:ext uri="{FF2B5EF4-FFF2-40B4-BE49-F238E27FC236}">
                <a16:creationId xmlns:a16="http://schemas.microsoft.com/office/drawing/2014/main" id="{85643199-BF40-4D5D-86BA-57C2F46E1B46}"/>
              </a:ext>
            </a:extLst>
          </p:cNvPr>
          <p:cNvSpPr/>
          <p:nvPr/>
        </p:nvSpPr>
        <p:spPr>
          <a:xfrm>
            <a:off x="128052" y="5045276"/>
            <a:ext cx="4217297" cy="646331"/>
          </a:xfrm>
          <a:prstGeom prst="rect">
            <a:avLst/>
          </a:prstGeom>
          <a:solidFill>
            <a:schemeClr val="accent4">
              <a:lumMod val="20000"/>
              <a:lumOff val="80000"/>
            </a:schemeClr>
          </a:solidFill>
        </p:spPr>
        <p:txBody>
          <a:bodyPr wrap="square">
            <a:spAutoFit/>
          </a:bodyPr>
          <a:lstStyle/>
          <a:p>
            <a:r>
              <a:rPr lang="nl-NL" dirty="0"/>
              <a:t>“</a:t>
            </a:r>
            <a:r>
              <a:rPr lang="nl-NL" i="1" dirty="0"/>
              <a:t>Omdat het over je eigen lijf en toekomst gaat</a:t>
            </a:r>
            <a:r>
              <a:rPr lang="nl-NL" dirty="0"/>
              <a:t>” - Patiënte, 66 jaar</a:t>
            </a:r>
          </a:p>
        </p:txBody>
      </p:sp>
      <p:sp>
        <p:nvSpPr>
          <p:cNvPr id="14" name="Tekstvak 13">
            <a:extLst>
              <a:ext uri="{FF2B5EF4-FFF2-40B4-BE49-F238E27FC236}">
                <a16:creationId xmlns:a16="http://schemas.microsoft.com/office/drawing/2014/main" id="{070260B7-86B1-43F9-8F5C-BCCB4343FD4E}"/>
              </a:ext>
            </a:extLst>
          </p:cNvPr>
          <p:cNvSpPr txBox="1"/>
          <p:nvPr/>
        </p:nvSpPr>
        <p:spPr>
          <a:xfrm>
            <a:off x="4202425" y="5125943"/>
            <a:ext cx="4217297" cy="646331"/>
          </a:xfrm>
          <a:prstGeom prst="rect">
            <a:avLst/>
          </a:prstGeom>
          <a:solidFill>
            <a:schemeClr val="accent4">
              <a:lumMod val="20000"/>
              <a:lumOff val="80000"/>
            </a:schemeClr>
          </a:solidFill>
        </p:spPr>
        <p:txBody>
          <a:bodyPr wrap="square" rtlCol="0">
            <a:spAutoFit/>
          </a:bodyPr>
          <a:lstStyle/>
          <a:p>
            <a:r>
              <a:rPr lang="nl-NL" dirty="0"/>
              <a:t>“</a:t>
            </a:r>
            <a:r>
              <a:rPr lang="nl-NL" i="1" dirty="0"/>
              <a:t>Omdat je dan beter gemotiveerd bent een advies op te volgen</a:t>
            </a:r>
            <a:r>
              <a:rPr lang="nl-NL" dirty="0"/>
              <a:t>”  - Patiënte, 90 jaar</a:t>
            </a:r>
          </a:p>
        </p:txBody>
      </p:sp>
      <p:sp>
        <p:nvSpPr>
          <p:cNvPr id="11" name="Tekstvak 10">
            <a:extLst>
              <a:ext uri="{FF2B5EF4-FFF2-40B4-BE49-F238E27FC236}">
                <a16:creationId xmlns:a16="http://schemas.microsoft.com/office/drawing/2014/main" id="{D0F561BF-4214-4165-905C-B5BBFADC15DF}"/>
              </a:ext>
            </a:extLst>
          </p:cNvPr>
          <p:cNvSpPr txBox="1"/>
          <p:nvPr/>
        </p:nvSpPr>
        <p:spPr>
          <a:xfrm>
            <a:off x="735143" y="4056022"/>
            <a:ext cx="3467282" cy="923330"/>
          </a:xfrm>
          <a:prstGeom prst="rect">
            <a:avLst/>
          </a:prstGeom>
          <a:solidFill>
            <a:schemeClr val="accent4">
              <a:lumMod val="40000"/>
              <a:lumOff val="60000"/>
            </a:schemeClr>
          </a:solidFill>
        </p:spPr>
        <p:txBody>
          <a:bodyPr wrap="square" rtlCol="0">
            <a:spAutoFit/>
          </a:bodyPr>
          <a:lstStyle/>
          <a:p>
            <a:r>
              <a:rPr lang="nl-NL" b="1" u="sng" dirty="0"/>
              <a:t>Patiënten zonder uitnodiging: </a:t>
            </a:r>
          </a:p>
          <a:p>
            <a:r>
              <a:rPr lang="nl-NL" dirty="0"/>
              <a:t>78%: het heeft me geholpen </a:t>
            </a:r>
          </a:p>
          <a:p>
            <a:r>
              <a:rPr lang="nl-NL" dirty="0"/>
              <a:t>93% ik zou het anderen aanraden</a:t>
            </a:r>
          </a:p>
        </p:txBody>
      </p:sp>
    </p:spTree>
    <p:extLst>
      <p:ext uri="{BB962C8B-B14F-4D97-AF65-F5344CB8AC3E}">
        <p14:creationId xmlns:p14="http://schemas.microsoft.com/office/powerpoint/2010/main" val="259679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4837" y="958644"/>
            <a:ext cx="6944885" cy="396000"/>
          </a:xfrm>
        </p:spPr>
        <p:txBody>
          <a:bodyPr/>
          <a:lstStyle/>
          <a:p>
            <a:r>
              <a:rPr lang="nl-NL" dirty="0"/>
              <a:t>Deel II : 3GV in de praktijk</a:t>
            </a:r>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3"/>
          <a:stretch>
            <a:fillRect/>
          </a:stretch>
        </p:blipFill>
        <p:spPr>
          <a:xfrm>
            <a:off x="3440425" y="5523679"/>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994AB109-A62D-4D47-BC60-52BBC2797A20}"/>
              </a:ext>
            </a:extLst>
          </p:cNvPr>
          <p:cNvSpPr>
            <a:spLocks noGrp="1"/>
          </p:cNvSpPr>
          <p:nvPr>
            <p:ph type="sldNum" sz="quarter" idx="4"/>
          </p:nvPr>
        </p:nvSpPr>
        <p:spPr/>
        <p:txBody>
          <a:bodyPr/>
          <a:lstStyle/>
          <a:p>
            <a:fld id="{AA7053FB-042E-6446-B316-64F3393D4AD5}" type="slidenum">
              <a:rPr lang="nl-NL" smtClean="0"/>
              <a:pPr/>
              <a:t>12</a:t>
            </a:fld>
            <a:endParaRPr lang="nl-NL" dirty="0"/>
          </a:p>
        </p:txBody>
      </p:sp>
      <p:sp>
        <p:nvSpPr>
          <p:cNvPr id="8" name="Tijdelijke aanduiding voor inhoud 7">
            <a:extLst>
              <a:ext uri="{FF2B5EF4-FFF2-40B4-BE49-F238E27FC236}">
                <a16:creationId xmlns:a16="http://schemas.microsoft.com/office/drawing/2014/main" id="{4EA2ADCF-4BD3-4FD0-889E-F88D4F75AA00}"/>
              </a:ext>
            </a:extLst>
          </p:cNvPr>
          <p:cNvSpPr>
            <a:spLocks noGrp="1"/>
          </p:cNvSpPr>
          <p:nvPr>
            <p:ph idx="1"/>
          </p:nvPr>
        </p:nvSpPr>
        <p:spPr/>
        <p:txBody>
          <a:bodyPr/>
          <a:lstStyle/>
          <a:p>
            <a:r>
              <a:rPr lang="nl-NL" dirty="0"/>
              <a:t>Gynaecoloog Maartje Zelis </a:t>
            </a:r>
            <a:r>
              <a:rPr lang="nl-NL" dirty="0" err="1"/>
              <a:t>Zuyderland</a:t>
            </a:r>
            <a:r>
              <a:rPr lang="nl-NL" dirty="0"/>
              <a:t> MC</a:t>
            </a:r>
          </a:p>
          <a:p>
            <a:r>
              <a:rPr lang="nl-NL" dirty="0"/>
              <a:t>Video counselgesprek</a:t>
            </a:r>
          </a:p>
        </p:txBody>
      </p:sp>
    </p:spTree>
    <p:extLst>
      <p:ext uri="{BB962C8B-B14F-4D97-AF65-F5344CB8AC3E}">
        <p14:creationId xmlns:p14="http://schemas.microsoft.com/office/powerpoint/2010/main" val="1767524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4837" y="681576"/>
            <a:ext cx="6944885" cy="396000"/>
          </a:xfrm>
        </p:spPr>
        <p:txBody>
          <a:bodyPr/>
          <a:lstStyle/>
          <a:p>
            <a:r>
              <a:rPr lang="nl-NL" dirty="0">
                <a:solidFill>
                  <a:srgbClr val="00B0F0"/>
                </a:solidFill>
              </a:rPr>
              <a:t>Materialen 3GV geboortezorg</a:t>
            </a:r>
            <a:endParaRPr lang="nl-NL" dirty="0"/>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2"/>
          <a:stretch>
            <a:fillRect/>
          </a:stretch>
        </p:blipFill>
        <p:spPr>
          <a:xfrm>
            <a:off x="3440425" y="5737269"/>
            <a:ext cx="2253239" cy="1126620"/>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066" y="5792716"/>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fld id="{AA7053FB-042E-6446-B316-64F3393D4AD5}" type="slidenum">
              <a:rPr lang="nl-NL" smtClean="0"/>
              <a:pPr/>
              <a:t>13</a:t>
            </a:fld>
            <a:endParaRPr lang="nl-NL" dirty="0"/>
          </a:p>
        </p:txBody>
      </p:sp>
      <p:pic>
        <p:nvPicPr>
          <p:cNvPr id="9" name="Afbeelding 8">
            <a:extLst>
              <a:ext uri="{FF2B5EF4-FFF2-40B4-BE49-F238E27FC236}">
                <a16:creationId xmlns:a16="http://schemas.microsoft.com/office/drawing/2014/main" id="{491E01C9-8152-4C05-A95C-3262C6FF7CA9}"/>
              </a:ext>
            </a:extLst>
          </p:cNvPr>
          <p:cNvPicPr>
            <a:picLocks noChangeAspect="1"/>
          </p:cNvPicPr>
          <p:nvPr/>
        </p:nvPicPr>
        <p:blipFill>
          <a:blip r:embed="rId4"/>
          <a:stretch>
            <a:fillRect/>
          </a:stretch>
        </p:blipFill>
        <p:spPr>
          <a:xfrm>
            <a:off x="215061" y="1141664"/>
            <a:ext cx="2241233" cy="3159398"/>
          </a:xfrm>
          <a:prstGeom prst="rect">
            <a:avLst/>
          </a:prstGeom>
        </p:spPr>
      </p:pic>
      <p:sp>
        <p:nvSpPr>
          <p:cNvPr id="10" name="Tekstvak 9">
            <a:extLst>
              <a:ext uri="{FF2B5EF4-FFF2-40B4-BE49-F238E27FC236}">
                <a16:creationId xmlns:a16="http://schemas.microsoft.com/office/drawing/2014/main" id="{2C0C9D13-BCFD-47D3-B9F2-449652D8FC1D}"/>
              </a:ext>
            </a:extLst>
          </p:cNvPr>
          <p:cNvSpPr txBox="1"/>
          <p:nvPr/>
        </p:nvSpPr>
        <p:spPr>
          <a:xfrm>
            <a:off x="519203" y="4295141"/>
            <a:ext cx="2112807" cy="430887"/>
          </a:xfrm>
          <a:prstGeom prst="rect">
            <a:avLst/>
          </a:prstGeom>
          <a:noFill/>
        </p:spPr>
        <p:txBody>
          <a:bodyPr wrap="square" rtlCol="0">
            <a:spAutoFit/>
          </a:bodyPr>
          <a:lstStyle/>
          <a:p>
            <a:r>
              <a:rPr lang="nl-NL" sz="2200" b="1" dirty="0">
                <a:solidFill>
                  <a:schemeClr val="accent1"/>
                </a:solidFill>
              </a:rPr>
              <a:t>Poster A2</a:t>
            </a:r>
          </a:p>
        </p:txBody>
      </p:sp>
      <p:pic>
        <p:nvPicPr>
          <p:cNvPr id="11" name="Afbeelding 10">
            <a:extLst>
              <a:ext uri="{FF2B5EF4-FFF2-40B4-BE49-F238E27FC236}">
                <a16:creationId xmlns:a16="http://schemas.microsoft.com/office/drawing/2014/main" id="{8AB99093-36AF-4FC8-B4B6-AA68D107B6D8}"/>
              </a:ext>
            </a:extLst>
          </p:cNvPr>
          <p:cNvPicPr>
            <a:picLocks noChangeAspect="1"/>
          </p:cNvPicPr>
          <p:nvPr/>
        </p:nvPicPr>
        <p:blipFill>
          <a:blip r:embed="rId5"/>
          <a:stretch>
            <a:fillRect/>
          </a:stretch>
        </p:blipFill>
        <p:spPr>
          <a:xfrm>
            <a:off x="2802700" y="1141664"/>
            <a:ext cx="2347039" cy="3159398"/>
          </a:xfrm>
          <a:prstGeom prst="rect">
            <a:avLst/>
          </a:prstGeom>
        </p:spPr>
      </p:pic>
      <p:sp>
        <p:nvSpPr>
          <p:cNvPr id="12" name="Tekstvak 11">
            <a:extLst>
              <a:ext uri="{FF2B5EF4-FFF2-40B4-BE49-F238E27FC236}">
                <a16:creationId xmlns:a16="http://schemas.microsoft.com/office/drawing/2014/main" id="{A8500BCB-40BD-476B-9142-C81EC7B3A878}"/>
              </a:ext>
            </a:extLst>
          </p:cNvPr>
          <p:cNvSpPr txBox="1"/>
          <p:nvPr/>
        </p:nvSpPr>
        <p:spPr>
          <a:xfrm>
            <a:off x="3007674" y="4295140"/>
            <a:ext cx="2112807" cy="430887"/>
          </a:xfrm>
          <a:prstGeom prst="rect">
            <a:avLst/>
          </a:prstGeom>
          <a:noFill/>
        </p:spPr>
        <p:txBody>
          <a:bodyPr wrap="square" rtlCol="0">
            <a:spAutoFit/>
          </a:bodyPr>
          <a:lstStyle/>
          <a:p>
            <a:r>
              <a:rPr lang="nl-NL" sz="2200" b="1" dirty="0">
                <a:solidFill>
                  <a:schemeClr val="accent1"/>
                </a:solidFill>
              </a:rPr>
              <a:t>Visitekaartje</a:t>
            </a:r>
          </a:p>
        </p:txBody>
      </p:sp>
      <p:pic>
        <p:nvPicPr>
          <p:cNvPr id="13" name="Afbeelding 12">
            <a:extLst>
              <a:ext uri="{FF2B5EF4-FFF2-40B4-BE49-F238E27FC236}">
                <a16:creationId xmlns:a16="http://schemas.microsoft.com/office/drawing/2014/main" id="{1B305728-958A-4C7C-B94A-1B9D442CE1FD}"/>
              </a:ext>
            </a:extLst>
          </p:cNvPr>
          <p:cNvPicPr>
            <a:picLocks noChangeAspect="1"/>
          </p:cNvPicPr>
          <p:nvPr/>
        </p:nvPicPr>
        <p:blipFill>
          <a:blip r:embed="rId6"/>
          <a:stretch>
            <a:fillRect/>
          </a:stretch>
        </p:blipFill>
        <p:spPr>
          <a:xfrm>
            <a:off x="5477184" y="1141664"/>
            <a:ext cx="3606348" cy="1710649"/>
          </a:xfrm>
          <a:prstGeom prst="rect">
            <a:avLst/>
          </a:prstGeom>
        </p:spPr>
      </p:pic>
      <p:sp>
        <p:nvSpPr>
          <p:cNvPr id="14" name="Tekstvak 13">
            <a:extLst>
              <a:ext uri="{FF2B5EF4-FFF2-40B4-BE49-F238E27FC236}">
                <a16:creationId xmlns:a16="http://schemas.microsoft.com/office/drawing/2014/main" id="{8BD69525-7619-4569-BA6A-F00AB4A8FF5B}"/>
              </a:ext>
            </a:extLst>
          </p:cNvPr>
          <p:cNvSpPr txBox="1"/>
          <p:nvPr/>
        </p:nvSpPr>
        <p:spPr>
          <a:xfrm>
            <a:off x="6745979" y="4301062"/>
            <a:ext cx="3085225" cy="430887"/>
          </a:xfrm>
          <a:prstGeom prst="rect">
            <a:avLst/>
          </a:prstGeom>
          <a:noFill/>
        </p:spPr>
        <p:txBody>
          <a:bodyPr wrap="square" rtlCol="0">
            <a:spAutoFit/>
          </a:bodyPr>
          <a:lstStyle/>
          <a:p>
            <a:r>
              <a:rPr lang="nl-NL" sz="2200" b="1" dirty="0">
                <a:solidFill>
                  <a:schemeClr val="accent1"/>
                </a:solidFill>
              </a:rPr>
              <a:t>Folder</a:t>
            </a:r>
          </a:p>
        </p:txBody>
      </p:sp>
      <p:pic>
        <p:nvPicPr>
          <p:cNvPr id="3" name="Afbeelding 2">
            <a:extLst>
              <a:ext uri="{FF2B5EF4-FFF2-40B4-BE49-F238E27FC236}">
                <a16:creationId xmlns:a16="http://schemas.microsoft.com/office/drawing/2014/main" id="{0E91BFD7-B39A-428A-88B7-8D4EEC264DBD}"/>
              </a:ext>
            </a:extLst>
          </p:cNvPr>
          <p:cNvPicPr>
            <a:picLocks noChangeAspect="1"/>
          </p:cNvPicPr>
          <p:nvPr/>
        </p:nvPicPr>
        <p:blipFill>
          <a:blip r:embed="rId7"/>
          <a:stretch>
            <a:fillRect/>
          </a:stretch>
        </p:blipFill>
        <p:spPr>
          <a:xfrm>
            <a:off x="5496145" y="2676469"/>
            <a:ext cx="3678148" cy="1654928"/>
          </a:xfrm>
          <a:prstGeom prst="rect">
            <a:avLst/>
          </a:prstGeom>
        </p:spPr>
      </p:pic>
      <p:sp>
        <p:nvSpPr>
          <p:cNvPr id="7" name="Tekstvak 6">
            <a:extLst>
              <a:ext uri="{FF2B5EF4-FFF2-40B4-BE49-F238E27FC236}">
                <a16:creationId xmlns:a16="http://schemas.microsoft.com/office/drawing/2014/main" id="{1B9C740B-29AD-4AB8-8409-C71623D28FEF}"/>
              </a:ext>
            </a:extLst>
          </p:cNvPr>
          <p:cNvSpPr txBox="1"/>
          <p:nvPr/>
        </p:nvSpPr>
        <p:spPr>
          <a:xfrm>
            <a:off x="804672" y="5084064"/>
            <a:ext cx="7615050" cy="646331"/>
          </a:xfrm>
          <a:prstGeom prst="rect">
            <a:avLst/>
          </a:prstGeom>
          <a:noFill/>
        </p:spPr>
        <p:txBody>
          <a:bodyPr wrap="square" rtlCol="0">
            <a:spAutoFit/>
          </a:bodyPr>
          <a:lstStyle/>
          <a:p>
            <a:r>
              <a:rPr lang="nl-NL" i="1" dirty="0"/>
              <a:t>“Eigenlijk liggen die vragen erg voor de hand, maar verzin ze zelf maar eens als patiënt in hoge nood” – patiënte met borstkanker</a:t>
            </a:r>
            <a:endParaRPr lang="nl-NL" dirty="0"/>
          </a:p>
        </p:txBody>
      </p:sp>
    </p:spTree>
    <p:extLst>
      <p:ext uri="{BB962C8B-B14F-4D97-AF65-F5344CB8AC3E}">
        <p14:creationId xmlns:p14="http://schemas.microsoft.com/office/powerpoint/2010/main" val="441096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6116" y="478170"/>
            <a:ext cx="9076732" cy="816846"/>
          </a:xfrm>
        </p:spPr>
        <p:txBody>
          <a:bodyPr/>
          <a:lstStyle/>
          <a:p>
            <a:r>
              <a:rPr lang="nl-NL" dirty="0"/>
              <a:t>3GV </a:t>
            </a:r>
            <a:r>
              <a:rPr lang="nl-NL" dirty="0" err="1"/>
              <a:t>vs</a:t>
            </a:r>
            <a:r>
              <a:rPr lang="nl-NL" dirty="0"/>
              <a:t> Samen Beslissen en andere instrumenten </a:t>
            </a:r>
          </a:p>
        </p:txBody>
      </p:sp>
      <p:sp>
        <p:nvSpPr>
          <p:cNvPr id="3" name="Tijdelijke aanduiding voor inhoud 2"/>
          <p:cNvSpPr>
            <a:spLocks noGrp="1"/>
          </p:cNvSpPr>
          <p:nvPr>
            <p:ph idx="1"/>
          </p:nvPr>
        </p:nvSpPr>
        <p:spPr>
          <a:xfrm>
            <a:off x="1410145" y="1506486"/>
            <a:ext cx="7409389" cy="4524444"/>
          </a:xfrm>
        </p:spPr>
        <p:txBody>
          <a:bodyPr/>
          <a:lstStyle/>
          <a:p>
            <a:r>
              <a:rPr lang="nl-NL" dirty="0"/>
              <a:t>3GV helpt bij het bewustzijn en cultuur van Samen Beslissen – niet genoeg.</a:t>
            </a:r>
          </a:p>
          <a:p>
            <a:r>
              <a:rPr lang="nl-NL" dirty="0"/>
              <a:t>Vaardigheden zorgverleners (</a:t>
            </a:r>
            <a:r>
              <a:rPr lang="nl-NL" i="1" dirty="0"/>
              <a:t>e-</a:t>
            </a:r>
            <a:r>
              <a:rPr lang="nl-NL" i="1" dirty="0" err="1"/>
              <a:t>learning</a:t>
            </a:r>
            <a:r>
              <a:rPr lang="nl-NL" i="1" dirty="0"/>
              <a:t> beschikbaar</a:t>
            </a:r>
            <a:r>
              <a:rPr lang="nl-NL" dirty="0"/>
              <a:t>)</a:t>
            </a:r>
          </a:p>
          <a:p>
            <a:pPr lvl="1"/>
            <a:r>
              <a:rPr lang="nl-NL" dirty="0"/>
              <a:t>Neutraal informatie geven</a:t>
            </a:r>
          </a:p>
          <a:p>
            <a:pPr lvl="1"/>
            <a:r>
              <a:rPr lang="nl-NL" dirty="0"/>
              <a:t>Naar boven halen wat belangrijk is, hoe haar leven eruit ziet, waar ze bang voor is, etc.</a:t>
            </a:r>
          </a:p>
          <a:p>
            <a:pPr lvl="1"/>
            <a:r>
              <a:rPr lang="nl-NL" dirty="0"/>
              <a:t>Cliënt kunnen ondersteunen bij Samen Beslissen</a:t>
            </a:r>
          </a:p>
          <a:p>
            <a:r>
              <a:rPr lang="nl-NL" dirty="0"/>
              <a:t>Tijd om na te denken in </a:t>
            </a:r>
            <a:r>
              <a:rPr lang="nl-NL" dirty="0" err="1"/>
              <a:t>zorgpad</a:t>
            </a:r>
            <a:endParaRPr lang="nl-NL" dirty="0"/>
          </a:p>
          <a:p>
            <a:endParaRPr lang="nl-NL" dirty="0"/>
          </a:p>
          <a:p>
            <a:pPr marL="0" indent="0">
              <a:buNone/>
            </a:pPr>
            <a:r>
              <a:rPr lang="nl-NL" dirty="0"/>
              <a:t>Meer instrumenten ter ondersteuning: keuzehulpen, </a:t>
            </a:r>
            <a:r>
              <a:rPr lang="nl-NL" dirty="0" err="1"/>
              <a:t>PROM’s</a:t>
            </a:r>
            <a:r>
              <a:rPr lang="nl-NL" dirty="0"/>
              <a:t> etc. </a:t>
            </a:r>
          </a:p>
          <a:p>
            <a:pPr marL="0" indent="0">
              <a:buNone/>
            </a:pPr>
            <a:endParaRPr lang="nl-NL" dirty="0"/>
          </a:p>
          <a:p>
            <a:endParaRPr lang="nl-NL" dirty="0"/>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2"/>
          <a:stretch>
            <a:fillRect/>
          </a:stretch>
        </p:blipFill>
        <p:spPr>
          <a:xfrm>
            <a:off x="3440425" y="5586041"/>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fld id="{AA7053FB-042E-6446-B316-64F3393D4AD5}" type="slidenum">
              <a:rPr lang="nl-NL" smtClean="0"/>
              <a:pPr/>
              <a:t>14</a:t>
            </a:fld>
            <a:endParaRPr lang="nl-NL" dirty="0"/>
          </a:p>
        </p:txBody>
      </p:sp>
      <p:pic>
        <p:nvPicPr>
          <p:cNvPr id="10" name="Afbeelding 9">
            <a:extLst>
              <a:ext uri="{FF2B5EF4-FFF2-40B4-BE49-F238E27FC236}">
                <a16:creationId xmlns:a16="http://schemas.microsoft.com/office/drawing/2014/main" id="{00692525-5455-4E8F-87B3-90731865A47D}"/>
              </a:ext>
            </a:extLst>
          </p:cNvPr>
          <p:cNvPicPr>
            <a:picLocks noChangeAspect="1"/>
          </p:cNvPicPr>
          <p:nvPr/>
        </p:nvPicPr>
        <p:blipFill>
          <a:blip r:embed="rId4"/>
          <a:stretch>
            <a:fillRect/>
          </a:stretch>
        </p:blipFill>
        <p:spPr>
          <a:xfrm>
            <a:off x="-644173" y="2755924"/>
            <a:ext cx="3069458" cy="3069458"/>
          </a:xfrm>
          <a:prstGeom prst="rect">
            <a:avLst/>
          </a:prstGeom>
        </p:spPr>
      </p:pic>
    </p:spTree>
    <p:extLst>
      <p:ext uri="{BB962C8B-B14F-4D97-AF65-F5344CB8AC3E}">
        <p14:creationId xmlns:p14="http://schemas.microsoft.com/office/powerpoint/2010/main" val="329709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4837" y="958644"/>
            <a:ext cx="6944885" cy="396000"/>
          </a:xfrm>
        </p:spPr>
        <p:txBody>
          <a:bodyPr/>
          <a:lstStyle/>
          <a:p>
            <a:r>
              <a:rPr lang="nl-NL" dirty="0"/>
              <a:t>Deel III : Hoe pak je het aan?</a:t>
            </a:r>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3"/>
          <a:stretch>
            <a:fillRect/>
          </a:stretch>
        </p:blipFill>
        <p:spPr>
          <a:xfrm>
            <a:off x="3440425" y="5523679"/>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994AB109-A62D-4D47-BC60-52BBC2797A20}"/>
              </a:ext>
            </a:extLst>
          </p:cNvPr>
          <p:cNvSpPr>
            <a:spLocks noGrp="1"/>
          </p:cNvSpPr>
          <p:nvPr>
            <p:ph type="sldNum" sz="quarter" idx="4"/>
          </p:nvPr>
        </p:nvSpPr>
        <p:spPr/>
        <p:txBody>
          <a:bodyPr/>
          <a:lstStyle/>
          <a:p>
            <a:fld id="{AA7053FB-042E-6446-B316-64F3393D4AD5}" type="slidenum">
              <a:rPr lang="nl-NL" smtClean="0"/>
              <a:pPr/>
              <a:t>15</a:t>
            </a:fld>
            <a:endParaRPr lang="nl-NL" dirty="0"/>
          </a:p>
        </p:txBody>
      </p:sp>
      <p:sp>
        <p:nvSpPr>
          <p:cNvPr id="8" name="Tijdelijke aanduiding voor inhoud 7">
            <a:extLst>
              <a:ext uri="{FF2B5EF4-FFF2-40B4-BE49-F238E27FC236}">
                <a16:creationId xmlns:a16="http://schemas.microsoft.com/office/drawing/2014/main" id="{4EA2ADCF-4BD3-4FD0-889E-F88D4F75AA00}"/>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062324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1521" y="958644"/>
            <a:ext cx="7557071" cy="396000"/>
          </a:xfrm>
        </p:spPr>
        <p:txBody>
          <a:bodyPr/>
          <a:lstStyle/>
          <a:p>
            <a:pPr algn="ctr"/>
            <a:r>
              <a:rPr lang="nl-NL" dirty="0"/>
              <a:t>Hoe start ik met het gebruiken van ‘3 goede vragen’? </a:t>
            </a:r>
          </a:p>
        </p:txBody>
      </p:sp>
      <p:sp>
        <p:nvSpPr>
          <p:cNvPr id="3" name="Tijdelijke aanduiding voor inhoud 2"/>
          <p:cNvSpPr>
            <a:spLocks noGrp="1"/>
          </p:cNvSpPr>
          <p:nvPr>
            <p:ph idx="1"/>
          </p:nvPr>
        </p:nvSpPr>
        <p:spPr>
          <a:xfrm>
            <a:off x="516880" y="1878100"/>
            <a:ext cx="7409389" cy="4107426"/>
          </a:xfrm>
        </p:spPr>
        <p:txBody>
          <a:bodyPr/>
          <a:lstStyle/>
          <a:p>
            <a:pPr lvl="1">
              <a:buFont typeface="Arial" panose="020B0604020202020204" pitchFamily="34" charset="0"/>
              <a:buChar char="•"/>
            </a:pPr>
            <a:r>
              <a:rPr lang="nl-NL" dirty="0"/>
              <a:t>Praktijk of hele VSV?</a:t>
            </a:r>
          </a:p>
          <a:p>
            <a:pPr lvl="1">
              <a:buFont typeface="Arial" panose="020B0604020202020204" pitchFamily="34" charset="0"/>
              <a:buChar char="•"/>
            </a:pPr>
            <a:endParaRPr lang="nl-NL" dirty="0"/>
          </a:p>
          <a:p>
            <a:pPr lvl="1">
              <a:buFont typeface="Arial" panose="020B0604020202020204" pitchFamily="34" charset="0"/>
              <a:buChar char="•"/>
            </a:pPr>
            <a:r>
              <a:rPr lang="nl-NL" dirty="0"/>
              <a:t>Benoem een kartrekker</a:t>
            </a:r>
          </a:p>
          <a:p>
            <a:pPr lvl="1">
              <a:buFont typeface="Arial" panose="020B0604020202020204" pitchFamily="34" charset="0"/>
              <a:buChar char="•"/>
            </a:pPr>
            <a:endParaRPr lang="nl-NL" dirty="0"/>
          </a:p>
          <a:p>
            <a:pPr lvl="1">
              <a:buFont typeface="Arial" panose="020B0604020202020204" pitchFamily="34" charset="0"/>
              <a:buChar char="•"/>
            </a:pPr>
            <a:r>
              <a:rPr lang="nl-NL" dirty="0"/>
              <a:t>Betrek alle werknemers </a:t>
            </a:r>
          </a:p>
          <a:p>
            <a:pPr lvl="1">
              <a:buFont typeface="Arial" panose="020B0604020202020204" pitchFamily="34" charset="0"/>
              <a:buChar char="•"/>
            </a:pPr>
            <a:endParaRPr lang="nl-NL" dirty="0"/>
          </a:p>
          <a:p>
            <a:pPr lvl="1">
              <a:buFont typeface="Arial" panose="020B0604020202020204" pitchFamily="34" charset="0"/>
              <a:buChar char="•"/>
            </a:pPr>
            <a:r>
              <a:rPr lang="nl-NL" dirty="0"/>
              <a:t>Maak een stappenplan</a:t>
            </a:r>
          </a:p>
          <a:p>
            <a:pPr lvl="1">
              <a:buFont typeface="Arial" panose="020B0604020202020204" pitchFamily="34" charset="0"/>
              <a:buChar char="•"/>
            </a:pPr>
            <a:endParaRPr lang="nl-NL" dirty="0"/>
          </a:p>
          <a:p>
            <a:pPr lvl="1">
              <a:buFont typeface="Arial" panose="020B0604020202020204" pitchFamily="34" charset="0"/>
              <a:buChar char="•"/>
            </a:pPr>
            <a:r>
              <a:rPr lang="nl-NL" dirty="0"/>
              <a:t>Zorg voor breed draagvlak: andere praktijken in de regio? </a:t>
            </a:r>
          </a:p>
          <a:p>
            <a:pPr lvl="1">
              <a:buFont typeface="Arial" panose="020B0604020202020204" pitchFamily="34" charset="0"/>
              <a:buChar char="•"/>
            </a:pPr>
            <a:endParaRPr lang="nl-NL" dirty="0"/>
          </a:p>
          <a:p>
            <a:pPr lvl="1">
              <a:buFont typeface="Arial" panose="020B0604020202020204" pitchFamily="34" charset="0"/>
              <a:buChar char="•"/>
            </a:pPr>
            <a:r>
              <a:rPr lang="nl-NL" dirty="0"/>
              <a:t>Voor VSV is commitment van bestuur noodzakelijk!</a:t>
            </a:r>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2"/>
          <a:stretch>
            <a:fillRect/>
          </a:stretch>
        </p:blipFill>
        <p:spPr>
          <a:xfrm>
            <a:off x="3440425" y="5523679"/>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fld id="{AA7053FB-042E-6446-B316-64F3393D4AD5}" type="slidenum">
              <a:rPr lang="nl-NL" smtClean="0"/>
              <a:pPr/>
              <a:t>16</a:t>
            </a:fld>
            <a:endParaRPr lang="nl-NL" dirty="0"/>
          </a:p>
        </p:txBody>
      </p:sp>
      <p:pic>
        <p:nvPicPr>
          <p:cNvPr id="8" name="Afbeelding 7" descr="Afbeelding met speelgoed&#10;&#10;Automatisch gegenereerde beschrijving">
            <a:extLst>
              <a:ext uri="{FF2B5EF4-FFF2-40B4-BE49-F238E27FC236}">
                <a16:creationId xmlns:a16="http://schemas.microsoft.com/office/drawing/2014/main" id="{7ECC6613-F22C-4AC2-A286-F0CD9C45D06A}"/>
              </a:ext>
            </a:extLst>
          </p:cNvPr>
          <p:cNvPicPr>
            <a:picLocks noChangeAspect="1"/>
          </p:cNvPicPr>
          <p:nvPr/>
        </p:nvPicPr>
        <p:blipFill>
          <a:blip r:embed="rId4"/>
          <a:stretch>
            <a:fillRect/>
          </a:stretch>
        </p:blipFill>
        <p:spPr>
          <a:xfrm>
            <a:off x="6939694" y="2230049"/>
            <a:ext cx="3228738" cy="3228738"/>
          </a:xfrm>
          <a:prstGeom prst="rect">
            <a:avLst/>
          </a:prstGeom>
        </p:spPr>
      </p:pic>
    </p:spTree>
    <p:extLst>
      <p:ext uri="{BB962C8B-B14F-4D97-AF65-F5344CB8AC3E}">
        <p14:creationId xmlns:p14="http://schemas.microsoft.com/office/powerpoint/2010/main" val="2061938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4837" y="681576"/>
            <a:ext cx="6944885" cy="396000"/>
          </a:xfrm>
        </p:spPr>
        <p:txBody>
          <a:bodyPr/>
          <a:lstStyle/>
          <a:p>
            <a:r>
              <a:rPr lang="nl-NL" dirty="0">
                <a:solidFill>
                  <a:srgbClr val="00B0F0"/>
                </a:solidFill>
              </a:rPr>
              <a:t>Materialen 3GV geboortezorg</a:t>
            </a:r>
            <a:endParaRPr lang="nl-NL" dirty="0"/>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2"/>
          <a:stretch>
            <a:fillRect/>
          </a:stretch>
        </p:blipFill>
        <p:spPr>
          <a:xfrm>
            <a:off x="3440425" y="5523679"/>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053FB-042E-6446-B316-64F3393D4AD5}" type="slidenum">
              <a:rPr kumimoji="0" lang="nl-NL" sz="1200" b="0" i="0" u="none" strike="noStrike" kern="1200" cap="none" spc="0" normalizeH="0" baseline="0" noProof="0" smtClean="0">
                <a:ln>
                  <a:noFill/>
                </a:ln>
                <a:solidFill>
                  <a:srgbClr val="00ADE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dirty="0">
              <a:ln>
                <a:noFill/>
              </a:ln>
              <a:solidFill>
                <a:srgbClr val="00ADEE"/>
              </a:solidFill>
              <a:effectLst/>
              <a:uLnTx/>
              <a:uFillTx/>
              <a:latin typeface="Calibri" panose="020F0502020204030204" pitchFamily="34" charset="0"/>
              <a:ea typeface="+mn-ea"/>
              <a:cs typeface="Calibri" panose="020F0502020204030204" pitchFamily="34" charset="0"/>
            </a:endParaRPr>
          </a:p>
        </p:txBody>
      </p:sp>
      <p:pic>
        <p:nvPicPr>
          <p:cNvPr id="9" name="Afbeelding 8">
            <a:extLst>
              <a:ext uri="{FF2B5EF4-FFF2-40B4-BE49-F238E27FC236}">
                <a16:creationId xmlns:a16="http://schemas.microsoft.com/office/drawing/2014/main" id="{491E01C9-8152-4C05-A95C-3262C6FF7CA9}"/>
              </a:ext>
            </a:extLst>
          </p:cNvPr>
          <p:cNvPicPr>
            <a:picLocks noChangeAspect="1"/>
          </p:cNvPicPr>
          <p:nvPr/>
        </p:nvPicPr>
        <p:blipFill>
          <a:blip r:embed="rId4"/>
          <a:stretch>
            <a:fillRect/>
          </a:stretch>
        </p:blipFill>
        <p:spPr>
          <a:xfrm>
            <a:off x="252032" y="1463763"/>
            <a:ext cx="2241233" cy="3159398"/>
          </a:xfrm>
          <a:prstGeom prst="rect">
            <a:avLst/>
          </a:prstGeom>
        </p:spPr>
      </p:pic>
      <p:sp>
        <p:nvSpPr>
          <p:cNvPr id="10" name="Tekstvak 9">
            <a:extLst>
              <a:ext uri="{FF2B5EF4-FFF2-40B4-BE49-F238E27FC236}">
                <a16:creationId xmlns:a16="http://schemas.microsoft.com/office/drawing/2014/main" id="{2C0C9D13-BCFD-47D3-B9F2-449652D8FC1D}"/>
              </a:ext>
            </a:extLst>
          </p:cNvPr>
          <p:cNvSpPr txBox="1"/>
          <p:nvPr/>
        </p:nvSpPr>
        <p:spPr>
          <a:xfrm>
            <a:off x="519203" y="4810590"/>
            <a:ext cx="2112807"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00ADEE"/>
                </a:solidFill>
                <a:effectLst/>
                <a:uLnTx/>
                <a:uFillTx/>
                <a:latin typeface="Calibri"/>
                <a:ea typeface="+mn-ea"/>
                <a:cs typeface="+mn-cs"/>
              </a:rPr>
              <a:t>Poster A2</a:t>
            </a:r>
          </a:p>
        </p:txBody>
      </p:sp>
      <p:pic>
        <p:nvPicPr>
          <p:cNvPr id="11" name="Afbeelding 10">
            <a:extLst>
              <a:ext uri="{FF2B5EF4-FFF2-40B4-BE49-F238E27FC236}">
                <a16:creationId xmlns:a16="http://schemas.microsoft.com/office/drawing/2014/main" id="{8AB99093-36AF-4FC8-B4B6-AA68D107B6D8}"/>
              </a:ext>
            </a:extLst>
          </p:cNvPr>
          <p:cNvPicPr>
            <a:picLocks noChangeAspect="1"/>
          </p:cNvPicPr>
          <p:nvPr/>
        </p:nvPicPr>
        <p:blipFill>
          <a:blip r:embed="rId5"/>
          <a:stretch>
            <a:fillRect/>
          </a:stretch>
        </p:blipFill>
        <p:spPr>
          <a:xfrm>
            <a:off x="2888584" y="1651192"/>
            <a:ext cx="2347039" cy="3159398"/>
          </a:xfrm>
          <a:prstGeom prst="rect">
            <a:avLst/>
          </a:prstGeom>
        </p:spPr>
      </p:pic>
      <p:sp>
        <p:nvSpPr>
          <p:cNvPr id="12" name="Tekstvak 11">
            <a:extLst>
              <a:ext uri="{FF2B5EF4-FFF2-40B4-BE49-F238E27FC236}">
                <a16:creationId xmlns:a16="http://schemas.microsoft.com/office/drawing/2014/main" id="{A8500BCB-40BD-476B-9142-C81EC7B3A878}"/>
              </a:ext>
            </a:extLst>
          </p:cNvPr>
          <p:cNvSpPr txBox="1"/>
          <p:nvPr/>
        </p:nvSpPr>
        <p:spPr>
          <a:xfrm>
            <a:off x="3205879" y="4891694"/>
            <a:ext cx="2112807"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00ADEE"/>
                </a:solidFill>
                <a:effectLst/>
                <a:uLnTx/>
                <a:uFillTx/>
                <a:latin typeface="Calibri"/>
                <a:ea typeface="+mn-ea"/>
                <a:cs typeface="+mn-cs"/>
              </a:rPr>
              <a:t>Visitekaartje</a:t>
            </a:r>
          </a:p>
        </p:txBody>
      </p:sp>
      <p:pic>
        <p:nvPicPr>
          <p:cNvPr id="13" name="Afbeelding 12">
            <a:extLst>
              <a:ext uri="{FF2B5EF4-FFF2-40B4-BE49-F238E27FC236}">
                <a16:creationId xmlns:a16="http://schemas.microsoft.com/office/drawing/2014/main" id="{1B305728-958A-4C7C-B94A-1B9D442CE1FD}"/>
              </a:ext>
            </a:extLst>
          </p:cNvPr>
          <p:cNvPicPr>
            <a:picLocks noChangeAspect="1"/>
          </p:cNvPicPr>
          <p:nvPr/>
        </p:nvPicPr>
        <p:blipFill>
          <a:blip r:embed="rId6"/>
          <a:stretch>
            <a:fillRect/>
          </a:stretch>
        </p:blipFill>
        <p:spPr>
          <a:xfrm>
            <a:off x="5477184" y="1425823"/>
            <a:ext cx="3606348" cy="1710649"/>
          </a:xfrm>
          <a:prstGeom prst="rect">
            <a:avLst/>
          </a:prstGeom>
        </p:spPr>
      </p:pic>
      <p:sp>
        <p:nvSpPr>
          <p:cNvPr id="14" name="Tekstvak 13">
            <a:extLst>
              <a:ext uri="{FF2B5EF4-FFF2-40B4-BE49-F238E27FC236}">
                <a16:creationId xmlns:a16="http://schemas.microsoft.com/office/drawing/2014/main" id="{8BD69525-7619-4569-BA6A-F00AB4A8FF5B}"/>
              </a:ext>
            </a:extLst>
          </p:cNvPr>
          <p:cNvSpPr txBox="1"/>
          <p:nvPr/>
        </p:nvSpPr>
        <p:spPr>
          <a:xfrm>
            <a:off x="6745979" y="4864041"/>
            <a:ext cx="3085225"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00ADEE"/>
                </a:solidFill>
                <a:effectLst/>
                <a:uLnTx/>
                <a:uFillTx/>
                <a:latin typeface="Calibri"/>
                <a:ea typeface="+mn-ea"/>
                <a:cs typeface="+mn-cs"/>
              </a:rPr>
              <a:t>Folder</a:t>
            </a:r>
          </a:p>
        </p:txBody>
      </p:sp>
      <p:pic>
        <p:nvPicPr>
          <p:cNvPr id="3" name="Afbeelding 2">
            <a:extLst>
              <a:ext uri="{FF2B5EF4-FFF2-40B4-BE49-F238E27FC236}">
                <a16:creationId xmlns:a16="http://schemas.microsoft.com/office/drawing/2014/main" id="{0E91BFD7-B39A-428A-88B7-8D4EEC264DBD}"/>
              </a:ext>
            </a:extLst>
          </p:cNvPr>
          <p:cNvPicPr>
            <a:picLocks noChangeAspect="1"/>
          </p:cNvPicPr>
          <p:nvPr/>
        </p:nvPicPr>
        <p:blipFill>
          <a:blip r:embed="rId7"/>
          <a:stretch>
            <a:fillRect/>
          </a:stretch>
        </p:blipFill>
        <p:spPr>
          <a:xfrm>
            <a:off x="5492197" y="3174359"/>
            <a:ext cx="3678148" cy="1654928"/>
          </a:xfrm>
          <a:prstGeom prst="rect">
            <a:avLst/>
          </a:prstGeom>
        </p:spPr>
      </p:pic>
    </p:spTree>
    <p:extLst>
      <p:ext uri="{BB962C8B-B14F-4D97-AF65-F5344CB8AC3E}">
        <p14:creationId xmlns:p14="http://schemas.microsoft.com/office/powerpoint/2010/main" val="2955645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4837" y="958644"/>
            <a:ext cx="6944885" cy="396000"/>
          </a:xfrm>
        </p:spPr>
        <p:txBody>
          <a:bodyPr/>
          <a:lstStyle/>
          <a:p>
            <a:r>
              <a:rPr lang="nl-NL" dirty="0">
                <a:solidFill>
                  <a:srgbClr val="00B0F0"/>
                </a:solidFill>
              </a:rPr>
              <a:t>Eerste 10 gratis startpakket</a:t>
            </a:r>
            <a:endParaRPr lang="nl-NL" dirty="0"/>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2"/>
          <a:stretch>
            <a:fillRect/>
          </a:stretch>
        </p:blipFill>
        <p:spPr>
          <a:xfrm>
            <a:off x="3440425" y="5523679"/>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fld id="{AA7053FB-042E-6446-B316-64F3393D4AD5}" type="slidenum">
              <a:rPr lang="nl-NL" smtClean="0"/>
              <a:pPr/>
              <a:t>18</a:t>
            </a:fld>
            <a:endParaRPr lang="nl-NL" dirty="0"/>
          </a:p>
        </p:txBody>
      </p:sp>
      <p:pic>
        <p:nvPicPr>
          <p:cNvPr id="8" name="Afbeelding 7" descr="Afbeelding met klok&#10;&#10;Automatisch gegenereerde beschrijving">
            <a:extLst>
              <a:ext uri="{FF2B5EF4-FFF2-40B4-BE49-F238E27FC236}">
                <a16:creationId xmlns:a16="http://schemas.microsoft.com/office/drawing/2014/main" id="{8E2D9605-D7F1-4A96-83F2-D4156AFB43BA}"/>
              </a:ext>
            </a:extLst>
          </p:cNvPr>
          <p:cNvPicPr>
            <a:picLocks noChangeAspect="1"/>
          </p:cNvPicPr>
          <p:nvPr/>
        </p:nvPicPr>
        <p:blipFill>
          <a:blip r:embed="rId4"/>
          <a:stretch>
            <a:fillRect/>
          </a:stretch>
        </p:blipFill>
        <p:spPr>
          <a:xfrm>
            <a:off x="1" y="3976099"/>
            <a:ext cx="2138014" cy="2138014"/>
          </a:xfrm>
          <a:prstGeom prst="rect">
            <a:avLst/>
          </a:prstGeom>
        </p:spPr>
      </p:pic>
      <p:sp>
        <p:nvSpPr>
          <p:cNvPr id="9" name="Tijdelijke aanduiding voor inhoud 8">
            <a:extLst>
              <a:ext uri="{FF2B5EF4-FFF2-40B4-BE49-F238E27FC236}">
                <a16:creationId xmlns:a16="http://schemas.microsoft.com/office/drawing/2014/main" id="{1B871AF2-30F5-47F2-B32E-BD5A287EE4C6}"/>
              </a:ext>
            </a:extLst>
          </p:cNvPr>
          <p:cNvSpPr>
            <a:spLocks noGrp="1"/>
          </p:cNvSpPr>
          <p:nvPr>
            <p:ph idx="1"/>
          </p:nvPr>
        </p:nvSpPr>
        <p:spPr/>
        <p:txBody>
          <a:bodyPr/>
          <a:lstStyle/>
          <a:p>
            <a:r>
              <a:rPr lang="nl-NL" dirty="0"/>
              <a:t>Gratis startpakket bestaande uit poster, folders en visitekaartjes.</a:t>
            </a:r>
          </a:p>
          <a:p>
            <a:endParaRPr lang="nl-NL" dirty="0"/>
          </a:p>
          <a:p>
            <a:r>
              <a:rPr lang="nl-NL" dirty="0"/>
              <a:t>Stuur een mail met </a:t>
            </a:r>
            <a:r>
              <a:rPr lang="nl-NL" b="1" dirty="0"/>
              <a:t>naam</a:t>
            </a:r>
            <a:r>
              <a:rPr lang="nl-NL" dirty="0"/>
              <a:t> en </a:t>
            </a:r>
            <a:r>
              <a:rPr lang="nl-NL" b="1" dirty="0"/>
              <a:t>adresgegevens</a:t>
            </a:r>
            <a:r>
              <a:rPr lang="nl-NL" dirty="0"/>
              <a:t> naar </a:t>
            </a:r>
            <a:r>
              <a:rPr lang="nl-NL" dirty="0">
                <a:hlinkClick r:id="rId5"/>
              </a:rPr>
              <a:t>communicatie@collegepz.nl</a:t>
            </a:r>
            <a:endParaRPr lang="nl-NL" dirty="0"/>
          </a:p>
          <a:p>
            <a:endParaRPr lang="nl-NL" dirty="0"/>
          </a:p>
          <a:p>
            <a:r>
              <a:rPr lang="nl-NL" dirty="0"/>
              <a:t>We vragen je ervaringen te delen!</a:t>
            </a:r>
          </a:p>
        </p:txBody>
      </p:sp>
    </p:spTree>
    <p:extLst>
      <p:ext uri="{BB962C8B-B14F-4D97-AF65-F5344CB8AC3E}">
        <p14:creationId xmlns:p14="http://schemas.microsoft.com/office/powerpoint/2010/main" val="1227401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klok&#10;&#10;Automatisch gegenereerde beschrijving">
            <a:extLst>
              <a:ext uri="{FF2B5EF4-FFF2-40B4-BE49-F238E27FC236}">
                <a16:creationId xmlns:a16="http://schemas.microsoft.com/office/drawing/2014/main" id="{8E2D9605-D7F1-4A96-83F2-D4156AFB43BA}"/>
              </a:ext>
            </a:extLst>
          </p:cNvPr>
          <p:cNvPicPr>
            <a:picLocks noChangeAspect="1"/>
          </p:cNvPicPr>
          <p:nvPr/>
        </p:nvPicPr>
        <p:blipFill>
          <a:blip r:embed="rId2"/>
          <a:stretch>
            <a:fillRect/>
          </a:stretch>
        </p:blipFill>
        <p:spPr>
          <a:xfrm>
            <a:off x="1" y="3976099"/>
            <a:ext cx="2138014" cy="2138014"/>
          </a:xfrm>
          <a:prstGeom prst="rect">
            <a:avLst/>
          </a:prstGeom>
        </p:spPr>
      </p:pic>
      <p:sp>
        <p:nvSpPr>
          <p:cNvPr id="2" name="Titel 1"/>
          <p:cNvSpPr>
            <a:spLocks noGrp="1"/>
          </p:cNvSpPr>
          <p:nvPr>
            <p:ph type="title"/>
          </p:nvPr>
        </p:nvSpPr>
        <p:spPr>
          <a:xfrm>
            <a:off x="1474837" y="958644"/>
            <a:ext cx="6944885" cy="396000"/>
          </a:xfrm>
        </p:spPr>
        <p:txBody>
          <a:bodyPr/>
          <a:lstStyle/>
          <a:p>
            <a:r>
              <a:rPr lang="nl-NL" dirty="0">
                <a:solidFill>
                  <a:srgbClr val="00B0F0"/>
                </a:solidFill>
              </a:rPr>
              <a:t>Meer informatie en materialen</a:t>
            </a:r>
            <a:endParaRPr lang="nl-NL" dirty="0"/>
          </a:p>
        </p:txBody>
      </p:sp>
      <p:sp>
        <p:nvSpPr>
          <p:cNvPr id="3" name="Tijdelijke aanduiding voor inhoud 2"/>
          <p:cNvSpPr>
            <a:spLocks noGrp="1"/>
          </p:cNvSpPr>
          <p:nvPr>
            <p:ph idx="1"/>
          </p:nvPr>
        </p:nvSpPr>
        <p:spPr>
          <a:xfrm>
            <a:off x="1474837" y="1703439"/>
            <a:ext cx="7409389" cy="4107426"/>
          </a:xfrm>
        </p:spPr>
        <p:txBody>
          <a:bodyPr/>
          <a:lstStyle/>
          <a:p>
            <a:r>
              <a:rPr lang="nl-NL" dirty="0"/>
              <a:t>Korte implementatiehandleiding op </a:t>
            </a:r>
            <a:r>
              <a:rPr lang="nl-NL" dirty="0">
                <a:hlinkClick r:id="rId3"/>
              </a:rPr>
              <a:t>www.3goedevragen.nl/downloads</a:t>
            </a:r>
            <a:endParaRPr lang="nl-NL" dirty="0"/>
          </a:p>
          <a:p>
            <a:endParaRPr lang="nl-NL" dirty="0"/>
          </a:p>
          <a:p>
            <a:r>
              <a:rPr lang="nl-NL" dirty="0"/>
              <a:t>Gratis proefpakket aanvragen via </a:t>
            </a:r>
            <a:r>
              <a:rPr lang="nl-NL" dirty="0">
                <a:hlinkClick r:id="rId4"/>
              </a:rPr>
              <a:t>www.3goedevragen.nl</a:t>
            </a:r>
            <a:r>
              <a:rPr lang="nl-NL" dirty="0"/>
              <a:t> of </a:t>
            </a:r>
            <a:r>
              <a:rPr lang="nl-NL" dirty="0">
                <a:hlinkClick r:id="rId5"/>
              </a:rPr>
              <a:t>www.kennisnetgeboortezorg.nl/toolkit-samen-beslissen/</a:t>
            </a:r>
            <a:endParaRPr lang="nl-NL" dirty="0"/>
          </a:p>
          <a:p>
            <a:endParaRPr lang="nl-NL" dirty="0"/>
          </a:p>
          <a:p>
            <a:pPr lvl="0"/>
            <a:r>
              <a:rPr lang="nl-NL" dirty="0"/>
              <a:t>Gebruik maken van de materialen van het BUZZ-project?    </a:t>
            </a:r>
          </a:p>
          <a:p>
            <a:pPr marL="0" lvl="0" indent="0">
              <a:buNone/>
            </a:pPr>
            <a:r>
              <a:rPr lang="nl-NL" dirty="0"/>
              <a:t>          kijk op </a:t>
            </a:r>
            <a:r>
              <a:rPr lang="nl-NL" u="sng" dirty="0">
                <a:hlinkClick r:id="rId6"/>
              </a:rPr>
              <a:t>www.kennisnetgeboortezorg.nl/buzz-project/</a:t>
            </a:r>
            <a:r>
              <a:rPr lang="nl-NL" dirty="0"/>
              <a:t>  </a:t>
            </a:r>
          </a:p>
          <a:p>
            <a:endParaRPr lang="nl-NL" dirty="0"/>
          </a:p>
          <a:p>
            <a:r>
              <a:rPr lang="nl-NL" dirty="0"/>
              <a:t>Pr</a:t>
            </a:r>
          </a:p>
          <a:p>
            <a:pPr marL="0" indent="0">
              <a:buNone/>
            </a:pPr>
            <a:endParaRPr lang="nl-NL" dirty="0"/>
          </a:p>
          <a:p>
            <a:endParaRPr lang="nl-NL" dirty="0"/>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7"/>
          <a:stretch>
            <a:fillRect/>
          </a:stretch>
        </p:blipFill>
        <p:spPr>
          <a:xfrm>
            <a:off x="3440425" y="5523679"/>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fld id="{AA7053FB-042E-6446-B316-64F3393D4AD5}" type="slidenum">
              <a:rPr lang="nl-NL" smtClean="0"/>
              <a:pPr/>
              <a:t>19</a:t>
            </a:fld>
            <a:endParaRPr lang="nl-NL" dirty="0"/>
          </a:p>
        </p:txBody>
      </p:sp>
    </p:spTree>
    <p:extLst>
      <p:ext uri="{BB962C8B-B14F-4D97-AF65-F5344CB8AC3E}">
        <p14:creationId xmlns:p14="http://schemas.microsoft.com/office/powerpoint/2010/main" val="324057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6616" y="925899"/>
            <a:ext cx="6944885" cy="396000"/>
          </a:xfrm>
        </p:spPr>
        <p:txBody>
          <a:bodyPr/>
          <a:lstStyle/>
          <a:p>
            <a:r>
              <a:rPr lang="nl-NL" dirty="0"/>
              <a:t>Onze gasten</a:t>
            </a:r>
          </a:p>
        </p:txBody>
      </p:sp>
      <p:sp>
        <p:nvSpPr>
          <p:cNvPr id="3" name="Tijdelijke aanduiding voor inhoud 2"/>
          <p:cNvSpPr>
            <a:spLocks noGrp="1"/>
          </p:cNvSpPr>
          <p:nvPr>
            <p:ph idx="1"/>
          </p:nvPr>
        </p:nvSpPr>
        <p:spPr>
          <a:xfrm>
            <a:off x="1010333" y="1469412"/>
            <a:ext cx="7409389" cy="4107426"/>
          </a:xfrm>
        </p:spPr>
        <p:txBody>
          <a:bodyPr/>
          <a:lstStyle/>
          <a:p>
            <a:r>
              <a:rPr lang="nl-NL" dirty="0"/>
              <a:t>Josine van der Kraan</a:t>
            </a:r>
          </a:p>
          <a:p>
            <a:pPr marL="0" indent="0">
              <a:buNone/>
            </a:pPr>
            <a:r>
              <a:rPr lang="nl-NL" dirty="0"/>
              <a:t>    </a:t>
            </a:r>
            <a:r>
              <a:rPr lang="nl-NL" sz="1800" dirty="0"/>
              <a:t>Adviseur </a:t>
            </a:r>
            <a:r>
              <a:rPr lang="nl-NL" sz="1800" dirty="0" err="1"/>
              <a:t>Patiëntenbelang</a:t>
            </a:r>
            <a:r>
              <a:rPr lang="nl-NL" sz="1800" dirty="0"/>
              <a:t> Patiëntenfederatie Nederland</a:t>
            </a:r>
          </a:p>
          <a:p>
            <a:pPr marL="0" indent="0">
              <a:buNone/>
            </a:pPr>
            <a:endParaRPr lang="nl-NL" sz="1800" dirty="0"/>
          </a:p>
          <a:p>
            <a:pPr marL="0" indent="0">
              <a:buNone/>
            </a:pPr>
            <a:endParaRPr lang="nl-NL" sz="1800" dirty="0"/>
          </a:p>
          <a:p>
            <a:pPr marL="0" indent="0">
              <a:buNone/>
            </a:pPr>
            <a:r>
              <a:rPr lang="nl-NL" sz="1800" dirty="0"/>
              <a:t>		   </a:t>
            </a:r>
          </a:p>
          <a:p>
            <a:pPr marL="0" indent="0">
              <a:buNone/>
            </a:pPr>
            <a:endParaRPr lang="nl-NL" sz="1800" dirty="0"/>
          </a:p>
          <a:p>
            <a:pPr marL="0" indent="0">
              <a:buNone/>
            </a:pPr>
            <a:endParaRPr lang="nl-NL" sz="1800" dirty="0"/>
          </a:p>
          <a:p>
            <a:r>
              <a:rPr lang="nl-NL" dirty="0"/>
              <a:t>Madeleine Ensink</a:t>
            </a:r>
          </a:p>
          <a:p>
            <a:pPr marL="0" indent="0">
              <a:buNone/>
            </a:pPr>
            <a:r>
              <a:rPr lang="nl-NL" sz="1800" dirty="0"/>
              <a:t>      Adviseur </a:t>
            </a:r>
            <a:r>
              <a:rPr lang="nl-NL" sz="1800" dirty="0" err="1"/>
              <a:t>Patiëntenbelang</a:t>
            </a:r>
            <a:r>
              <a:rPr lang="nl-NL" sz="1800" dirty="0"/>
              <a:t> Patiëntenfederatie Nederland</a:t>
            </a:r>
          </a:p>
          <a:p>
            <a:pPr marL="0" indent="0">
              <a:buNone/>
            </a:pPr>
            <a:endParaRPr lang="nl-NL" sz="1800" dirty="0"/>
          </a:p>
          <a:p>
            <a:pPr marL="0" indent="0">
              <a:buNone/>
            </a:pPr>
            <a:endParaRPr lang="nl-NL" sz="1800" dirty="0"/>
          </a:p>
          <a:p>
            <a:endParaRPr lang="nl-NL" dirty="0"/>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2"/>
          <a:stretch>
            <a:fillRect/>
          </a:stretch>
        </p:blipFill>
        <p:spPr>
          <a:xfrm>
            <a:off x="3440425" y="5523679"/>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fld id="{AA7053FB-042E-6446-B316-64F3393D4AD5}" type="slidenum">
              <a:rPr lang="nl-NL" smtClean="0"/>
              <a:pPr/>
              <a:t>2</a:t>
            </a:fld>
            <a:endParaRPr lang="nl-NL" dirty="0"/>
          </a:p>
        </p:txBody>
      </p:sp>
      <p:pic>
        <p:nvPicPr>
          <p:cNvPr id="1026" name="Picture 2" descr="1601542026-8b4d85ad61afb8b6">
            <a:extLst>
              <a:ext uri="{FF2B5EF4-FFF2-40B4-BE49-F238E27FC236}">
                <a16:creationId xmlns:a16="http://schemas.microsoft.com/office/drawing/2014/main" id="{A8B67222-93E1-4E15-B340-E13683010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397" y="2222482"/>
            <a:ext cx="2446075" cy="12719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601542193-a04cc964c140b5a1">
            <a:extLst>
              <a:ext uri="{FF2B5EF4-FFF2-40B4-BE49-F238E27FC236}">
                <a16:creationId xmlns:a16="http://schemas.microsoft.com/office/drawing/2014/main" id="{CC632764-B355-4814-90C9-BE6602DF86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246" y="3618593"/>
            <a:ext cx="1517559" cy="201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400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2"/>
          <a:stretch>
            <a:fillRect/>
          </a:stretch>
        </p:blipFill>
        <p:spPr>
          <a:xfrm>
            <a:off x="3440425" y="5523679"/>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fld id="{AA7053FB-042E-6446-B316-64F3393D4AD5}" type="slidenum">
              <a:rPr lang="nl-NL" smtClean="0"/>
              <a:pPr/>
              <a:t>20</a:t>
            </a:fld>
            <a:endParaRPr lang="nl-NL" dirty="0"/>
          </a:p>
        </p:txBody>
      </p:sp>
      <p:pic>
        <p:nvPicPr>
          <p:cNvPr id="10" name="Afbeelding 9">
            <a:extLst>
              <a:ext uri="{FF2B5EF4-FFF2-40B4-BE49-F238E27FC236}">
                <a16:creationId xmlns:a16="http://schemas.microsoft.com/office/drawing/2014/main" id="{EFF6D8D7-73C3-43D2-B492-A5660782C91A}"/>
              </a:ext>
            </a:extLst>
          </p:cNvPr>
          <p:cNvPicPr>
            <a:picLocks noChangeAspect="1"/>
          </p:cNvPicPr>
          <p:nvPr/>
        </p:nvPicPr>
        <p:blipFill>
          <a:blip r:embed="rId4"/>
          <a:stretch>
            <a:fillRect/>
          </a:stretch>
        </p:blipFill>
        <p:spPr>
          <a:xfrm>
            <a:off x="1928388" y="248243"/>
            <a:ext cx="5570178" cy="5591242"/>
          </a:xfrm>
          <a:prstGeom prst="rect">
            <a:avLst/>
          </a:prstGeom>
        </p:spPr>
      </p:pic>
      <p:sp>
        <p:nvSpPr>
          <p:cNvPr id="2" name="Tekstvak 1">
            <a:extLst>
              <a:ext uri="{FF2B5EF4-FFF2-40B4-BE49-F238E27FC236}">
                <a16:creationId xmlns:a16="http://schemas.microsoft.com/office/drawing/2014/main" id="{ECF1CE67-56EC-495C-8DE9-1589B018F0B7}"/>
              </a:ext>
            </a:extLst>
          </p:cNvPr>
          <p:cNvSpPr txBox="1"/>
          <p:nvPr/>
        </p:nvSpPr>
        <p:spPr>
          <a:xfrm>
            <a:off x="3648074" y="4491278"/>
            <a:ext cx="5724525" cy="923330"/>
          </a:xfrm>
          <a:prstGeom prst="rect">
            <a:avLst/>
          </a:prstGeom>
          <a:noFill/>
        </p:spPr>
        <p:txBody>
          <a:bodyPr wrap="square" rtlCol="0">
            <a:spAutoFit/>
          </a:bodyPr>
          <a:lstStyle/>
          <a:p>
            <a:endParaRPr lang="nl-NL" dirty="0">
              <a:hlinkClick r:id="rId5"/>
            </a:endParaRPr>
          </a:p>
          <a:p>
            <a:r>
              <a:rPr lang="nl-NL" dirty="0">
                <a:hlinkClick r:id="rId5"/>
              </a:rPr>
              <a:t>www.kennisnetgeboortezorg.nl/toolkit-samen-beslissen/</a:t>
            </a:r>
            <a:endParaRPr lang="nl-NL" dirty="0"/>
          </a:p>
          <a:p>
            <a:endParaRPr lang="nl-NL" dirty="0"/>
          </a:p>
        </p:txBody>
      </p:sp>
      <p:sp>
        <p:nvSpPr>
          <p:cNvPr id="3" name="Tekstvak 2">
            <a:extLst>
              <a:ext uri="{FF2B5EF4-FFF2-40B4-BE49-F238E27FC236}">
                <a16:creationId xmlns:a16="http://schemas.microsoft.com/office/drawing/2014/main" id="{F0EBFF08-01E3-4297-AEAA-A2726303293B}"/>
              </a:ext>
            </a:extLst>
          </p:cNvPr>
          <p:cNvSpPr txBox="1"/>
          <p:nvPr/>
        </p:nvSpPr>
        <p:spPr>
          <a:xfrm>
            <a:off x="3657599" y="4454932"/>
            <a:ext cx="1638300" cy="369332"/>
          </a:xfrm>
          <a:prstGeom prst="rect">
            <a:avLst/>
          </a:prstGeom>
          <a:noFill/>
        </p:spPr>
        <p:txBody>
          <a:bodyPr wrap="square" rtlCol="0">
            <a:spAutoFit/>
          </a:bodyPr>
          <a:lstStyle/>
          <a:p>
            <a:r>
              <a:rPr lang="nl-NL" dirty="0"/>
              <a:t>Ga naar: </a:t>
            </a:r>
          </a:p>
        </p:txBody>
      </p:sp>
    </p:spTree>
    <p:extLst>
      <p:ext uri="{BB962C8B-B14F-4D97-AF65-F5344CB8AC3E}">
        <p14:creationId xmlns:p14="http://schemas.microsoft.com/office/powerpoint/2010/main" val="1438121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klok&#10;&#10;Automatisch gegenereerde beschrijving">
            <a:extLst>
              <a:ext uri="{FF2B5EF4-FFF2-40B4-BE49-F238E27FC236}">
                <a16:creationId xmlns:a16="http://schemas.microsoft.com/office/drawing/2014/main" id="{8E2D9605-D7F1-4A96-83F2-D4156AFB43BA}"/>
              </a:ext>
            </a:extLst>
          </p:cNvPr>
          <p:cNvPicPr>
            <a:picLocks noChangeAspect="1"/>
          </p:cNvPicPr>
          <p:nvPr/>
        </p:nvPicPr>
        <p:blipFill>
          <a:blip r:embed="rId2"/>
          <a:stretch>
            <a:fillRect/>
          </a:stretch>
        </p:blipFill>
        <p:spPr>
          <a:xfrm>
            <a:off x="1" y="3976099"/>
            <a:ext cx="2138014" cy="2138014"/>
          </a:xfrm>
          <a:prstGeom prst="rect">
            <a:avLst/>
          </a:prstGeom>
        </p:spPr>
      </p:pic>
      <p:sp>
        <p:nvSpPr>
          <p:cNvPr id="2" name="Titel 1"/>
          <p:cNvSpPr>
            <a:spLocks noGrp="1"/>
          </p:cNvSpPr>
          <p:nvPr>
            <p:ph type="title"/>
          </p:nvPr>
        </p:nvSpPr>
        <p:spPr/>
        <p:txBody>
          <a:bodyPr/>
          <a:lstStyle/>
          <a:p>
            <a:r>
              <a:rPr lang="nl-NL" dirty="0"/>
              <a:t>Meer ondersteuning:</a:t>
            </a:r>
          </a:p>
        </p:txBody>
      </p:sp>
      <p:sp>
        <p:nvSpPr>
          <p:cNvPr id="3" name="Tijdelijke aanduiding voor inhoud 2"/>
          <p:cNvSpPr>
            <a:spLocks noGrp="1"/>
          </p:cNvSpPr>
          <p:nvPr>
            <p:ph idx="1"/>
          </p:nvPr>
        </p:nvSpPr>
        <p:spPr/>
        <p:txBody>
          <a:bodyPr/>
          <a:lstStyle/>
          <a:p>
            <a:r>
              <a:rPr lang="nl-NL" dirty="0" err="1"/>
              <a:t>ZonMw</a:t>
            </a:r>
            <a:r>
              <a:rPr lang="nl-NL" dirty="0"/>
              <a:t> project: Shared Mind project </a:t>
            </a:r>
          </a:p>
          <a:p>
            <a:r>
              <a:rPr lang="nl-NL" dirty="0"/>
              <a:t>Training en tool Samen Beslissen in ontwikkeling</a:t>
            </a:r>
          </a:p>
          <a:p>
            <a:r>
              <a:rPr lang="nl-NL" dirty="0"/>
              <a:t>Speciale aandacht moeders met lage gezondheidsvaardigheden</a:t>
            </a:r>
          </a:p>
          <a:p>
            <a:endParaRPr lang="nl-NL" dirty="0"/>
          </a:p>
          <a:p>
            <a:r>
              <a:rPr lang="nl-NL" dirty="0"/>
              <a:t>Meer weten? Mail naar: </a:t>
            </a:r>
            <a:r>
              <a:rPr lang="nl-NL" dirty="0" err="1"/>
              <a:t>Laxsini</a:t>
            </a:r>
            <a:r>
              <a:rPr lang="nl-NL" dirty="0"/>
              <a:t> </a:t>
            </a:r>
            <a:r>
              <a:rPr lang="nl-NL" dirty="0" err="1"/>
              <a:t>Murugesu</a:t>
            </a:r>
            <a:endParaRPr lang="nl-NL" dirty="0"/>
          </a:p>
          <a:p>
            <a:r>
              <a:rPr lang="nl-NL"/>
              <a:t>    </a:t>
            </a:r>
            <a:r>
              <a:rPr lang="nl-NL" dirty="0"/>
              <a:t> </a:t>
            </a:r>
            <a:r>
              <a:rPr lang="nl-NL">
                <a:hlinkClick r:id="rId3"/>
              </a:rPr>
              <a:t>l</a:t>
            </a:r>
            <a:r>
              <a:rPr lang="nl-NL" dirty="0">
                <a:hlinkClick r:id="rId3"/>
              </a:rPr>
              <a:t>.murugesu@amsterdamumc.nl</a:t>
            </a:r>
            <a:endParaRPr lang="nl-NL" dirty="0"/>
          </a:p>
          <a:p>
            <a:endParaRPr lang="nl-NL" dirty="0"/>
          </a:p>
          <a:p>
            <a:r>
              <a:rPr lang="nl-NL" dirty="0"/>
              <a:t>								Of scan </a:t>
            </a:r>
          </a:p>
          <a:p>
            <a:endParaRPr lang="nl-NL" dirty="0"/>
          </a:p>
          <a:p>
            <a:endParaRPr lang="nl-NL" dirty="0"/>
          </a:p>
        </p:txBody>
      </p:sp>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fld id="{AA7053FB-042E-6446-B316-64F3393D4AD5}" type="slidenum">
              <a:rPr lang="nl-NL" smtClean="0"/>
              <a:pPr/>
              <a:t>21</a:t>
            </a:fld>
            <a:endParaRPr lang="nl-NL" dirty="0"/>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4"/>
          <a:stretch>
            <a:fillRect/>
          </a:stretch>
        </p:blipFill>
        <p:spPr>
          <a:xfrm>
            <a:off x="3440425" y="5523679"/>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Afbeelding 8">
            <a:extLst>
              <a:ext uri="{FF2B5EF4-FFF2-40B4-BE49-F238E27FC236}">
                <a16:creationId xmlns:a16="http://schemas.microsoft.com/office/drawing/2014/main" id="{09827894-C23F-4E0F-A991-C80F3169BC10}"/>
              </a:ext>
            </a:extLst>
          </p:cNvPr>
          <p:cNvPicPr>
            <a:picLocks noChangeAspect="1"/>
          </p:cNvPicPr>
          <p:nvPr/>
        </p:nvPicPr>
        <p:blipFill>
          <a:blip r:embed="rId6"/>
          <a:stretch>
            <a:fillRect/>
          </a:stretch>
        </p:blipFill>
        <p:spPr>
          <a:xfrm>
            <a:off x="6186389" y="3976099"/>
            <a:ext cx="2857500" cy="2857500"/>
          </a:xfrm>
          <a:prstGeom prst="rect">
            <a:avLst/>
          </a:prstGeom>
        </p:spPr>
      </p:pic>
    </p:spTree>
    <p:extLst>
      <p:ext uri="{BB962C8B-B14F-4D97-AF65-F5344CB8AC3E}">
        <p14:creationId xmlns:p14="http://schemas.microsoft.com/office/powerpoint/2010/main" val="2563331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59F33-1011-4192-83BB-D19FE9F825CF}"/>
              </a:ext>
            </a:extLst>
          </p:cNvPr>
          <p:cNvSpPr>
            <a:spLocks noGrp="1"/>
          </p:cNvSpPr>
          <p:nvPr>
            <p:ph type="title"/>
          </p:nvPr>
        </p:nvSpPr>
        <p:spPr/>
        <p:txBody>
          <a:bodyPr/>
          <a:lstStyle/>
          <a:p>
            <a:r>
              <a:rPr lang="nl-NL" dirty="0"/>
              <a:t>Meer ondersteuning:</a:t>
            </a:r>
          </a:p>
        </p:txBody>
      </p:sp>
      <p:sp>
        <p:nvSpPr>
          <p:cNvPr id="3" name="Tijdelijke aanduiding voor inhoud 2">
            <a:extLst>
              <a:ext uri="{FF2B5EF4-FFF2-40B4-BE49-F238E27FC236}">
                <a16:creationId xmlns:a16="http://schemas.microsoft.com/office/drawing/2014/main" id="{49C75FEE-8329-48B7-B54F-3F028904B9E6}"/>
              </a:ext>
            </a:extLst>
          </p:cNvPr>
          <p:cNvSpPr>
            <a:spLocks noGrp="1"/>
          </p:cNvSpPr>
          <p:nvPr>
            <p:ph idx="1"/>
          </p:nvPr>
        </p:nvSpPr>
        <p:spPr/>
        <p:txBody>
          <a:bodyPr/>
          <a:lstStyle/>
          <a:p>
            <a:r>
              <a:rPr lang="nl-NL"/>
              <a:t>Hogeschool </a:t>
            </a:r>
            <a:r>
              <a:rPr lang="nl-NL" dirty="0"/>
              <a:t>Zuyd ontwikkelt ook e-</a:t>
            </a:r>
            <a:r>
              <a:rPr lang="nl-NL" dirty="0" err="1"/>
              <a:t>learning</a:t>
            </a:r>
            <a:r>
              <a:rPr lang="nl-NL" dirty="0"/>
              <a:t> hiervoor binnenkort beschikbaar.</a:t>
            </a:r>
          </a:p>
          <a:p>
            <a:r>
              <a:rPr lang="nl-NL" dirty="0"/>
              <a:t>Contactpersoon :</a:t>
            </a:r>
          </a:p>
          <a:p>
            <a:pPr marL="576000" lvl="2" indent="0">
              <a:buNone/>
            </a:pPr>
            <a:r>
              <a:rPr lang="nl-NL" dirty="0"/>
              <a:t>Evelien Cellissen</a:t>
            </a:r>
          </a:p>
          <a:p>
            <a:pPr marL="576000" lvl="2" indent="0">
              <a:buNone/>
            </a:pPr>
            <a:r>
              <a:rPr lang="nl-NL" dirty="0"/>
              <a:t>e.cellissen@av-m.nl</a:t>
            </a:r>
          </a:p>
          <a:p>
            <a:pPr marL="576000" lvl="2" indent="0">
              <a:buNone/>
            </a:pPr>
            <a:endParaRPr lang="nl-NL" dirty="0"/>
          </a:p>
          <a:p>
            <a:endParaRPr lang="nl-NL" dirty="0"/>
          </a:p>
        </p:txBody>
      </p:sp>
      <p:sp>
        <p:nvSpPr>
          <p:cNvPr id="4" name="Tijdelijke aanduiding voor dianummer 3">
            <a:extLst>
              <a:ext uri="{FF2B5EF4-FFF2-40B4-BE49-F238E27FC236}">
                <a16:creationId xmlns:a16="http://schemas.microsoft.com/office/drawing/2014/main" id="{88E993D3-F024-4319-89B8-BE04AFCC6BB4}"/>
              </a:ext>
            </a:extLst>
          </p:cNvPr>
          <p:cNvSpPr>
            <a:spLocks noGrp="1"/>
          </p:cNvSpPr>
          <p:nvPr>
            <p:ph type="sldNum" sz="quarter" idx="4"/>
          </p:nvPr>
        </p:nvSpPr>
        <p:spPr/>
        <p:txBody>
          <a:bodyPr/>
          <a:lstStyle/>
          <a:p>
            <a:fld id="{AA7053FB-042E-6446-B316-64F3393D4AD5}" type="slidenum">
              <a:rPr lang="nl-NL" smtClean="0"/>
              <a:pPr/>
              <a:t>22</a:t>
            </a:fld>
            <a:endParaRPr lang="nl-NL" dirty="0"/>
          </a:p>
        </p:txBody>
      </p:sp>
      <p:pic>
        <p:nvPicPr>
          <p:cNvPr id="5" name="Afbeelding 4">
            <a:extLst>
              <a:ext uri="{FF2B5EF4-FFF2-40B4-BE49-F238E27FC236}">
                <a16:creationId xmlns:a16="http://schemas.microsoft.com/office/drawing/2014/main" id="{3472860D-F062-43F6-BF7F-06E43B6FB391}"/>
              </a:ext>
            </a:extLst>
          </p:cNvPr>
          <p:cNvPicPr>
            <a:picLocks noChangeAspect="1"/>
          </p:cNvPicPr>
          <p:nvPr/>
        </p:nvPicPr>
        <p:blipFill>
          <a:blip r:embed="rId2"/>
          <a:stretch>
            <a:fillRect/>
          </a:stretch>
        </p:blipFill>
        <p:spPr>
          <a:xfrm>
            <a:off x="2757701" y="5132593"/>
            <a:ext cx="2981325" cy="1533525"/>
          </a:xfrm>
          <a:prstGeom prst="rect">
            <a:avLst/>
          </a:prstGeom>
        </p:spPr>
      </p:pic>
    </p:spTree>
    <p:extLst>
      <p:ext uri="{BB962C8B-B14F-4D97-AF65-F5344CB8AC3E}">
        <p14:creationId xmlns:p14="http://schemas.microsoft.com/office/powerpoint/2010/main" val="3461362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986530A8-1C3F-4BD7-87B8-D604AEB482C2}"/>
              </a:ext>
            </a:extLst>
          </p:cNvPr>
          <p:cNvSpPr txBox="1"/>
          <p:nvPr/>
        </p:nvSpPr>
        <p:spPr>
          <a:xfrm>
            <a:off x="4889819" y="1618443"/>
            <a:ext cx="2353883" cy="1600438"/>
          </a:xfrm>
          <a:prstGeom prst="rect">
            <a:avLst/>
          </a:prstGeom>
          <a:solidFill>
            <a:schemeClr val="accent3">
              <a:lumMod val="20000"/>
              <a:lumOff val="80000"/>
            </a:schemeClr>
          </a:solidFill>
        </p:spPr>
        <p:txBody>
          <a:bodyPr wrap="square" rtlCol="0">
            <a:spAutoFit/>
          </a:bodyPr>
          <a:lstStyle/>
          <a:p>
            <a:r>
              <a:rPr lang="nl-NL" sz="1600" i="1" dirty="0"/>
              <a:t>“Duidelijkheid over behandeling/ingreep. Nodig voor de juiste keuze en vertrouwen in de behandeling.” </a:t>
            </a:r>
          </a:p>
          <a:p>
            <a:r>
              <a:rPr lang="nl-NL" sz="1600" dirty="0"/>
              <a:t>Patiënt</a:t>
            </a:r>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3"/>
          <a:stretch>
            <a:fillRect/>
          </a:stretch>
        </p:blipFill>
        <p:spPr>
          <a:xfrm>
            <a:off x="3440425" y="5523679"/>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fld id="{AA7053FB-042E-6446-B316-64F3393D4AD5}" type="slidenum">
              <a:rPr lang="nl-NL" smtClean="0"/>
              <a:pPr/>
              <a:t>23</a:t>
            </a:fld>
            <a:endParaRPr lang="nl-NL" dirty="0"/>
          </a:p>
        </p:txBody>
      </p:sp>
      <p:sp>
        <p:nvSpPr>
          <p:cNvPr id="7" name="Tekstvak 6">
            <a:extLst>
              <a:ext uri="{FF2B5EF4-FFF2-40B4-BE49-F238E27FC236}">
                <a16:creationId xmlns:a16="http://schemas.microsoft.com/office/drawing/2014/main" id="{6B53B979-2593-4A1E-B42D-54678F390A58}"/>
              </a:ext>
            </a:extLst>
          </p:cNvPr>
          <p:cNvSpPr txBox="1"/>
          <p:nvPr/>
        </p:nvSpPr>
        <p:spPr>
          <a:xfrm>
            <a:off x="-11564" y="4100044"/>
            <a:ext cx="5984342" cy="1877437"/>
          </a:xfrm>
          <a:prstGeom prst="rect">
            <a:avLst/>
          </a:prstGeom>
          <a:solidFill>
            <a:schemeClr val="accent4">
              <a:lumMod val="20000"/>
              <a:lumOff val="80000"/>
            </a:schemeClr>
          </a:solidFill>
        </p:spPr>
        <p:txBody>
          <a:bodyPr wrap="square" rtlCol="0">
            <a:spAutoFit/>
          </a:bodyPr>
          <a:lstStyle/>
          <a:p>
            <a:r>
              <a:rPr lang="nl-NL" i="1" dirty="0"/>
              <a:t>‘</a:t>
            </a:r>
            <a:r>
              <a:rPr lang="nl-NL" sz="1600" i="1" dirty="0"/>
              <a:t>Dus ik kan het iedereen aanraden, zonder meer. Al zal je bij sommige zorgverleners eeuwig altijd wat bezwaar horen: “als het maar niet meer werk kost”, “als ik nog maar niet meer hoef te noteren”. Dat is het algemene zucht die je hoort bij een ieder als er iets wordt ingevoerd. Maar als ik patiënt was, dan zou ik er gebaat bij zijn, dus ik zou zeggen “ja”.’ </a:t>
            </a:r>
            <a:endParaRPr lang="nl-NL" sz="1600" dirty="0"/>
          </a:p>
          <a:p>
            <a:r>
              <a:rPr lang="nl-NL" sz="1600" dirty="0"/>
              <a:t>Arts over de </a:t>
            </a:r>
            <a:r>
              <a:rPr lang="nl-NL" sz="1600" i="1" dirty="0"/>
              <a:t>3 Goede Vragen </a:t>
            </a:r>
            <a:r>
              <a:rPr lang="nl-NL" sz="1600" dirty="0"/>
              <a:t>methode</a:t>
            </a:r>
          </a:p>
        </p:txBody>
      </p:sp>
      <p:sp>
        <p:nvSpPr>
          <p:cNvPr id="8" name="Tekstvak 7">
            <a:extLst>
              <a:ext uri="{FF2B5EF4-FFF2-40B4-BE49-F238E27FC236}">
                <a16:creationId xmlns:a16="http://schemas.microsoft.com/office/drawing/2014/main" id="{844A1273-8B51-46DB-A093-03804F995491}"/>
              </a:ext>
            </a:extLst>
          </p:cNvPr>
          <p:cNvSpPr txBox="1"/>
          <p:nvPr/>
        </p:nvSpPr>
        <p:spPr>
          <a:xfrm>
            <a:off x="200345" y="3045904"/>
            <a:ext cx="4120661" cy="1077218"/>
          </a:xfrm>
          <a:prstGeom prst="rect">
            <a:avLst/>
          </a:prstGeom>
          <a:solidFill>
            <a:schemeClr val="tx2">
              <a:lumMod val="20000"/>
              <a:lumOff val="80000"/>
            </a:schemeClr>
          </a:solidFill>
        </p:spPr>
        <p:txBody>
          <a:bodyPr wrap="square" rtlCol="0">
            <a:spAutoFit/>
          </a:bodyPr>
          <a:lstStyle/>
          <a:p>
            <a:pPr fontAlgn="base"/>
            <a:r>
              <a:rPr lang="nl-NL" sz="1600" i="1" dirty="0"/>
              <a:t>“Als ik binnenkort zelf voor mijn gezondheid een arts zou moeten bezoeken, dan zou ik bij 3 goede vragen gebaat zijn”</a:t>
            </a:r>
            <a:endParaRPr lang="nl-NL" sz="1600" dirty="0"/>
          </a:p>
          <a:p>
            <a:pPr fontAlgn="base"/>
            <a:r>
              <a:rPr lang="nl-NL" sz="1600" dirty="0"/>
              <a:t>Arts </a:t>
            </a:r>
            <a:r>
              <a:rPr lang="nl-NL" sz="1600" dirty="0" err="1"/>
              <a:t>Radboudumc</a:t>
            </a:r>
            <a:endParaRPr lang="nl-NL" sz="1600" dirty="0"/>
          </a:p>
        </p:txBody>
      </p:sp>
      <p:sp>
        <p:nvSpPr>
          <p:cNvPr id="9" name="Tekstvak 8">
            <a:extLst>
              <a:ext uri="{FF2B5EF4-FFF2-40B4-BE49-F238E27FC236}">
                <a16:creationId xmlns:a16="http://schemas.microsoft.com/office/drawing/2014/main" id="{D1549117-6E5D-447F-ADF5-9B76A8EF5CBD}"/>
              </a:ext>
            </a:extLst>
          </p:cNvPr>
          <p:cNvSpPr txBox="1"/>
          <p:nvPr/>
        </p:nvSpPr>
        <p:spPr>
          <a:xfrm>
            <a:off x="200345" y="137959"/>
            <a:ext cx="2468427" cy="830997"/>
          </a:xfrm>
          <a:prstGeom prst="rect">
            <a:avLst/>
          </a:prstGeom>
          <a:solidFill>
            <a:schemeClr val="tx2">
              <a:lumMod val="20000"/>
              <a:lumOff val="80000"/>
            </a:schemeClr>
          </a:solidFill>
        </p:spPr>
        <p:txBody>
          <a:bodyPr wrap="square" rtlCol="0">
            <a:spAutoFit/>
          </a:bodyPr>
          <a:lstStyle/>
          <a:p>
            <a:r>
              <a:rPr lang="nl-NL" sz="1600" i="1" dirty="0"/>
              <a:t>“Ik mag hier meepraten en ik word serieus genomen”</a:t>
            </a:r>
          </a:p>
          <a:p>
            <a:r>
              <a:rPr lang="nl-NL" sz="1600" dirty="0"/>
              <a:t>Patiënte</a:t>
            </a:r>
          </a:p>
        </p:txBody>
      </p:sp>
      <p:sp>
        <p:nvSpPr>
          <p:cNvPr id="10" name="Tekstvak 9">
            <a:extLst>
              <a:ext uri="{FF2B5EF4-FFF2-40B4-BE49-F238E27FC236}">
                <a16:creationId xmlns:a16="http://schemas.microsoft.com/office/drawing/2014/main" id="{1B5BB3F9-2682-484C-89DA-857FE2A29ACF}"/>
              </a:ext>
            </a:extLst>
          </p:cNvPr>
          <p:cNvSpPr txBox="1"/>
          <p:nvPr/>
        </p:nvSpPr>
        <p:spPr>
          <a:xfrm>
            <a:off x="6772973" y="288583"/>
            <a:ext cx="2455072" cy="1631216"/>
          </a:xfrm>
          <a:prstGeom prst="rect">
            <a:avLst/>
          </a:prstGeom>
          <a:solidFill>
            <a:schemeClr val="tx2">
              <a:lumMod val="20000"/>
              <a:lumOff val="80000"/>
            </a:schemeClr>
          </a:solidFill>
        </p:spPr>
        <p:txBody>
          <a:bodyPr wrap="square" rtlCol="0">
            <a:spAutoFit/>
          </a:bodyPr>
          <a:lstStyle/>
          <a:p>
            <a:r>
              <a:rPr lang="nl-NL" sz="1600" i="1" dirty="0"/>
              <a:t>Eigenlijk liggen die vragen erg voor de hand, maar verzin ze zelf maar eens als patiënt in hoge nood”. </a:t>
            </a:r>
          </a:p>
          <a:p>
            <a:r>
              <a:rPr lang="nl-NL" sz="1600" dirty="0"/>
              <a:t>J. Oskam, ex-</a:t>
            </a:r>
            <a:r>
              <a:rPr lang="nl-NL" sz="1600" dirty="0" err="1"/>
              <a:t>borstkankerpatiënte</a:t>
            </a:r>
            <a:endParaRPr lang="nl-NL" sz="1600" dirty="0"/>
          </a:p>
        </p:txBody>
      </p:sp>
      <p:sp>
        <p:nvSpPr>
          <p:cNvPr id="11" name="Tekstvak 10">
            <a:extLst>
              <a:ext uri="{FF2B5EF4-FFF2-40B4-BE49-F238E27FC236}">
                <a16:creationId xmlns:a16="http://schemas.microsoft.com/office/drawing/2014/main" id="{4B5557CE-6544-4DE4-992D-082C9B7F6109}"/>
              </a:ext>
            </a:extLst>
          </p:cNvPr>
          <p:cNvSpPr txBox="1"/>
          <p:nvPr/>
        </p:nvSpPr>
        <p:spPr>
          <a:xfrm>
            <a:off x="7175103" y="1961177"/>
            <a:ext cx="1984343" cy="1815882"/>
          </a:xfrm>
          <a:prstGeom prst="rect">
            <a:avLst/>
          </a:prstGeom>
          <a:solidFill>
            <a:schemeClr val="accent4">
              <a:lumMod val="20000"/>
              <a:lumOff val="80000"/>
            </a:schemeClr>
          </a:solidFill>
        </p:spPr>
        <p:txBody>
          <a:bodyPr wrap="square" rtlCol="0">
            <a:spAutoFit/>
          </a:bodyPr>
          <a:lstStyle/>
          <a:p>
            <a:r>
              <a:rPr lang="nl-NL" sz="1600" i="1" dirty="0"/>
              <a:t>“Ik vind het fijn dat het neutrale vragen zijn. Je komt niet beschuldigend of lastig over, maar je kunt wel meepraten” </a:t>
            </a:r>
          </a:p>
          <a:p>
            <a:r>
              <a:rPr lang="nl-NL" sz="1600" dirty="0"/>
              <a:t>Patiënt</a:t>
            </a:r>
          </a:p>
        </p:txBody>
      </p:sp>
      <p:sp>
        <p:nvSpPr>
          <p:cNvPr id="13" name="Tekstvak 12">
            <a:extLst>
              <a:ext uri="{FF2B5EF4-FFF2-40B4-BE49-F238E27FC236}">
                <a16:creationId xmlns:a16="http://schemas.microsoft.com/office/drawing/2014/main" id="{BF988EF5-6D83-4B9A-B3D3-69C6C4A18192}"/>
              </a:ext>
            </a:extLst>
          </p:cNvPr>
          <p:cNvSpPr txBox="1"/>
          <p:nvPr/>
        </p:nvSpPr>
        <p:spPr>
          <a:xfrm>
            <a:off x="4647454" y="131539"/>
            <a:ext cx="1965998" cy="1323439"/>
          </a:xfrm>
          <a:prstGeom prst="rect">
            <a:avLst/>
          </a:prstGeom>
          <a:solidFill>
            <a:schemeClr val="accent3">
              <a:lumMod val="20000"/>
              <a:lumOff val="80000"/>
            </a:schemeClr>
          </a:solidFill>
        </p:spPr>
        <p:txBody>
          <a:bodyPr wrap="square" rtlCol="0">
            <a:spAutoFit/>
          </a:bodyPr>
          <a:lstStyle/>
          <a:p>
            <a:pPr fontAlgn="base"/>
            <a:r>
              <a:rPr lang="nl-NL" sz="1600" i="1" dirty="0"/>
              <a:t>“Ik heb meer geleerd om een goed gesprek te krijgen met de dokter”</a:t>
            </a:r>
          </a:p>
          <a:p>
            <a:pPr fontAlgn="base"/>
            <a:r>
              <a:rPr lang="nl-NL" sz="1600" dirty="0" err="1"/>
              <a:t>Laureana</a:t>
            </a:r>
            <a:r>
              <a:rPr lang="nl-NL" sz="1600" dirty="0"/>
              <a:t>, patiënt</a:t>
            </a:r>
          </a:p>
        </p:txBody>
      </p:sp>
      <p:sp>
        <p:nvSpPr>
          <p:cNvPr id="14" name="Tekstvak 13">
            <a:extLst>
              <a:ext uri="{FF2B5EF4-FFF2-40B4-BE49-F238E27FC236}">
                <a16:creationId xmlns:a16="http://schemas.microsoft.com/office/drawing/2014/main" id="{83C5800F-68E7-419A-A99E-7C632F7C4F61}"/>
              </a:ext>
            </a:extLst>
          </p:cNvPr>
          <p:cNvSpPr txBox="1"/>
          <p:nvPr/>
        </p:nvSpPr>
        <p:spPr>
          <a:xfrm>
            <a:off x="1028538" y="765637"/>
            <a:ext cx="3638572" cy="2308324"/>
          </a:xfrm>
          <a:prstGeom prst="rect">
            <a:avLst/>
          </a:prstGeom>
          <a:solidFill>
            <a:schemeClr val="accent4">
              <a:lumMod val="20000"/>
              <a:lumOff val="80000"/>
            </a:schemeClr>
          </a:solidFill>
        </p:spPr>
        <p:txBody>
          <a:bodyPr wrap="square" rtlCol="0">
            <a:spAutoFit/>
          </a:bodyPr>
          <a:lstStyle/>
          <a:p>
            <a:pPr fontAlgn="base"/>
            <a:r>
              <a:rPr lang="nl-NL" sz="1600" i="1" dirty="0"/>
              <a:t>“Onze arts zag destijds heel goed de unieke situatie van mij en mijn dochter in. Vraag 3 eigenlijk. We kozen voor een oplossing waardoor mijn dochter de juiste zorg kreeg, en ik toch kon blijven werken. Daar ben ik hem nog steeds dankbaar voor.”</a:t>
            </a:r>
          </a:p>
          <a:p>
            <a:pPr fontAlgn="base"/>
            <a:r>
              <a:rPr lang="nl-NL" sz="1600" dirty="0"/>
              <a:t>D. van Tuijl, moeder van een dochtertje van 4 maanden met apneu</a:t>
            </a:r>
          </a:p>
        </p:txBody>
      </p:sp>
      <p:sp>
        <p:nvSpPr>
          <p:cNvPr id="15" name="Tekstvak 14">
            <a:extLst>
              <a:ext uri="{FF2B5EF4-FFF2-40B4-BE49-F238E27FC236}">
                <a16:creationId xmlns:a16="http://schemas.microsoft.com/office/drawing/2014/main" id="{28C97A40-6505-444C-B82D-0E0BC1DA31D8}"/>
              </a:ext>
            </a:extLst>
          </p:cNvPr>
          <p:cNvSpPr txBox="1"/>
          <p:nvPr/>
        </p:nvSpPr>
        <p:spPr>
          <a:xfrm>
            <a:off x="6124929" y="3818438"/>
            <a:ext cx="3123344" cy="1877437"/>
          </a:xfrm>
          <a:prstGeom prst="rect">
            <a:avLst/>
          </a:prstGeom>
          <a:solidFill>
            <a:schemeClr val="accent3">
              <a:lumMod val="20000"/>
              <a:lumOff val="80000"/>
            </a:schemeClr>
          </a:solidFill>
        </p:spPr>
        <p:txBody>
          <a:bodyPr wrap="square" rtlCol="0">
            <a:spAutoFit/>
          </a:bodyPr>
          <a:lstStyle/>
          <a:p>
            <a:pPr fontAlgn="base"/>
            <a:r>
              <a:rPr lang="nl-NL" sz="1600" i="1" dirty="0"/>
              <a:t>“Ik hoop wel dat patiënten met die vragen komen, ze gaan anders over hun problemen nadenken en dan is de therapie eigenlijk al begonnen. Beter kun je niet hebben.”</a:t>
            </a:r>
          </a:p>
          <a:p>
            <a:pPr fontAlgn="base"/>
            <a:r>
              <a:rPr lang="nl-NL" sz="1600" dirty="0"/>
              <a:t>G. </a:t>
            </a:r>
            <a:r>
              <a:rPr lang="nl-NL" sz="1600" dirty="0" err="1"/>
              <a:t>Roodbol</a:t>
            </a:r>
            <a:r>
              <a:rPr lang="nl-NL" sz="1600" dirty="0"/>
              <a:t>, verpleegkundig specialist GGZ</a:t>
            </a:r>
          </a:p>
        </p:txBody>
      </p:sp>
      <p:sp>
        <p:nvSpPr>
          <p:cNvPr id="20" name="Titel 1">
            <a:extLst>
              <a:ext uri="{FF2B5EF4-FFF2-40B4-BE49-F238E27FC236}">
                <a16:creationId xmlns:a16="http://schemas.microsoft.com/office/drawing/2014/main" id="{1918F331-FC65-4E6B-B2FE-EE94AF7CFAF4}"/>
              </a:ext>
            </a:extLst>
          </p:cNvPr>
          <p:cNvSpPr>
            <a:spLocks noGrp="1"/>
          </p:cNvSpPr>
          <p:nvPr>
            <p:ph type="title"/>
          </p:nvPr>
        </p:nvSpPr>
        <p:spPr>
          <a:xfrm rot="21228411">
            <a:off x="2849652" y="3327268"/>
            <a:ext cx="6939713" cy="409315"/>
          </a:xfrm>
        </p:spPr>
        <p:txBody>
          <a:bodyPr/>
          <a:lstStyle/>
          <a:p>
            <a:r>
              <a:rPr lang="nl-NL" sz="2800" dirty="0"/>
              <a:t>Waarom 3 Goede Vragen?</a:t>
            </a:r>
          </a:p>
        </p:txBody>
      </p:sp>
    </p:spTree>
    <p:extLst>
      <p:ext uri="{BB962C8B-B14F-4D97-AF65-F5344CB8AC3E}">
        <p14:creationId xmlns:p14="http://schemas.microsoft.com/office/powerpoint/2010/main" val="224280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0514" y="1306084"/>
            <a:ext cx="6887178" cy="396000"/>
          </a:xfrm>
        </p:spPr>
        <p:txBody>
          <a:bodyPr/>
          <a:lstStyle/>
          <a:p>
            <a:r>
              <a:rPr lang="nl-NL" dirty="0"/>
              <a:t>Hartelijk dank voor je aandacht!</a:t>
            </a:r>
          </a:p>
        </p:txBody>
      </p:sp>
      <p:sp>
        <p:nvSpPr>
          <p:cNvPr id="3" name="Tijdelijke aanduiding voor inhoud 2"/>
          <p:cNvSpPr>
            <a:spLocks noGrp="1"/>
          </p:cNvSpPr>
          <p:nvPr>
            <p:ph idx="1"/>
          </p:nvPr>
        </p:nvSpPr>
        <p:spPr>
          <a:xfrm>
            <a:off x="1436337" y="2151014"/>
            <a:ext cx="6681020" cy="4107426"/>
          </a:xfrm>
        </p:spPr>
        <p:txBody>
          <a:bodyPr/>
          <a:lstStyle/>
          <a:p>
            <a:pPr marL="288000" lvl="1" indent="0">
              <a:buNone/>
            </a:pPr>
            <a:endParaRPr lang="nl-NL" dirty="0"/>
          </a:p>
          <a:p>
            <a:pPr marL="0" indent="0">
              <a:buNone/>
            </a:pPr>
            <a:r>
              <a:rPr lang="nl-NL" dirty="0"/>
              <a:t>Meer informatie over integrale </a:t>
            </a:r>
            <a:r>
              <a:rPr lang="nl-NL" dirty="0" err="1"/>
              <a:t>geboortezorg</a:t>
            </a:r>
            <a:r>
              <a:rPr lang="nl-NL" dirty="0"/>
              <a:t>? </a:t>
            </a:r>
          </a:p>
          <a:p>
            <a:pPr marL="0" indent="0">
              <a:buNone/>
            </a:pPr>
            <a:endParaRPr lang="nl-NL" dirty="0"/>
          </a:p>
          <a:p>
            <a:pPr marL="0" indent="0">
              <a:buNone/>
            </a:pPr>
            <a:r>
              <a:rPr lang="nl-NL" dirty="0"/>
              <a:t>Schrijf je in voor de </a:t>
            </a:r>
            <a:r>
              <a:rPr lang="nl-NL" dirty="0">
                <a:hlinkClick r:id="rId3"/>
              </a:rPr>
              <a:t>nieuwsbrief</a:t>
            </a:r>
            <a:r>
              <a:rPr lang="nl-NL" dirty="0"/>
              <a:t>.</a:t>
            </a:r>
          </a:p>
          <a:p>
            <a:pPr marL="0" indent="0">
              <a:buNone/>
            </a:pPr>
            <a:endParaRPr lang="nl-NL" dirty="0"/>
          </a:p>
          <a:p>
            <a:pPr marL="0" indent="0">
              <a:buNone/>
            </a:pPr>
            <a:r>
              <a:rPr lang="nl-NL" dirty="0"/>
              <a:t>Volg ons op </a:t>
            </a:r>
            <a:r>
              <a:rPr lang="nl-NL" dirty="0" err="1">
                <a:hlinkClick r:id="rId4"/>
              </a:rPr>
              <a:t>linkedin</a:t>
            </a:r>
            <a:r>
              <a:rPr lang="nl-NL" dirty="0"/>
              <a:t>.</a:t>
            </a:r>
          </a:p>
          <a:p>
            <a:pPr marL="0" indent="0">
              <a:buNone/>
            </a:pPr>
            <a:endParaRPr lang="nl-NL" dirty="0"/>
          </a:p>
          <a:p>
            <a:pPr marL="0" indent="0">
              <a:buNone/>
            </a:pPr>
            <a:r>
              <a:rPr lang="nl-NL" dirty="0"/>
              <a:t>Volg ons op </a:t>
            </a:r>
            <a:r>
              <a:rPr lang="nl-NL" dirty="0">
                <a:hlinkClick r:id="rId5"/>
              </a:rPr>
              <a:t>twitter</a:t>
            </a:r>
            <a:endParaRPr lang="nl-NL" dirty="0"/>
          </a:p>
          <a:p>
            <a:pPr marL="0" indent="0">
              <a:buNone/>
            </a:pPr>
            <a:endParaRPr lang="nl-NL" dirty="0"/>
          </a:p>
        </p:txBody>
      </p:sp>
      <p:grpSp>
        <p:nvGrpSpPr>
          <p:cNvPr id="5" name="Groep 4">
            <a:extLst>
              <a:ext uri="{FF2B5EF4-FFF2-40B4-BE49-F238E27FC236}">
                <a16:creationId xmlns:a16="http://schemas.microsoft.com/office/drawing/2014/main" id="{8C247DC2-4BE6-4395-B0EB-B7B54CF382E6}"/>
              </a:ext>
            </a:extLst>
          </p:cNvPr>
          <p:cNvGrpSpPr/>
          <p:nvPr/>
        </p:nvGrpSpPr>
        <p:grpSpPr>
          <a:xfrm>
            <a:off x="3440425" y="5523679"/>
            <a:ext cx="5224047" cy="1271959"/>
            <a:chOff x="3440425" y="5523679"/>
            <a:chExt cx="5224047" cy="1271959"/>
          </a:xfrm>
        </p:grpSpPr>
        <p:pic>
          <p:nvPicPr>
            <p:cNvPr id="6" name="Afbeelding 5">
              <a:extLst>
                <a:ext uri="{FF2B5EF4-FFF2-40B4-BE49-F238E27FC236}">
                  <a16:creationId xmlns:a16="http://schemas.microsoft.com/office/drawing/2014/main" id="{E2129B88-D161-44D7-8149-859909E89B74}"/>
                </a:ext>
              </a:extLst>
            </p:cNvPr>
            <p:cNvPicPr>
              <a:picLocks noChangeAspect="1"/>
            </p:cNvPicPr>
            <p:nvPr/>
          </p:nvPicPr>
          <p:blipFill>
            <a:blip r:embed="rId6"/>
            <a:stretch>
              <a:fillRect/>
            </a:stretch>
          </p:blipFill>
          <p:spPr>
            <a:xfrm>
              <a:off x="3440425" y="5523679"/>
              <a:ext cx="2543917" cy="1271959"/>
            </a:xfrm>
            <a:prstGeom prst="rect">
              <a:avLst/>
            </a:prstGeom>
          </p:spPr>
        </p:pic>
        <p:pic>
          <p:nvPicPr>
            <p:cNvPr id="7" name="Picture 2">
              <a:extLst>
                <a:ext uri="{FF2B5EF4-FFF2-40B4-BE49-F238E27FC236}">
                  <a16:creationId xmlns:a16="http://schemas.microsoft.com/office/drawing/2014/main" id="{D3766952-84F8-4878-AC6D-E6B5BA5C6E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ijdelijke aanduiding voor dianummer 3">
            <a:extLst>
              <a:ext uri="{FF2B5EF4-FFF2-40B4-BE49-F238E27FC236}">
                <a16:creationId xmlns:a16="http://schemas.microsoft.com/office/drawing/2014/main" id="{75829817-2F98-4D3E-9F7E-ADBEE6FFCE1D}"/>
              </a:ext>
            </a:extLst>
          </p:cNvPr>
          <p:cNvSpPr>
            <a:spLocks noGrp="1"/>
          </p:cNvSpPr>
          <p:nvPr>
            <p:ph type="sldNum" sz="quarter" idx="4"/>
          </p:nvPr>
        </p:nvSpPr>
        <p:spPr/>
        <p:txBody>
          <a:bodyPr/>
          <a:lstStyle/>
          <a:p>
            <a:fld id="{AA7053FB-042E-6446-B316-64F3393D4AD5}" type="slidenum">
              <a:rPr lang="nl-NL" smtClean="0"/>
              <a:pPr/>
              <a:t>24</a:t>
            </a:fld>
            <a:endParaRPr lang="nl-NL" dirty="0"/>
          </a:p>
        </p:txBody>
      </p:sp>
    </p:spTree>
    <p:extLst>
      <p:ext uri="{BB962C8B-B14F-4D97-AF65-F5344CB8AC3E}">
        <p14:creationId xmlns:p14="http://schemas.microsoft.com/office/powerpoint/2010/main" val="170396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0333" y="958644"/>
            <a:ext cx="6944885" cy="396000"/>
          </a:xfrm>
        </p:spPr>
        <p:txBody>
          <a:bodyPr/>
          <a:lstStyle/>
          <a:p>
            <a:r>
              <a:rPr lang="nl-NL" dirty="0"/>
              <a:t>Onze gasten</a:t>
            </a:r>
          </a:p>
        </p:txBody>
      </p:sp>
      <p:sp>
        <p:nvSpPr>
          <p:cNvPr id="3" name="Tijdelijke aanduiding voor inhoud 2"/>
          <p:cNvSpPr>
            <a:spLocks noGrp="1"/>
          </p:cNvSpPr>
          <p:nvPr>
            <p:ph idx="1"/>
          </p:nvPr>
        </p:nvSpPr>
        <p:spPr>
          <a:xfrm>
            <a:off x="1010333" y="1469412"/>
            <a:ext cx="7409389" cy="4107426"/>
          </a:xfrm>
        </p:spPr>
        <p:txBody>
          <a:bodyPr/>
          <a:lstStyle/>
          <a:p>
            <a:r>
              <a:rPr lang="nl-NL" dirty="0"/>
              <a:t>Maartje Zelis</a:t>
            </a:r>
          </a:p>
          <a:p>
            <a:pPr marL="0" indent="0">
              <a:buNone/>
            </a:pPr>
            <a:r>
              <a:rPr lang="nl-NL" dirty="0"/>
              <a:t>    </a:t>
            </a:r>
            <a:r>
              <a:rPr lang="nl-NL" sz="1800" dirty="0"/>
              <a:t>Gynaecoloog </a:t>
            </a:r>
            <a:r>
              <a:rPr lang="nl-NL" sz="1800" dirty="0" err="1"/>
              <a:t>Zuyderland</a:t>
            </a:r>
            <a:r>
              <a:rPr lang="nl-NL" sz="1800" dirty="0"/>
              <a:t> Medisch Centrum</a:t>
            </a:r>
          </a:p>
          <a:p>
            <a:pPr marL="0" indent="0">
              <a:buNone/>
            </a:pPr>
            <a:endParaRPr lang="nl-NL" sz="1800" dirty="0"/>
          </a:p>
          <a:p>
            <a:pPr marL="0" indent="0">
              <a:buNone/>
            </a:pPr>
            <a:endParaRPr lang="nl-NL" sz="1800" dirty="0"/>
          </a:p>
          <a:p>
            <a:pPr marL="0" indent="0">
              <a:buNone/>
            </a:pPr>
            <a:r>
              <a:rPr lang="nl-NL" sz="1800" dirty="0"/>
              <a:t>		   </a:t>
            </a:r>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endParaRPr lang="nl-NL" dirty="0"/>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3"/>
          <a:stretch>
            <a:fillRect/>
          </a:stretch>
        </p:blipFill>
        <p:spPr>
          <a:xfrm>
            <a:off x="3440425" y="5523679"/>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fld id="{AA7053FB-042E-6446-B316-64F3393D4AD5}" type="slidenum">
              <a:rPr lang="nl-NL" smtClean="0"/>
              <a:pPr/>
              <a:t>3</a:t>
            </a:fld>
            <a:endParaRPr lang="nl-NL" dirty="0"/>
          </a:p>
        </p:txBody>
      </p:sp>
      <p:pic>
        <p:nvPicPr>
          <p:cNvPr id="2050" name="Picture 2" descr="1602146187-a8a69b131819f8ce">
            <a:extLst>
              <a:ext uri="{FF2B5EF4-FFF2-40B4-BE49-F238E27FC236}">
                <a16:creationId xmlns:a16="http://schemas.microsoft.com/office/drawing/2014/main" id="{EB6E7C02-71EF-4250-A815-B9F47B6E3C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342" y="155792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4837" y="958644"/>
            <a:ext cx="7409389" cy="396000"/>
          </a:xfrm>
        </p:spPr>
        <p:txBody>
          <a:bodyPr/>
          <a:lstStyle/>
          <a:p>
            <a:r>
              <a:rPr lang="nl-NL" dirty="0"/>
              <a:t>Kader </a:t>
            </a:r>
            <a:r>
              <a:rPr lang="nl-NL" dirty="0" err="1"/>
              <a:t>webinar</a:t>
            </a:r>
            <a:r>
              <a:rPr lang="nl-NL" dirty="0"/>
              <a:t> ‘3 goede vragen’</a:t>
            </a:r>
          </a:p>
        </p:txBody>
      </p:sp>
      <p:sp>
        <p:nvSpPr>
          <p:cNvPr id="3" name="Tijdelijke aanduiding voor inhoud 2"/>
          <p:cNvSpPr>
            <a:spLocks noGrp="1"/>
          </p:cNvSpPr>
          <p:nvPr>
            <p:ph idx="1"/>
          </p:nvPr>
        </p:nvSpPr>
        <p:spPr>
          <a:xfrm>
            <a:off x="1474837" y="1703439"/>
            <a:ext cx="7409389" cy="4107426"/>
          </a:xfrm>
        </p:spPr>
        <p:txBody>
          <a:bodyPr/>
          <a:lstStyle/>
          <a:p>
            <a:r>
              <a:rPr lang="nl-NL" dirty="0"/>
              <a:t>Samen beslissen belangrijk thema</a:t>
            </a:r>
          </a:p>
          <a:p>
            <a:r>
              <a:rPr lang="nl-NL" dirty="0"/>
              <a:t>Zorgstandaard (2016)</a:t>
            </a:r>
          </a:p>
          <a:p>
            <a:r>
              <a:rPr lang="nl-NL" dirty="0"/>
              <a:t>Agenda voor de </a:t>
            </a:r>
            <a:r>
              <a:rPr lang="nl-NL" dirty="0" err="1"/>
              <a:t>geboortezorg</a:t>
            </a:r>
            <a:r>
              <a:rPr lang="nl-NL" dirty="0"/>
              <a:t> (2017)</a:t>
            </a:r>
          </a:p>
          <a:p>
            <a:r>
              <a:rPr lang="nl-NL" dirty="0"/>
              <a:t>Agenda ‘Cliënt als gelijkwaardig partner’ (2019)</a:t>
            </a:r>
          </a:p>
          <a:p>
            <a:r>
              <a:rPr lang="nl-NL" dirty="0"/>
              <a:t>‘Samen beslissen’ op landelijk, regionaal niveau en in de spreekkamer</a:t>
            </a:r>
          </a:p>
          <a:p>
            <a:endParaRPr lang="nl-NL" dirty="0"/>
          </a:p>
          <a:p>
            <a:endParaRPr lang="nl-NL" dirty="0"/>
          </a:p>
          <a:p>
            <a:pPr marL="0" indent="0">
              <a:buNone/>
            </a:pPr>
            <a:endParaRPr lang="nl-NL" dirty="0"/>
          </a:p>
          <a:p>
            <a:endParaRPr lang="nl-NL" dirty="0"/>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3"/>
          <a:stretch>
            <a:fillRect/>
          </a:stretch>
        </p:blipFill>
        <p:spPr>
          <a:xfrm>
            <a:off x="3440425" y="5523679"/>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fld id="{AA7053FB-042E-6446-B316-64F3393D4AD5}" type="slidenum">
              <a:rPr lang="nl-NL" smtClean="0"/>
              <a:pPr/>
              <a:t>4</a:t>
            </a:fld>
            <a:endParaRPr lang="nl-NL" dirty="0"/>
          </a:p>
        </p:txBody>
      </p:sp>
    </p:spTree>
    <p:extLst>
      <p:ext uri="{BB962C8B-B14F-4D97-AF65-F5344CB8AC3E}">
        <p14:creationId xmlns:p14="http://schemas.microsoft.com/office/powerpoint/2010/main" val="308695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4837" y="958644"/>
            <a:ext cx="6944885" cy="396000"/>
          </a:xfrm>
        </p:spPr>
        <p:txBody>
          <a:bodyPr/>
          <a:lstStyle/>
          <a:p>
            <a:r>
              <a:rPr lang="nl-NL" dirty="0"/>
              <a:t>Samen beslissen leidt tot……</a:t>
            </a:r>
          </a:p>
        </p:txBody>
      </p:sp>
      <p:sp>
        <p:nvSpPr>
          <p:cNvPr id="3" name="Tijdelijke aanduiding voor inhoud 2"/>
          <p:cNvSpPr>
            <a:spLocks noGrp="1"/>
          </p:cNvSpPr>
          <p:nvPr>
            <p:ph idx="1"/>
          </p:nvPr>
        </p:nvSpPr>
        <p:spPr>
          <a:xfrm>
            <a:off x="1474837" y="1703439"/>
            <a:ext cx="7409389" cy="4107426"/>
          </a:xfrm>
        </p:spPr>
        <p:txBody>
          <a:bodyPr/>
          <a:lstStyle/>
          <a:p>
            <a:pPr marL="0" indent="0">
              <a:buNone/>
            </a:pPr>
            <a:endParaRPr lang="nl-NL" i="1" dirty="0"/>
          </a:p>
          <a:p>
            <a:pPr marL="0" indent="0">
              <a:buNone/>
            </a:pPr>
            <a:endParaRPr lang="nl-NL" dirty="0"/>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3"/>
          <a:stretch>
            <a:fillRect/>
          </a:stretch>
        </p:blipFill>
        <p:spPr>
          <a:xfrm>
            <a:off x="3440425" y="5523679"/>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Tijdelijke aanduiding voor inhoud 3">
            <a:extLst>
              <a:ext uri="{FF2B5EF4-FFF2-40B4-BE49-F238E27FC236}">
                <a16:creationId xmlns:a16="http://schemas.microsoft.com/office/drawing/2014/main" id="{5CB72E2D-2309-4C1B-B09F-21354442ABCB}"/>
              </a:ext>
            </a:extLst>
          </p:cNvPr>
          <p:cNvPicPr>
            <a:picLocks noChangeAspect="1"/>
          </p:cNvPicPr>
          <p:nvPr/>
        </p:nvPicPr>
        <p:blipFill>
          <a:blip r:embed="rId5"/>
          <a:stretch>
            <a:fillRect/>
          </a:stretch>
        </p:blipFill>
        <p:spPr>
          <a:xfrm>
            <a:off x="1276011" y="1506143"/>
            <a:ext cx="7608215" cy="4185464"/>
          </a:xfrm>
          <a:prstGeom prst="rect">
            <a:avLst/>
          </a:prstGeom>
        </p:spPr>
      </p:pic>
      <p:sp>
        <p:nvSpPr>
          <p:cNvPr id="7" name="Tijdelijke aanduiding voor dianummer 6">
            <a:extLst>
              <a:ext uri="{FF2B5EF4-FFF2-40B4-BE49-F238E27FC236}">
                <a16:creationId xmlns:a16="http://schemas.microsoft.com/office/drawing/2014/main" id="{42408995-6B0B-4539-9D62-AC4D92432355}"/>
              </a:ext>
            </a:extLst>
          </p:cNvPr>
          <p:cNvSpPr>
            <a:spLocks noGrp="1"/>
          </p:cNvSpPr>
          <p:nvPr>
            <p:ph type="sldNum" sz="quarter" idx="4"/>
          </p:nvPr>
        </p:nvSpPr>
        <p:spPr/>
        <p:txBody>
          <a:bodyPr/>
          <a:lstStyle/>
          <a:p>
            <a:fld id="{AA7053FB-042E-6446-B316-64F3393D4AD5}" type="slidenum">
              <a:rPr lang="nl-NL" smtClean="0"/>
              <a:pPr/>
              <a:t>5</a:t>
            </a:fld>
            <a:endParaRPr lang="nl-NL" dirty="0"/>
          </a:p>
        </p:txBody>
      </p:sp>
    </p:spTree>
    <p:extLst>
      <p:ext uri="{BB962C8B-B14F-4D97-AF65-F5344CB8AC3E}">
        <p14:creationId xmlns:p14="http://schemas.microsoft.com/office/powerpoint/2010/main" val="204117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E5A13AC-A218-41EF-BEC7-7B86C04E7D8A}"/>
              </a:ext>
            </a:extLst>
          </p:cNvPr>
          <p:cNvPicPr>
            <a:picLocks noChangeAspect="1"/>
          </p:cNvPicPr>
          <p:nvPr/>
        </p:nvPicPr>
        <p:blipFill>
          <a:blip r:embed="rId3"/>
          <a:stretch>
            <a:fillRect/>
          </a:stretch>
        </p:blipFill>
        <p:spPr>
          <a:xfrm>
            <a:off x="6264999" y="0"/>
            <a:ext cx="2968598" cy="4110771"/>
          </a:xfrm>
          <a:prstGeom prst="rect">
            <a:avLst/>
          </a:prstGeom>
        </p:spPr>
      </p:pic>
      <p:sp>
        <p:nvSpPr>
          <p:cNvPr id="2" name="Titel 1"/>
          <p:cNvSpPr>
            <a:spLocks noGrp="1"/>
          </p:cNvSpPr>
          <p:nvPr>
            <p:ph type="title"/>
          </p:nvPr>
        </p:nvSpPr>
        <p:spPr>
          <a:xfrm>
            <a:off x="1474837" y="958644"/>
            <a:ext cx="6944885" cy="396000"/>
          </a:xfrm>
        </p:spPr>
        <p:txBody>
          <a:bodyPr/>
          <a:lstStyle/>
          <a:p>
            <a:r>
              <a:rPr lang="nl-NL" dirty="0"/>
              <a:t>Wat gaan we doen?</a:t>
            </a:r>
          </a:p>
        </p:txBody>
      </p:sp>
      <p:sp>
        <p:nvSpPr>
          <p:cNvPr id="3" name="Tijdelijke aanduiding voor inhoud 2"/>
          <p:cNvSpPr>
            <a:spLocks noGrp="1"/>
          </p:cNvSpPr>
          <p:nvPr>
            <p:ph idx="1"/>
          </p:nvPr>
        </p:nvSpPr>
        <p:spPr>
          <a:xfrm>
            <a:off x="1474837" y="1703439"/>
            <a:ext cx="7409389" cy="4107426"/>
          </a:xfrm>
        </p:spPr>
        <p:txBody>
          <a:bodyPr/>
          <a:lstStyle/>
          <a:p>
            <a:pPr marL="0" indent="0">
              <a:buNone/>
            </a:pPr>
            <a:r>
              <a:rPr lang="nl-NL" dirty="0"/>
              <a:t>Methode 3 goede vragen:</a:t>
            </a:r>
          </a:p>
          <a:p>
            <a:endParaRPr lang="nl-NL" dirty="0"/>
          </a:p>
          <a:p>
            <a:r>
              <a:rPr lang="nl-NL" dirty="0"/>
              <a:t>Deel I: Waarom 3 goede vragen?</a:t>
            </a:r>
          </a:p>
          <a:p>
            <a:pPr marL="0" indent="0">
              <a:buNone/>
            </a:pPr>
            <a:endParaRPr lang="nl-NL" dirty="0"/>
          </a:p>
          <a:p>
            <a:r>
              <a:rPr lang="nl-NL" dirty="0"/>
              <a:t>Deel II: Wat is de methode 3 goede vragen</a:t>
            </a:r>
          </a:p>
          <a:p>
            <a:pPr marL="0" indent="0">
              <a:buNone/>
            </a:pPr>
            <a:r>
              <a:rPr lang="nl-NL" dirty="0"/>
              <a:t>    		     </a:t>
            </a:r>
            <a:r>
              <a:rPr lang="nl-NL" i="1" dirty="0"/>
              <a:t>Achtergrond, theorie &amp; praktijk</a:t>
            </a:r>
          </a:p>
          <a:p>
            <a:pPr marL="0" indent="0">
              <a:buNone/>
            </a:pPr>
            <a:endParaRPr lang="nl-NL" dirty="0"/>
          </a:p>
          <a:p>
            <a:r>
              <a:rPr lang="nl-NL" dirty="0"/>
              <a:t>Deel III: Hoe pak je het aan?</a:t>
            </a:r>
          </a:p>
          <a:p>
            <a:pPr marL="0" indent="0">
              <a:buNone/>
            </a:pPr>
            <a:r>
              <a:rPr lang="nl-NL" dirty="0"/>
              <a:t>		 </a:t>
            </a:r>
            <a:r>
              <a:rPr lang="nl-NL" i="1" dirty="0"/>
              <a:t>Materialen, handleiding en </a:t>
            </a:r>
            <a:r>
              <a:rPr lang="nl-NL" i="1" dirty="0" err="1"/>
              <a:t>toolkit</a:t>
            </a:r>
            <a:r>
              <a:rPr lang="nl-NL" i="1" dirty="0"/>
              <a:t>.</a:t>
            </a:r>
          </a:p>
          <a:p>
            <a:pPr marL="0" indent="0">
              <a:buNone/>
            </a:pPr>
            <a:endParaRPr lang="nl-NL" dirty="0"/>
          </a:p>
          <a:p>
            <a:endParaRPr lang="nl-NL" dirty="0"/>
          </a:p>
          <a:p>
            <a:endParaRPr lang="nl-NL" dirty="0"/>
          </a:p>
          <a:p>
            <a:pPr marL="0" indent="0">
              <a:buNone/>
            </a:pPr>
            <a:endParaRPr lang="nl-NL" dirty="0"/>
          </a:p>
          <a:p>
            <a:endParaRPr lang="nl-NL" dirty="0"/>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4"/>
          <a:stretch>
            <a:fillRect/>
          </a:stretch>
        </p:blipFill>
        <p:spPr>
          <a:xfrm>
            <a:off x="3440425" y="5523679"/>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fld id="{AA7053FB-042E-6446-B316-64F3393D4AD5}" type="slidenum">
              <a:rPr lang="nl-NL" smtClean="0"/>
              <a:pPr/>
              <a:t>6</a:t>
            </a:fld>
            <a:endParaRPr lang="nl-NL" dirty="0"/>
          </a:p>
        </p:txBody>
      </p:sp>
    </p:spTree>
    <p:extLst>
      <p:ext uri="{BB962C8B-B14F-4D97-AF65-F5344CB8AC3E}">
        <p14:creationId xmlns:p14="http://schemas.microsoft.com/office/powerpoint/2010/main" val="218159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4837" y="958644"/>
            <a:ext cx="6944885" cy="396000"/>
          </a:xfrm>
        </p:spPr>
        <p:txBody>
          <a:bodyPr/>
          <a:lstStyle/>
          <a:p>
            <a:r>
              <a:rPr lang="nl-NL" dirty="0"/>
              <a:t>Deel I : Waarom 3 GV?</a:t>
            </a:r>
          </a:p>
        </p:txBody>
      </p:sp>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3"/>
          <a:stretch>
            <a:fillRect/>
          </a:stretch>
        </p:blipFill>
        <p:spPr>
          <a:xfrm>
            <a:off x="3440425" y="5523679"/>
            <a:ext cx="2543917" cy="1271959"/>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994AB109-A62D-4D47-BC60-52BBC2797A20}"/>
              </a:ext>
            </a:extLst>
          </p:cNvPr>
          <p:cNvSpPr>
            <a:spLocks noGrp="1"/>
          </p:cNvSpPr>
          <p:nvPr>
            <p:ph type="sldNum" sz="quarter" idx="4"/>
          </p:nvPr>
        </p:nvSpPr>
        <p:spPr/>
        <p:txBody>
          <a:bodyPr/>
          <a:lstStyle/>
          <a:p>
            <a:fld id="{AA7053FB-042E-6446-B316-64F3393D4AD5}" type="slidenum">
              <a:rPr lang="nl-NL" smtClean="0"/>
              <a:pPr/>
              <a:t>7</a:t>
            </a:fld>
            <a:endParaRPr lang="nl-NL" dirty="0"/>
          </a:p>
        </p:txBody>
      </p:sp>
      <p:sp>
        <p:nvSpPr>
          <p:cNvPr id="8" name="Tijdelijke aanduiding voor inhoud 7">
            <a:extLst>
              <a:ext uri="{FF2B5EF4-FFF2-40B4-BE49-F238E27FC236}">
                <a16:creationId xmlns:a16="http://schemas.microsoft.com/office/drawing/2014/main" id="{4EA2ADCF-4BD3-4FD0-889E-F88D4F75AA00}"/>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584347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2"/>
          <a:stretch>
            <a:fillRect/>
          </a:stretch>
        </p:blipFill>
        <p:spPr>
          <a:xfrm>
            <a:off x="3440423" y="5710852"/>
            <a:ext cx="2543917" cy="1147148"/>
          </a:xfrm>
          <a:prstGeom prst="rect">
            <a:avLst/>
          </a:prstGeom>
        </p:spPr>
      </p:pic>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fld id="{AA7053FB-042E-6446-B316-64F3393D4AD5}" type="slidenum">
              <a:rPr lang="nl-NL" smtClean="0"/>
              <a:pPr/>
              <a:t>8</a:t>
            </a:fld>
            <a:endParaRPr lang="nl-NL" dirty="0"/>
          </a:p>
        </p:txBody>
      </p:sp>
      <p:pic>
        <p:nvPicPr>
          <p:cNvPr id="7" name="Tijdelijke aanduiding voor inhoud 7">
            <a:extLst>
              <a:ext uri="{FF2B5EF4-FFF2-40B4-BE49-F238E27FC236}">
                <a16:creationId xmlns:a16="http://schemas.microsoft.com/office/drawing/2014/main" id="{EC6C1F6B-AF07-48E4-8B9B-FC3F4B6F11C2}"/>
              </a:ext>
            </a:extLst>
          </p:cNvPr>
          <p:cNvPicPr>
            <a:picLocks noChangeAspect="1"/>
          </p:cNvPicPr>
          <p:nvPr/>
        </p:nvPicPr>
        <p:blipFill rotWithShape="1">
          <a:blip r:embed="rId4"/>
          <a:srcRect l="32590" t="8715" r="33239" b="10287"/>
          <a:stretch/>
        </p:blipFill>
        <p:spPr>
          <a:xfrm>
            <a:off x="2502271" y="357668"/>
            <a:ext cx="4139457" cy="5254778"/>
          </a:xfrm>
          <a:prstGeom prst="rect">
            <a:avLst/>
          </a:prstGeom>
        </p:spPr>
      </p:pic>
    </p:spTree>
    <p:extLst>
      <p:ext uri="{BB962C8B-B14F-4D97-AF65-F5344CB8AC3E}">
        <p14:creationId xmlns:p14="http://schemas.microsoft.com/office/powerpoint/2010/main" val="405664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shirt, mok&#10;&#10;Automatisch gegenereerde beschrijving">
            <a:extLst>
              <a:ext uri="{FF2B5EF4-FFF2-40B4-BE49-F238E27FC236}">
                <a16:creationId xmlns:a16="http://schemas.microsoft.com/office/drawing/2014/main" id="{F7E5D921-76A8-411F-957B-15A1C8A3C045}"/>
              </a:ext>
            </a:extLst>
          </p:cNvPr>
          <p:cNvPicPr>
            <a:picLocks noChangeAspect="1"/>
          </p:cNvPicPr>
          <p:nvPr/>
        </p:nvPicPr>
        <p:blipFill>
          <a:blip r:embed="rId3"/>
          <a:stretch>
            <a:fillRect/>
          </a:stretch>
        </p:blipFill>
        <p:spPr>
          <a:xfrm>
            <a:off x="-876057" y="2736577"/>
            <a:ext cx="3333688" cy="2787102"/>
          </a:xfrm>
          <a:prstGeom prst="rect">
            <a:avLst/>
          </a:prstGeom>
        </p:spPr>
      </p:pic>
      <p:pic>
        <p:nvPicPr>
          <p:cNvPr id="4" name="Afbeelding 3">
            <a:extLst>
              <a:ext uri="{FF2B5EF4-FFF2-40B4-BE49-F238E27FC236}">
                <a16:creationId xmlns:a16="http://schemas.microsoft.com/office/drawing/2014/main" id="{9BCE966A-00EC-4E0E-B825-EF8AB222C025}"/>
              </a:ext>
            </a:extLst>
          </p:cNvPr>
          <p:cNvPicPr>
            <a:picLocks noChangeAspect="1"/>
          </p:cNvPicPr>
          <p:nvPr/>
        </p:nvPicPr>
        <p:blipFill>
          <a:blip r:embed="rId4"/>
          <a:stretch>
            <a:fillRect/>
          </a:stretch>
        </p:blipFill>
        <p:spPr>
          <a:xfrm>
            <a:off x="3440425" y="5523679"/>
            <a:ext cx="2543917" cy="1271959"/>
          </a:xfrm>
          <a:prstGeom prst="rect">
            <a:avLst/>
          </a:prstGeom>
        </p:spPr>
      </p:pic>
      <p:sp>
        <p:nvSpPr>
          <p:cNvPr id="2" name="Titel 1"/>
          <p:cNvSpPr>
            <a:spLocks noGrp="1"/>
          </p:cNvSpPr>
          <p:nvPr>
            <p:ph type="title"/>
          </p:nvPr>
        </p:nvSpPr>
        <p:spPr>
          <a:xfrm>
            <a:off x="1474837" y="430737"/>
            <a:ext cx="6944885" cy="396000"/>
          </a:xfrm>
        </p:spPr>
        <p:txBody>
          <a:bodyPr/>
          <a:lstStyle/>
          <a:p>
            <a:r>
              <a:rPr lang="nl-NL" dirty="0"/>
              <a:t>Waarom 3 Goede Vragen (3GV)? </a:t>
            </a:r>
          </a:p>
        </p:txBody>
      </p:sp>
      <p:sp>
        <p:nvSpPr>
          <p:cNvPr id="3" name="Tijdelijke aanduiding voor inhoud 2"/>
          <p:cNvSpPr>
            <a:spLocks noGrp="1"/>
          </p:cNvSpPr>
          <p:nvPr>
            <p:ph idx="1"/>
          </p:nvPr>
        </p:nvSpPr>
        <p:spPr>
          <a:xfrm>
            <a:off x="1474837" y="1034681"/>
            <a:ext cx="7409389" cy="4107426"/>
          </a:xfrm>
        </p:spPr>
        <p:txBody>
          <a:bodyPr/>
          <a:lstStyle/>
          <a:p>
            <a:r>
              <a:rPr lang="nl-NL" sz="2000" dirty="0"/>
              <a:t>Hulpmiddel</a:t>
            </a:r>
          </a:p>
          <a:p>
            <a:r>
              <a:rPr lang="nl-NL" sz="2000" dirty="0"/>
              <a:t>Drempelverlagend</a:t>
            </a:r>
          </a:p>
          <a:p>
            <a:r>
              <a:rPr lang="nl-NL" sz="2000" dirty="0"/>
              <a:t>Bewustwording</a:t>
            </a:r>
          </a:p>
          <a:p>
            <a:r>
              <a:rPr lang="nl-NL" sz="2000" dirty="0"/>
              <a:t>Eenvoudig toepasbaar en goedkoop</a:t>
            </a:r>
          </a:p>
          <a:p>
            <a:r>
              <a:rPr lang="nl-NL" sz="2000" dirty="0"/>
              <a:t>Tevredener cliënten, beter vervolg van de beslissing, en nog steeds medisch verstandige keuzes</a:t>
            </a:r>
          </a:p>
          <a:p>
            <a:r>
              <a:rPr lang="nl-NL" sz="2000" dirty="0"/>
              <a:t>WGBO vanaf 2020</a:t>
            </a:r>
          </a:p>
          <a:p>
            <a:pPr lvl="0"/>
            <a:r>
              <a:rPr lang="nl-NL" sz="2000" dirty="0"/>
              <a:t>“Maakt werk leuker”</a:t>
            </a:r>
          </a:p>
          <a:p>
            <a:pPr lvl="0"/>
            <a:endParaRPr lang="nl-NL" sz="2000" dirty="0"/>
          </a:p>
          <a:p>
            <a:pPr marL="0" lvl="0" indent="0">
              <a:buNone/>
            </a:pPr>
            <a:r>
              <a:rPr lang="nl-NL" sz="2000" dirty="0"/>
              <a:t>	Of zoals een arts het zei: “</a:t>
            </a:r>
            <a:r>
              <a:rPr lang="nl-NL" sz="2000" i="1" dirty="0"/>
              <a:t>Dus ik kan het iedereen aanraden, zonder 	meer …  als ik patiënt was, dan zou ik er gebaat bij zijn, dus ik zou 	zeggen “ja”.’ </a:t>
            </a:r>
            <a:endParaRPr lang="nl-NL" sz="2000" dirty="0"/>
          </a:p>
          <a:p>
            <a:pPr marL="0" indent="0">
              <a:buNone/>
            </a:pPr>
            <a:r>
              <a:rPr lang="nl-NL" dirty="0"/>
              <a:t>  </a:t>
            </a:r>
          </a:p>
          <a:p>
            <a:endParaRPr lang="nl-NL" dirty="0"/>
          </a:p>
          <a:p>
            <a:pPr marL="0" indent="0">
              <a:buNone/>
            </a:pPr>
            <a:endParaRPr lang="nl-NL" dirty="0"/>
          </a:p>
          <a:p>
            <a:endParaRPr lang="nl-NL" dirty="0"/>
          </a:p>
        </p:txBody>
      </p:sp>
      <p:pic>
        <p:nvPicPr>
          <p:cNvPr id="5" name="Picture 2">
            <a:extLst>
              <a:ext uri="{FF2B5EF4-FFF2-40B4-BE49-F238E27FC236}">
                <a16:creationId xmlns:a16="http://schemas.microsoft.com/office/drawing/2014/main" id="{14A35662-B4CD-4B3D-B0D4-302200C9D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8066" y="5691607"/>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a:extLst>
              <a:ext uri="{FF2B5EF4-FFF2-40B4-BE49-F238E27FC236}">
                <a16:creationId xmlns:a16="http://schemas.microsoft.com/office/drawing/2014/main" id="{3FC8BD73-1E59-46B2-B569-FD29B687017D}"/>
              </a:ext>
            </a:extLst>
          </p:cNvPr>
          <p:cNvSpPr>
            <a:spLocks noGrp="1"/>
          </p:cNvSpPr>
          <p:nvPr>
            <p:ph type="sldNum" sz="quarter" idx="4"/>
          </p:nvPr>
        </p:nvSpPr>
        <p:spPr/>
        <p:txBody>
          <a:bodyPr/>
          <a:lstStyle/>
          <a:p>
            <a:fld id="{AA7053FB-042E-6446-B316-64F3393D4AD5}" type="slidenum">
              <a:rPr lang="nl-NL" smtClean="0"/>
              <a:pPr/>
              <a:t>9</a:t>
            </a:fld>
            <a:endParaRPr lang="nl-NL" dirty="0"/>
          </a:p>
        </p:txBody>
      </p:sp>
    </p:spTree>
    <p:extLst>
      <p:ext uri="{BB962C8B-B14F-4D97-AF65-F5344CB8AC3E}">
        <p14:creationId xmlns:p14="http://schemas.microsoft.com/office/powerpoint/2010/main" val="1172774502"/>
      </p:ext>
    </p:extLst>
  </p:cSld>
  <p:clrMapOvr>
    <a:masterClrMapping/>
  </p:clrMapOvr>
</p:sld>
</file>

<file path=ppt/theme/theme1.xml><?xml version="1.0" encoding="utf-8"?>
<a:theme xmlns:a="http://schemas.openxmlformats.org/drawingml/2006/main" name="Office-thema">
  <a:themeElements>
    <a:clrScheme name="Aangepast 24">
      <a:dk1>
        <a:sysClr val="windowText" lastClr="000000"/>
      </a:dk1>
      <a:lt1>
        <a:sysClr val="window" lastClr="FFFFFF"/>
      </a:lt1>
      <a:dk2>
        <a:srgbClr val="00ADEE"/>
      </a:dk2>
      <a:lt2>
        <a:srgbClr val="EEECE1"/>
      </a:lt2>
      <a:accent1>
        <a:srgbClr val="00ADEE"/>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xml version="1.0" encoding="utf-8"?>
<customUI xmlns="http://schemas.microsoft.com/office/2009/07/customui">
  <ribbon startFromScratch="false">
    <!-- This is a comment-->
    <tabs>
      <tab id="customTab1" label="MIJN PRESENTATIE" insertBeforeMso="TabHome">
        <group id="Dia" label="Dia's">
          <gallery idMso="SlideNewGallery" size="large"/>
          <gallery idMso="SlideLayoutGallery" size="large"/>
          <button idMso="SlideReset" size="large"/>
        </group>
        <group id="Text" label="Tekst">
          <button idMso="PasteTextOnly" size="large"/>
          <button idMso="IndentDecrease" size="large"/>
          <button idMso="IndentIncrease" size="large"/>
        </group>
        <group id="Picture" label="Afbeeldingen">
          <button idMso="PictureFillCrop" size="large"/>
        </group>
        <group idMso="GroupStyles">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c9541f1-3b43-482c-a8de-1b403dece07c">
      <UserInfo>
        <DisplayName>Margreet Vroomen</DisplayName>
        <AccountId>378</AccountId>
        <AccountType/>
      </UserInfo>
      <UserInfo>
        <DisplayName>Anneke Wiggers</DisplayName>
        <AccountId>92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7187F271E6764BA7C3A6A48E0CBADB" ma:contentTypeVersion="29" ma:contentTypeDescription="Een nieuw document maken." ma:contentTypeScope="" ma:versionID="6b7f2fbe3be76ed94428401a3853a146">
  <xsd:schema xmlns:xsd="http://www.w3.org/2001/XMLSchema" xmlns:xs="http://www.w3.org/2001/XMLSchema" xmlns:p="http://schemas.microsoft.com/office/2006/metadata/properties" xmlns:ns2="ec9541f1-3b43-482c-a8de-1b403dece07c" xmlns:ns3="bf4a096b-ecb1-4e85-a1e0-80c521e034ab" xmlns:ns4="18bc3f94-dfc0-4b96-9f8a-0e5bbfb16367" targetNamespace="http://schemas.microsoft.com/office/2006/metadata/properties" ma:root="true" ma:fieldsID="2ef2e17f452361514bdd38e46a5f8f67" ns2:_="" ns3:_="" ns4:_="">
    <xsd:import namespace="ec9541f1-3b43-482c-a8de-1b403dece07c"/>
    <xsd:import namespace="bf4a096b-ecb1-4e85-a1e0-80c521e034ab"/>
    <xsd:import namespace="18bc3f94-dfc0-4b96-9f8a-0e5bbfb16367"/>
    <xsd:element name="properties">
      <xsd:complexType>
        <xsd:sequence>
          <xsd:element name="documentManagement">
            <xsd:complexType>
              <xsd:all>
                <xsd:element ref="ns2: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541f1-3b43-482c-a8de-1b403dece07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4a096b-ecb1-4e85-a1e0-80c521e034ab" elementFormDefault="qualified">
    <xsd:import namespace="http://schemas.microsoft.com/office/2006/documentManagement/types"/>
    <xsd:import namespace="http://schemas.microsoft.com/office/infopath/2007/PartnerControls"/>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bc3f94-dfc0-4b96-9f8a-0e5bbfb1636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ABD502-FFFA-4B05-87FA-071BE163B67E}">
  <ds:schemaRefs>
    <ds:schemaRef ds:uri="http://schemas.microsoft.com/sharepoint/v3/contenttype/forms"/>
  </ds:schemaRefs>
</ds:datastoreItem>
</file>

<file path=customXml/itemProps2.xml><?xml version="1.0" encoding="utf-8"?>
<ds:datastoreItem xmlns:ds="http://schemas.openxmlformats.org/officeDocument/2006/customXml" ds:itemID="{DE1993FB-2014-40D0-B257-1D6E20ACDC29}">
  <ds:schemaRefs>
    <ds:schemaRef ds:uri="http://schemas.openxmlformats.org/package/2006/metadata/core-properties"/>
    <ds:schemaRef ds:uri="ec9541f1-3b43-482c-a8de-1b403dece07c"/>
    <ds:schemaRef ds:uri="http://purl.org/dc/elements/1.1/"/>
    <ds:schemaRef ds:uri="http://purl.org/dc/terms/"/>
    <ds:schemaRef ds:uri="http://schemas.microsoft.com/office/2006/metadata/properties"/>
    <ds:schemaRef ds:uri="http://schemas.microsoft.com/office/infopath/2007/PartnerControls"/>
    <ds:schemaRef ds:uri="18bc3f94-dfc0-4b96-9f8a-0e5bbfb16367"/>
    <ds:schemaRef ds:uri="http://schemas.microsoft.com/office/2006/documentManagement/types"/>
    <ds:schemaRef ds:uri="bf4a096b-ecb1-4e85-a1e0-80c521e034ab"/>
    <ds:schemaRef ds:uri="http://www.w3.org/XML/1998/namespace"/>
    <ds:schemaRef ds:uri="http://purl.org/dc/dcmitype/"/>
  </ds:schemaRefs>
</ds:datastoreItem>
</file>

<file path=customXml/itemProps3.xml><?xml version="1.0" encoding="utf-8"?>
<ds:datastoreItem xmlns:ds="http://schemas.openxmlformats.org/officeDocument/2006/customXml" ds:itemID="{5B0D6DAC-C085-4224-98C9-B34C44CB2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9541f1-3b43-482c-a8de-1b403dece07c"/>
    <ds:schemaRef ds:uri="bf4a096b-ecb1-4e85-a1e0-80c521e034ab"/>
    <ds:schemaRef ds:uri="18bc3f94-dfc0-4b96-9f8a-0e5bbfb16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850</TotalTime>
  <Words>1541</Words>
  <Application>Microsoft Office PowerPoint</Application>
  <PresentationFormat>Diavoorstelling (4:3)</PresentationFormat>
  <Paragraphs>251</Paragraphs>
  <Slides>24</Slides>
  <Notes>10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24</vt:i4>
      </vt:variant>
    </vt:vector>
  </HeadingPairs>
  <TitlesOfParts>
    <vt:vector size="27" baseType="lpstr">
      <vt:lpstr>Arial</vt:lpstr>
      <vt:lpstr>Calibri</vt:lpstr>
      <vt:lpstr>Office-thema</vt:lpstr>
      <vt:lpstr>Webinar  3 Goede Vragen</vt:lpstr>
      <vt:lpstr>Onze gasten</vt:lpstr>
      <vt:lpstr>Onze gasten</vt:lpstr>
      <vt:lpstr>Kader webinar ‘3 goede vragen’</vt:lpstr>
      <vt:lpstr>Samen beslissen leidt tot……</vt:lpstr>
      <vt:lpstr>Wat gaan we doen?</vt:lpstr>
      <vt:lpstr>Deel I : Waarom 3 GV?</vt:lpstr>
      <vt:lpstr>PowerPoint-presentatie</vt:lpstr>
      <vt:lpstr>Waarom 3 Goede Vragen (3GV)? </vt:lpstr>
      <vt:lpstr>Onderzoek: hoe ervaren cliënten en zorgverleners 3gv?</vt:lpstr>
      <vt:lpstr>Onderzoek: hoe ervaren cliënten en zorgverleners 3gv?</vt:lpstr>
      <vt:lpstr>Deel II : 3GV in de praktijk</vt:lpstr>
      <vt:lpstr>Materialen 3GV geboortezorg</vt:lpstr>
      <vt:lpstr>3GV vs Samen Beslissen en andere instrumenten </vt:lpstr>
      <vt:lpstr>Deel III : Hoe pak je het aan?</vt:lpstr>
      <vt:lpstr>Hoe start ik met het gebruiken van ‘3 goede vragen’? </vt:lpstr>
      <vt:lpstr>Materialen 3GV geboortezorg</vt:lpstr>
      <vt:lpstr>Eerste 10 gratis startpakket</vt:lpstr>
      <vt:lpstr>Meer informatie en materialen</vt:lpstr>
      <vt:lpstr>PowerPoint-presentatie</vt:lpstr>
      <vt:lpstr>Meer ondersteuning:</vt:lpstr>
      <vt:lpstr>Meer ondersteuning:</vt:lpstr>
      <vt:lpstr>Waarom 3 Goede Vragen?</vt:lpstr>
      <vt:lpstr>Hartelijk dank voor je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JD</dc:creator>
  <cp:lastModifiedBy>Anneke Wiggers</cp:lastModifiedBy>
  <cp:revision>33</cp:revision>
  <cp:lastPrinted>2020-03-09T14:53:33Z</cp:lastPrinted>
  <dcterms:created xsi:type="dcterms:W3CDTF">2018-10-03T12:23:12Z</dcterms:created>
  <dcterms:modified xsi:type="dcterms:W3CDTF">2020-10-29T10:38:39Z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0x010100DB7187F271E6764BA7C3A6A48E0CBADB</vt:lpwstr>
  </property>
  <property fmtid="{D5CDD505-2E9C-101B-9397-08002B2CF9AE}" pid="3" name="AuthorIds_UIVersion_512">
    <vt:lpwstr>674</vt:lpwstr>
  </property>
</Properties>
</file>