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05" r:id="rId4"/>
  </p:sldMasterIdLst>
  <p:notesMasterIdLst>
    <p:notesMasterId r:id="rId24"/>
  </p:notesMasterIdLst>
  <p:handoutMasterIdLst>
    <p:handoutMasterId r:id="rId25"/>
  </p:handoutMasterIdLst>
  <p:sldIdLst>
    <p:sldId id="644" r:id="rId5"/>
    <p:sldId id="733" r:id="rId6"/>
    <p:sldId id="839" r:id="rId7"/>
    <p:sldId id="849" r:id="rId8"/>
    <p:sldId id="833" r:id="rId9"/>
    <p:sldId id="834" r:id="rId10"/>
    <p:sldId id="835" r:id="rId11"/>
    <p:sldId id="850" r:id="rId12"/>
    <p:sldId id="840" r:id="rId13"/>
    <p:sldId id="851" r:id="rId14"/>
    <p:sldId id="852" r:id="rId15"/>
    <p:sldId id="853" r:id="rId16"/>
    <p:sldId id="854" r:id="rId17"/>
    <p:sldId id="855" r:id="rId18"/>
    <p:sldId id="857" r:id="rId19"/>
    <p:sldId id="650" r:id="rId20"/>
    <p:sldId id="847" r:id="rId21"/>
    <p:sldId id="856" r:id="rId22"/>
    <p:sldId id="741" r:id="rId23"/>
  </p:sldIdLst>
  <p:sldSz cx="9144000" cy="5143500" type="screen16x9"/>
  <p:notesSz cx="10018713" cy="6888163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  <p15:guide id="3" orient="horz" pos="162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Charlotte" initials="C" lastIdx="2" clrIdx="0"/>
  <p:cmAuthor id="2" name="Renie Heerbaart" initials="RH" lastIdx="4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40050"/>
    <a:srgbClr val="008BCB"/>
    <a:srgbClr val="0081C5"/>
    <a:srgbClr val="00FF00"/>
    <a:srgbClr val="FFFF99"/>
    <a:srgbClr val="E43C2C"/>
    <a:srgbClr val="D50050"/>
    <a:srgbClr val="EFFAFF"/>
    <a:srgbClr val="FD321E"/>
    <a:srgbClr val="93117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BE50841-AA45-4DF5-8859-208242E07756}" v="4" dt="2019-10-01T09:13:28.355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79159" autoAdjust="0"/>
  </p:normalViewPr>
  <p:slideViewPr>
    <p:cSldViewPr snapToGrid="0" snapToObjects="1">
      <p:cViewPr varScale="1">
        <p:scale>
          <a:sx n="150" d="100"/>
          <a:sy n="150" d="100"/>
        </p:scale>
        <p:origin x="510" y="126"/>
      </p:cViewPr>
      <p:guideLst>
        <p:guide orient="horz" pos="2160"/>
        <p:guide pos="2880"/>
        <p:guide orient="horz" pos="162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notesViewPr>
    <p:cSldViewPr snapToGrid="0" snapToObjects="1">
      <p:cViewPr varScale="1">
        <p:scale>
          <a:sx n="116" d="100"/>
          <a:sy n="116" d="100"/>
        </p:scale>
        <p:origin x="1980" y="9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commentAuthors" Target="commentAuthors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handoutMaster" Target="handoutMasters/handout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microsoft.com/office/2015/10/relationships/revisionInfo" Target="revisionInfo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2FB9D4A-98D9-4953-9878-69A036ED759F}" type="doc">
      <dgm:prSet loTypeId="urn:microsoft.com/office/officeart/2005/8/layout/cycle1" loCatId="cycle" qsTypeId="urn:microsoft.com/office/officeart/2005/8/quickstyle/simple1" qsCatId="simple" csTypeId="urn:microsoft.com/office/officeart/2005/8/colors/accent1_1" csCatId="accent1" phldr="1"/>
      <dgm:spPr/>
      <dgm:t>
        <a:bodyPr/>
        <a:lstStyle/>
        <a:p>
          <a:endParaRPr lang="nl-NL"/>
        </a:p>
      </dgm:t>
    </dgm:pt>
    <dgm:pt modelId="{72B8CECB-0A03-4F27-AF94-51B853F71439}">
      <dgm:prSet phldrT="[Tekst]" phldr="1"/>
      <dgm:spPr/>
      <dgm:t>
        <a:bodyPr/>
        <a:lstStyle/>
        <a:p>
          <a:endParaRPr lang="nl-NL" dirty="0">
            <a:solidFill>
              <a:schemeClr val="bg1"/>
            </a:solidFill>
          </a:endParaRPr>
        </a:p>
      </dgm:t>
    </dgm:pt>
    <dgm:pt modelId="{E3CA5D25-F72F-41E2-97DE-201DA4181F94}" type="parTrans" cxnId="{D9BDD1D5-D982-47FE-9586-AA0B7E88793C}">
      <dgm:prSet/>
      <dgm:spPr/>
      <dgm:t>
        <a:bodyPr/>
        <a:lstStyle/>
        <a:p>
          <a:endParaRPr lang="nl-NL"/>
        </a:p>
      </dgm:t>
    </dgm:pt>
    <dgm:pt modelId="{5451BB7F-0F2B-42EA-B740-41DBBB19FE0A}" type="sibTrans" cxnId="{D9BDD1D5-D982-47FE-9586-AA0B7E88793C}">
      <dgm:prSet/>
      <dgm:spPr/>
      <dgm:t>
        <a:bodyPr/>
        <a:lstStyle/>
        <a:p>
          <a:endParaRPr lang="nl-NL"/>
        </a:p>
      </dgm:t>
    </dgm:pt>
    <dgm:pt modelId="{3E681916-DAAC-4629-BF20-0F081CEC3070}">
      <dgm:prSet phldrT="[Tekst]" phldr="1"/>
      <dgm:spPr/>
      <dgm:t>
        <a:bodyPr/>
        <a:lstStyle/>
        <a:p>
          <a:endParaRPr lang="nl-NL" dirty="0">
            <a:solidFill>
              <a:schemeClr val="bg1"/>
            </a:solidFill>
          </a:endParaRPr>
        </a:p>
      </dgm:t>
    </dgm:pt>
    <dgm:pt modelId="{8E3AD272-9F8D-4C82-97C4-54E662CCF80E}" type="parTrans" cxnId="{C117130B-DE63-4181-AA7F-5B9AB19A1BF7}">
      <dgm:prSet/>
      <dgm:spPr/>
      <dgm:t>
        <a:bodyPr/>
        <a:lstStyle/>
        <a:p>
          <a:endParaRPr lang="nl-NL"/>
        </a:p>
      </dgm:t>
    </dgm:pt>
    <dgm:pt modelId="{4EA2CE0B-47D3-4C52-8C0B-A718E0ACB893}" type="sibTrans" cxnId="{C117130B-DE63-4181-AA7F-5B9AB19A1BF7}">
      <dgm:prSet/>
      <dgm:spPr/>
      <dgm:t>
        <a:bodyPr/>
        <a:lstStyle/>
        <a:p>
          <a:endParaRPr lang="nl-NL"/>
        </a:p>
      </dgm:t>
    </dgm:pt>
    <dgm:pt modelId="{318BEBD0-E2CD-4203-8D49-310017C84114}">
      <dgm:prSet phldrT="[Tekst]" phldr="1"/>
      <dgm:spPr/>
      <dgm:t>
        <a:bodyPr/>
        <a:lstStyle/>
        <a:p>
          <a:endParaRPr lang="nl-NL" dirty="0">
            <a:solidFill>
              <a:schemeClr val="bg1"/>
            </a:solidFill>
          </a:endParaRPr>
        </a:p>
      </dgm:t>
    </dgm:pt>
    <dgm:pt modelId="{6F2AFCBF-7252-4205-8FF9-813BD7BC3A86}" type="parTrans" cxnId="{3A4ADAF7-D563-447F-955A-E4956A5A1548}">
      <dgm:prSet/>
      <dgm:spPr/>
      <dgm:t>
        <a:bodyPr/>
        <a:lstStyle/>
        <a:p>
          <a:endParaRPr lang="nl-NL"/>
        </a:p>
      </dgm:t>
    </dgm:pt>
    <dgm:pt modelId="{D17BD458-9041-444B-8536-A0009013FF17}" type="sibTrans" cxnId="{3A4ADAF7-D563-447F-955A-E4956A5A1548}">
      <dgm:prSet/>
      <dgm:spPr/>
      <dgm:t>
        <a:bodyPr/>
        <a:lstStyle/>
        <a:p>
          <a:endParaRPr lang="nl-NL"/>
        </a:p>
      </dgm:t>
    </dgm:pt>
    <dgm:pt modelId="{34530371-BDA1-44AB-9014-F8DBF8FD261D}">
      <dgm:prSet phldrT="[Tekst]" phldr="1"/>
      <dgm:spPr/>
      <dgm:t>
        <a:bodyPr/>
        <a:lstStyle/>
        <a:p>
          <a:endParaRPr lang="nl-NL" dirty="0">
            <a:solidFill>
              <a:schemeClr val="bg1"/>
            </a:solidFill>
          </a:endParaRPr>
        </a:p>
      </dgm:t>
    </dgm:pt>
    <dgm:pt modelId="{299EADC2-535D-42FF-8CDD-E4420814C5A2}" type="parTrans" cxnId="{106BAA56-5ED8-493B-A905-735A05AF4815}">
      <dgm:prSet/>
      <dgm:spPr/>
      <dgm:t>
        <a:bodyPr/>
        <a:lstStyle/>
        <a:p>
          <a:endParaRPr lang="nl-NL"/>
        </a:p>
      </dgm:t>
    </dgm:pt>
    <dgm:pt modelId="{083A1B99-46EE-44D9-84AC-2F14D6E61A01}" type="sibTrans" cxnId="{106BAA56-5ED8-493B-A905-735A05AF4815}">
      <dgm:prSet/>
      <dgm:spPr/>
      <dgm:t>
        <a:bodyPr/>
        <a:lstStyle/>
        <a:p>
          <a:endParaRPr lang="nl-NL"/>
        </a:p>
      </dgm:t>
    </dgm:pt>
    <dgm:pt modelId="{A094C805-305F-41D2-8B64-5C8D78A2658D}">
      <dgm:prSet phldrT="[Tekst]" phldr="1"/>
      <dgm:spPr/>
      <dgm:t>
        <a:bodyPr/>
        <a:lstStyle/>
        <a:p>
          <a:endParaRPr lang="nl-NL" dirty="0">
            <a:solidFill>
              <a:schemeClr val="bg1"/>
            </a:solidFill>
          </a:endParaRPr>
        </a:p>
      </dgm:t>
    </dgm:pt>
    <dgm:pt modelId="{A5BDEBA2-C3B0-4396-8580-4C8374B75272}" type="parTrans" cxnId="{F90D1CD7-821C-423A-9A37-C839B78AD7F9}">
      <dgm:prSet/>
      <dgm:spPr/>
      <dgm:t>
        <a:bodyPr/>
        <a:lstStyle/>
        <a:p>
          <a:endParaRPr lang="nl-NL"/>
        </a:p>
      </dgm:t>
    </dgm:pt>
    <dgm:pt modelId="{1B436AEC-2978-40CF-9780-B8D816ECEF6C}" type="sibTrans" cxnId="{F90D1CD7-821C-423A-9A37-C839B78AD7F9}">
      <dgm:prSet/>
      <dgm:spPr/>
      <dgm:t>
        <a:bodyPr/>
        <a:lstStyle/>
        <a:p>
          <a:endParaRPr lang="nl-NL"/>
        </a:p>
      </dgm:t>
    </dgm:pt>
    <dgm:pt modelId="{31929704-D913-4234-9075-66E37C8BAD4C}" type="pres">
      <dgm:prSet presAssocID="{B2FB9D4A-98D9-4953-9878-69A036ED759F}" presName="cycle" presStyleCnt="0">
        <dgm:presLayoutVars>
          <dgm:dir/>
          <dgm:resizeHandles val="exact"/>
        </dgm:presLayoutVars>
      </dgm:prSet>
      <dgm:spPr/>
    </dgm:pt>
    <dgm:pt modelId="{B5AF0F7E-B261-4DFF-A795-319F31C28938}" type="pres">
      <dgm:prSet presAssocID="{72B8CECB-0A03-4F27-AF94-51B853F71439}" presName="dummy" presStyleCnt="0"/>
      <dgm:spPr/>
    </dgm:pt>
    <dgm:pt modelId="{1C906A7A-D695-419C-9FBA-C19D86BBD100}" type="pres">
      <dgm:prSet presAssocID="{72B8CECB-0A03-4F27-AF94-51B853F71439}" presName="node" presStyleLbl="revTx" presStyleIdx="0" presStyleCnt="5">
        <dgm:presLayoutVars>
          <dgm:bulletEnabled val="1"/>
        </dgm:presLayoutVars>
      </dgm:prSet>
      <dgm:spPr/>
    </dgm:pt>
    <dgm:pt modelId="{5C11509E-DB8B-496E-8249-1FDCF842223A}" type="pres">
      <dgm:prSet presAssocID="{5451BB7F-0F2B-42EA-B740-41DBBB19FE0A}" presName="sibTrans" presStyleLbl="node1" presStyleIdx="0" presStyleCnt="5"/>
      <dgm:spPr/>
    </dgm:pt>
    <dgm:pt modelId="{FF17217F-EEF1-47E9-9554-5FDA5A319B40}" type="pres">
      <dgm:prSet presAssocID="{3E681916-DAAC-4629-BF20-0F081CEC3070}" presName="dummy" presStyleCnt="0"/>
      <dgm:spPr/>
    </dgm:pt>
    <dgm:pt modelId="{642EF716-6AAA-48F7-8257-FC20DDCA479D}" type="pres">
      <dgm:prSet presAssocID="{3E681916-DAAC-4629-BF20-0F081CEC3070}" presName="node" presStyleLbl="revTx" presStyleIdx="1" presStyleCnt="5">
        <dgm:presLayoutVars>
          <dgm:bulletEnabled val="1"/>
        </dgm:presLayoutVars>
      </dgm:prSet>
      <dgm:spPr/>
    </dgm:pt>
    <dgm:pt modelId="{64E0A0C0-3E6E-433E-89DB-36731B629B5C}" type="pres">
      <dgm:prSet presAssocID="{4EA2CE0B-47D3-4C52-8C0B-A718E0ACB893}" presName="sibTrans" presStyleLbl="node1" presStyleIdx="1" presStyleCnt="5"/>
      <dgm:spPr/>
    </dgm:pt>
    <dgm:pt modelId="{C09EF344-DBBF-44D7-907A-8A70FCA17F66}" type="pres">
      <dgm:prSet presAssocID="{318BEBD0-E2CD-4203-8D49-310017C84114}" presName="dummy" presStyleCnt="0"/>
      <dgm:spPr/>
    </dgm:pt>
    <dgm:pt modelId="{3EE0B115-4366-454D-8F04-FADC48B7D017}" type="pres">
      <dgm:prSet presAssocID="{318BEBD0-E2CD-4203-8D49-310017C84114}" presName="node" presStyleLbl="revTx" presStyleIdx="2" presStyleCnt="5">
        <dgm:presLayoutVars>
          <dgm:bulletEnabled val="1"/>
        </dgm:presLayoutVars>
      </dgm:prSet>
      <dgm:spPr/>
    </dgm:pt>
    <dgm:pt modelId="{DD255FA1-E73F-4EF3-A2D1-BC19D364F07F}" type="pres">
      <dgm:prSet presAssocID="{D17BD458-9041-444B-8536-A0009013FF17}" presName="sibTrans" presStyleLbl="node1" presStyleIdx="2" presStyleCnt="5"/>
      <dgm:spPr/>
    </dgm:pt>
    <dgm:pt modelId="{6A7C55B8-1D3F-4482-82C6-4738572F9FA4}" type="pres">
      <dgm:prSet presAssocID="{34530371-BDA1-44AB-9014-F8DBF8FD261D}" presName="dummy" presStyleCnt="0"/>
      <dgm:spPr/>
    </dgm:pt>
    <dgm:pt modelId="{2CC3A3F1-647C-4971-8BEB-0EC8DE4800A4}" type="pres">
      <dgm:prSet presAssocID="{34530371-BDA1-44AB-9014-F8DBF8FD261D}" presName="node" presStyleLbl="revTx" presStyleIdx="3" presStyleCnt="5">
        <dgm:presLayoutVars>
          <dgm:bulletEnabled val="1"/>
        </dgm:presLayoutVars>
      </dgm:prSet>
      <dgm:spPr/>
    </dgm:pt>
    <dgm:pt modelId="{EFCEE586-0938-41C3-ACCF-4B764D301DBC}" type="pres">
      <dgm:prSet presAssocID="{083A1B99-46EE-44D9-84AC-2F14D6E61A01}" presName="sibTrans" presStyleLbl="node1" presStyleIdx="3" presStyleCnt="5"/>
      <dgm:spPr/>
    </dgm:pt>
    <dgm:pt modelId="{324C791A-0EC9-4A17-B8D4-4EAAC544B19B}" type="pres">
      <dgm:prSet presAssocID="{A094C805-305F-41D2-8B64-5C8D78A2658D}" presName="dummy" presStyleCnt="0"/>
      <dgm:spPr/>
    </dgm:pt>
    <dgm:pt modelId="{391AC98A-398F-49DA-A213-A080E5D5B0E1}" type="pres">
      <dgm:prSet presAssocID="{A094C805-305F-41D2-8B64-5C8D78A2658D}" presName="node" presStyleLbl="revTx" presStyleIdx="4" presStyleCnt="5">
        <dgm:presLayoutVars>
          <dgm:bulletEnabled val="1"/>
        </dgm:presLayoutVars>
      </dgm:prSet>
      <dgm:spPr/>
    </dgm:pt>
    <dgm:pt modelId="{99EF3C79-3554-415D-B21C-B2775A4FDA6E}" type="pres">
      <dgm:prSet presAssocID="{1B436AEC-2978-40CF-9780-B8D816ECEF6C}" presName="sibTrans" presStyleLbl="node1" presStyleIdx="4" presStyleCnt="5"/>
      <dgm:spPr/>
    </dgm:pt>
  </dgm:ptLst>
  <dgm:cxnLst>
    <dgm:cxn modelId="{C117130B-DE63-4181-AA7F-5B9AB19A1BF7}" srcId="{B2FB9D4A-98D9-4953-9878-69A036ED759F}" destId="{3E681916-DAAC-4629-BF20-0F081CEC3070}" srcOrd="1" destOrd="0" parTransId="{8E3AD272-9F8D-4C82-97C4-54E662CCF80E}" sibTransId="{4EA2CE0B-47D3-4C52-8C0B-A718E0ACB893}"/>
    <dgm:cxn modelId="{8B096A32-20A1-4073-9AA0-84E5309FD0D8}" type="presOf" srcId="{3E681916-DAAC-4629-BF20-0F081CEC3070}" destId="{642EF716-6AAA-48F7-8257-FC20DDCA479D}" srcOrd="0" destOrd="0" presId="urn:microsoft.com/office/officeart/2005/8/layout/cycle1"/>
    <dgm:cxn modelId="{EEE8DC66-9663-4D46-99F0-82A4BE66AE85}" type="presOf" srcId="{B2FB9D4A-98D9-4953-9878-69A036ED759F}" destId="{31929704-D913-4234-9075-66E37C8BAD4C}" srcOrd="0" destOrd="0" presId="urn:microsoft.com/office/officeart/2005/8/layout/cycle1"/>
    <dgm:cxn modelId="{C31CD467-FF0F-4F02-993E-3B09459C53C4}" type="presOf" srcId="{A094C805-305F-41D2-8B64-5C8D78A2658D}" destId="{391AC98A-398F-49DA-A213-A080E5D5B0E1}" srcOrd="0" destOrd="0" presId="urn:microsoft.com/office/officeart/2005/8/layout/cycle1"/>
    <dgm:cxn modelId="{3176CE49-B0E9-4A3E-8EDC-30D54964BF49}" type="presOf" srcId="{34530371-BDA1-44AB-9014-F8DBF8FD261D}" destId="{2CC3A3F1-647C-4971-8BEB-0EC8DE4800A4}" srcOrd="0" destOrd="0" presId="urn:microsoft.com/office/officeart/2005/8/layout/cycle1"/>
    <dgm:cxn modelId="{136B394D-8577-4360-9543-207A92E5EED6}" type="presOf" srcId="{5451BB7F-0F2B-42EA-B740-41DBBB19FE0A}" destId="{5C11509E-DB8B-496E-8249-1FDCF842223A}" srcOrd="0" destOrd="0" presId="urn:microsoft.com/office/officeart/2005/8/layout/cycle1"/>
    <dgm:cxn modelId="{106BAA56-5ED8-493B-A905-735A05AF4815}" srcId="{B2FB9D4A-98D9-4953-9878-69A036ED759F}" destId="{34530371-BDA1-44AB-9014-F8DBF8FD261D}" srcOrd="3" destOrd="0" parTransId="{299EADC2-535D-42FF-8CDD-E4420814C5A2}" sibTransId="{083A1B99-46EE-44D9-84AC-2F14D6E61A01}"/>
    <dgm:cxn modelId="{BFCF1190-E397-4B61-BAF3-9D486B042746}" type="presOf" srcId="{72B8CECB-0A03-4F27-AF94-51B853F71439}" destId="{1C906A7A-D695-419C-9FBA-C19D86BBD100}" srcOrd="0" destOrd="0" presId="urn:microsoft.com/office/officeart/2005/8/layout/cycle1"/>
    <dgm:cxn modelId="{2AE2E896-1886-4519-A053-EB1CD24A851D}" type="presOf" srcId="{1B436AEC-2978-40CF-9780-B8D816ECEF6C}" destId="{99EF3C79-3554-415D-B21C-B2775A4FDA6E}" srcOrd="0" destOrd="0" presId="urn:microsoft.com/office/officeart/2005/8/layout/cycle1"/>
    <dgm:cxn modelId="{D56F58A5-882D-46FE-AB00-566330A49704}" type="presOf" srcId="{083A1B99-46EE-44D9-84AC-2F14D6E61A01}" destId="{EFCEE586-0938-41C3-ACCF-4B764D301DBC}" srcOrd="0" destOrd="0" presId="urn:microsoft.com/office/officeart/2005/8/layout/cycle1"/>
    <dgm:cxn modelId="{D9BDD1D5-D982-47FE-9586-AA0B7E88793C}" srcId="{B2FB9D4A-98D9-4953-9878-69A036ED759F}" destId="{72B8CECB-0A03-4F27-AF94-51B853F71439}" srcOrd="0" destOrd="0" parTransId="{E3CA5D25-F72F-41E2-97DE-201DA4181F94}" sibTransId="{5451BB7F-0F2B-42EA-B740-41DBBB19FE0A}"/>
    <dgm:cxn modelId="{F90D1CD7-821C-423A-9A37-C839B78AD7F9}" srcId="{B2FB9D4A-98D9-4953-9878-69A036ED759F}" destId="{A094C805-305F-41D2-8B64-5C8D78A2658D}" srcOrd="4" destOrd="0" parTransId="{A5BDEBA2-C3B0-4396-8580-4C8374B75272}" sibTransId="{1B436AEC-2978-40CF-9780-B8D816ECEF6C}"/>
    <dgm:cxn modelId="{13B241DC-3E65-4BE9-A3D8-95BEDEA16880}" type="presOf" srcId="{318BEBD0-E2CD-4203-8D49-310017C84114}" destId="{3EE0B115-4366-454D-8F04-FADC48B7D017}" srcOrd="0" destOrd="0" presId="urn:microsoft.com/office/officeart/2005/8/layout/cycle1"/>
    <dgm:cxn modelId="{1C02AEF4-BFF0-471E-BD9A-258965F1A8C2}" type="presOf" srcId="{D17BD458-9041-444B-8536-A0009013FF17}" destId="{DD255FA1-E73F-4EF3-A2D1-BC19D364F07F}" srcOrd="0" destOrd="0" presId="urn:microsoft.com/office/officeart/2005/8/layout/cycle1"/>
    <dgm:cxn modelId="{3A4ADAF7-D563-447F-955A-E4956A5A1548}" srcId="{B2FB9D4A-98D9-4953-9878-69A036ED759F}" destId="{318BEBD0-E2CD-4203-8D49-310017C84114}" srcOrd="2" destOrd="0" parTransId="{6F2AFCBF-7252-4205-8FF9-813BD7BC3A86}" sibTransId="{D17BD458-9041-444B-8536-A0009013FF17}"/>
    <dgm:cxn modelId="{3AFE2AF9-8F79-4FB8-9A93-F29598BCFF3D}" type="presOf" srcId="{4EA2CE0B-47D3-4C52-8C0B-A718E0ACB893}" destId="{64E0A0C0-3E6E-433E-89DB-36731B629B5C}" srcOrd="0" destOrd="0" presId="urn:microsoft.com/office/officeart/2005/8/layout/cycle1"/>
    <dgm:cxn modelId="{C5B354E5-1BA8-4A77-98D4-4EEB7BBE6111}" type="presParOf" srcId="{31929704-D913-4234-9075-66E37C8BAD4C}" destId="{B5AF0F7E-B261-4DFF-A795-319F31C28938}" srcOrd="0" destOrd="0" presId="urn:microsoft.com/office/officeart/2005/8/layout/cycle1"/>
    <dgm:cxn modelId="{4C74BF1E-D7AC-42E4-B3ED-368CA9EFBD95}" type="presParOf" srcId="{31929704-D913-4234-9075-66E37C8BAD4C}" destId="{1C906A7A-D695-419C-9FBA-C19D86BBD100}" srcOrd="1" destOrd="0" presId="urn:microsoft.com/office/officeart/2005/8/layout/cycle1"/>
    <dgm:cxn modelId="{490C5E1D-E7EC-4743-B8C8-FB3143FD2713}" type="presParOf" srcId="{31929704-D913-4234-9075-66E37C8BAD4C}" destId="{5C11509E-DB8B-496E-8249-1FDCF842223A}" srcOrd="2" destOrd="0" presId="urn:microsoft.com/office/officeart/2005/8/layout/cycle1"/>
    <dgm:cxn modelId="{086C2F28-0478-4615-937B-5B442C5DFC29}" type="presParOf" srcId="{31929704-D913-4234-9075-66E37C8BAD4C}" destId="{FF17217F-EEF1-47E9-9554-5FDA5A319B40}" srcOrd="3" destOrd="0" presId="urn:microsoft.com/office/officeart/2005/8/layout/cycle1"/>
    <dgm:cxn modelId="{542C9AC9-D7E5-401E-B020-211A1EAD7982}" type="presParOf" srcId="{31929704-D913-4234-9075-66E37C8BAD4C}" destId="{642EF716-6AAA-48F7-8257-FC20DDCA479D}" srcOrd="4" destOrd="0" presId="urn:microsoft.com/office/officeart/2005/8/layout/cycle1"/>
    <dgm:cxn modelId="{822070D2-27A9-43A6-8AC1-8BD3FF0B6BE7}" type="presParOf" srcId="{31929704-D913-4234-9075-66E37C8BAD4C}" destId="{64E0A0C0-3E6E-433E-89DB-36731B629B5C}" srcOrd="5" destOrd="0" presId="urn:microsoft.com/office/officeart/2005/8/layout/cycle1"/>
    <dgm:cxn modelId="{107BFE0C-F697-4EA6-97F8-DC87F676D672}" type="presParOf" srcId="{31929704-D913-4234-9075-66E37C8BAD4C}" destId="{C09EF344-DBBF-44D7-907A-8A70FCA17F66}" srcOrd="6" destOrd="0" presId="urn:microsoft.com/office/officeart/2005/8/layout/cycle1"/>
    <dgm:cxn modelId="{A15CFFE3-B21D-44EA-A3BC-3C80545DD27F}" type="presParOf" srcId="{31929704-D913-4234-9075-66E37C8BAD4C}" destId="{3EE0B115-4366-454D-8F04-FADC48B7D017}" srcOrd="7" destOrd="0" presId="urn:microsoft.com/office/officeart/2005/8/layout/cycle1"/>
    <dgm:cxn modelId="{E5DF9369-45C4-4B4C-B2D0-8BCB11F67D6A}" type="presParOf" srcId="{31929704-D913-4234-9075-66E37C8BAD4C}" destId="{DD255FA1-E73F-4EF3-A2D1-BC19D364F07F}" srcOrd="8" destOrd="0" presId="urn:microsoft.com/office/officeart/2005/8/layout/cycle1"/>
    <dgm:cxn modelId="{5BE15313-8BEC-4D2B-8B39-80DE5DF9B21C}" type="presParOf" srcId="{31929704-D913-4234-9075-66E37C8BAD4C}" destId="{6A7C55B8-1D3F-4482-82C6-4738572F9FA4}" srcOrd="9" destOrd="0" presId="urn:microsoft.com/office/officeart/2005/8/layout/cycle1"/>
    <dgm:cxn modelId="{5D9D001B-A793-45EC-98AD-8D4BE27E814D}" type="presParOf" srcId="{31929704-D913-4234-9075-66E37C8BAD4C}" destId="{2CC3A3F1-647C-4971-8BEB-0EC8DE4800A4}" srcOrd="10" destOrd="0" presId="urn:microsoft.com/office/officeart/2005/8/layout/cycle1"/>
    <dgm:cxn modelId="{A9C9C074-7D9E-4702-B343-7E2D2EE22D6D}" type="presParOf" srcId="{31929704-D913-4234-9075-66E37C8BAD4C}" destId="{EFCEE586-0938-41C3-ACCF-4B764D301DBC}" srcOrd="11" destOrd="0" presId="urn:microsoft.com/office/officeart/2005/8/layout/cycle1"/>
    <dgm:cxn modelId="{D2D3B6D0-8334-4456-8434-3165944E4D78}" type="presParOf" srcId="{31929704-D913-4234-9075-66E37C8BAD4C}" destId="{324C791A-0EC9-4A17-B8D4-4EAAC544B19B}" srcOrd="12" destOrd="0" presId="urn:microsoft.com/office/officeart/2005/8/layout/cycle1"/>
    <dgm:cxn modelId="{7CC385EF-CDC3-4E3F-A698-27E721B55E4E}" type="presParOf" srcId="{31929704-D913-4234-9075-66E37C8BAD4C}" destId="{391AC98A-398F-49DA-A213-A080E5D5B0E1}" srcOrd="13" destOrd="0" presId="urn:microsoft.com/office/officeart/2005/8/layout/cycle1"/>
    <dgm:cxn modelId="{78304896-948A-4A42-A17A-DB46D16198EB}" type="presParOf" srcId="{31929704-D913-4234-9075-66E37C8BAD4C}" destId="{99EF3C79-3554-415D-B21C-B2775A4FDA6E}" srcOrd="14" destOrd="0" presId="urn:microsoft.com/office/officeart/2005/8/layout/cycle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C906A7A-D695-419C-9FBA-C19D86BBD100}">
      <dsp:nvSpPr>
        <dsp:cNvPr id="0" name=""/>
        <dsp:cNvSpPr/>
      </dsp:nvSpPr>
      <dsp:spPr>
        <a:xfrm>
          <a:off x="3213182" y="25471"/>
          <a:ext cx="899671" cy="89967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nl-NL" sz="2400" kern="1200" dirty="0">
            <a:solidFill>
              <a:schemeClr val="bg1"/>
            </a:solidFill>
          </a:endParaRPr>
        </a:p>
      </dsp:txBody>
      <dsp:txXfrm>
        <a:off x="3213182" y="25471"/>
        <a:ext cx="899671" cy="899671"/>
      </dsp:txXfrm>
    </dsp:sp>
    <dsp:sp modelId="{5C11509E-DB8B-496E-8249-1FDCF842223A}">
      <dsp:nvSpPr>
        <dsp:cNvPr id="0" name=""/>
        <dsp:cNvSpPr/>
      </dsp:nvSpPr>
      <dsp:spPr>
        <a:xfrm>
          <a:off x="1096506" y="-595"/>
          <a:ext cx="3373533" cy="3373533"/>
        </a:xfrm>
        <a:prstGeom prst="circularArrow">
          <a:avLst>
            <a:gd name="adj1" fmla="val 5200"/>
            <a:gd name="adj2" fmla="val 335928"/>
            <a:gd name="adj3" fmla="val 21293182"/>
            <a:gd name="adj4" fmla="val 19766291"/>
            <a:gd name="adj5" fmla="val 6067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42EF716-6AAA-48F7-8257-FC20DDCA479D}">
      <dsp:nvSpPr>
        <dsp:cNvPr id="0" name=""/>
        <dsp:cNvSpPr/>
      </dsp:nvSpPr>
      <dsp:spPr>
        <a:xfrm>
          <a:off x="3756894" y="1698845"/>
          <a:ext cx="899671" cy="89967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nl-NL" sz="2400" kern="1200" dirty="0">
            <a:solidFill>
              <a:schemeClr val="bg1"/>
            </a:solidFill>
          </a:endParaRPr>
        </a:p>
      </dsp:txBody>
      <dsp:txXfrm>
        <a:off x="3756894" y="1698845"/>
        <a:ext cx="899671" cy="899671"/>
      </dsp:txXfrm>
    </dsp:sp>
    <dsp:sp modelId="{64E0A0C0-3E6E-433E-89DB-36731B629B5C}">
      <dsp:nvSpPr>
        <dsp:cNvPr id="0" name=""/>
        <dsp:cNvSpPr/>
      </dsp:nvSpPr>
      <dsp:spPr>
        <a:xfrm>
          <a:off x="1096506" y="-595"/>
          <a:ext cx="3373533" cy="3373533"/>
        </a:xfrm>
        <a:prstGeom prst="circularArrow">
          <a:avLst>
            <a:gd name="adj1" fmla="val 5200"/>
            <a:gd name="adj2" fmla="val 335928"/>
            <a:gd name="adj3" fmla="val 4014636"/>
            <a:gd name="adj4" fmla="val 2253489"/>
            <a:gd name="adj5" fmla="val 6067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EE0B115-4366-454D-8F04-FADC48B7D017}">
      <dsp:nvSpPr>
        <dsp:cNvPr id="0" name=""/>
        <dsp:cNvSpPr/>
      </dsp:nvSpPr>
      <dsp:spPr>
        <a:xfrm>
          <a:off x="2333437" y="2733047"/>
          <a:ext cx="899671" cy="89967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nl-NL" sz="2400" kern="1200" dirty="0">
            <a:solidFill>
              <a:schemeClr val="bg1"/>
            </a:solidFill>
          </a:endParaRPr>
        </a:p>
      </dsp:txBody>
      <dsp:txXfrm>
        <a:off x="2333437" y="2733047"/>
        <a:ext cx="899671" cy="899671"/>
      </dsp:txXfrm>
    </dsp:sp>
    <dsp:sp modelId="{DD255FA1-E73F-4EF3-A2D1-BC19D364F07F}">
      <dsp:nvSpPr>
        <dsp:cNvPr id="0" name=""/>
        <dsp:cNvSpPr/>
      </dsp:nvSpPr>
      <dsp:spPr>
        <a:xfrm>
          <a:off x="1096506" y="-595"/>
          <a:ext cx="3373533" cy="3373533"/>
        </a:xfrm>
        <a:prstGeom prst="circularArrow">
          <a:avLst>
            <a:gd name="adj1" fmla="val 5200"/>
            <a:gd name="adj2" fmla="val 335928"/>
            <a:gd name="adj3" fmla="val 8210583"/>
            <a:gd name="adj4" fmla="val 6449436"/>
            <a:gd name="adj5" fmla="val 6067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CC3A3F1-647C-4971-8BEB-0EC8DE4800A4}">
      <dsp:nvSpPr>
        <dsp:cNvPr id="0" name=""/>
        <dsp:cNvSpPr/>
      </dsp:nvSpPr>
      <dsp:spPr>
        <a:xfrm>
          <a:off x="909980" y="1698845"/>
          <a:ext cx="899671" cy="89967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nl-NL" sz="2400" kern="1200" dirty="0">
            <a:solidFill>
              <a:schemeClr val="bg1"/>
            </a:solidFill>
          </a:endParaRPr>
        </a:p>
      </dsp:txBody>
      <dsp:txXfrm>
        <a:off x="909980" y="1698845"/>
        <a:ext cx="899671" cy="899671"/>
      </dsp:txXfrm>
    </dsp:sp>
    <dsp:sp modelId="{EFCEE586-0938-41C3-ACCF-4B764D301DBC}">
      <dsp:nvSpPr>
        <dsp:cNvPr id="0" name=""/>
        <dsp:cNvSpPr/>
      </dsp:nvSpPr>
      <dsp:spPr>
        <a:xfrm>
          <a:off x="1096506" y="-595"/>
          <a:ext cx="3373533" cy="3373533"/>
        </a:xfrm>
        <a:prstGeom prst="circularArrow">
          <a:avLst>
            <a:gd name="adj1" fmla="val 5200"/>
            <a:gd name="adj2" fmla="val 335928"/>
            <a:gd name="adj3" fmla="val 12297781"/>
            <a:gd name="adj4" fmla="val 10770890"/>
            <a:gd name="adj5" fmla="val 6067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91AC98A-398F-49DA-A213-A080E5D5B0E1}">
      <dsp:nvSpPr>
        <dsp:cNvPr id="0" name=""/>
        <dsp:cNvSpPr/>
      </dsp:nvSpPr>
      <dsp:spPr>
        <a:xfrm>
          <a:off x="1453692" y="25471"/>
          <a:ext cx="899671" cy="89967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nl-NL" sz="2400" kern="1200" dirty="0">
            <a:solidFill>
              <a:schemeClr val="bg1"/>
            </a:solidFill>
          </a:endParaRPr>
        </a:p>
      </dsp:txBody>
      <dsp:txXfrm>
        <a:off x="1453692" y="25471"/>
        <a:ext cx="899671" cy="899671"/>
      </dsp:txXfrm>
    </dsp:sp>
    <dsp:sp modelId="{99EF3C79-3554-415D-B21C-B2775A4FDA6E}">
      <dsp:nvSpPr>
        <dsp:cNvPr id="0" name=""/>
        <dsp:cNvSpPr/>
      </dsp:nvSpPr>
      <dsp:spPr>
        <a:xfrm>
          <a:off x="1096506" y="-595"/>
          <a:ext cx="3373533" cy="3373533"/>
        </a:xfrm>
        <a:prstGeom prst="circularArrow">
          <a:avLst>
            <a:gd name="adj1" fmla="val 5200"/>
            <a:gd name="adj2" fmla="val 335928"/>
            <a:gd name="adj3" fmla="val 16865625"/>
            <a:gd name="adj4" fmla="val 15198447"/>
            <a:gd name="adj5" fmla="val 6067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1">
  <dgm:title val=""/>
  <dgm:desc val=""/>
  <dgm:catLst>
    <dgm:cat type="cycle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alg type="cycle">
          <dgm:param type="stAng" val="0"/>
          <dgm:param type="spanAng" val="360"/>
        </dgm:alg>
      </dgm:if>
      <dgm:else name="Name2">
        <dgm:alg type="cycle">
          <dgm:param type="stAng" val="0"/>
          <dgm:param type="spanAng" val="-360"/>
        </dgm:alg>
      </dgm:else>
    </dgm:choose>
    <dgm:shape xmlns:r="http://schemas.openxmlformats.org/officeDocument/2006/relationships" r:blip="">
      <dgm:adjLst/>
    </dgm:shape>
    <dgm:presOf/>
    <dgm:choose name="Name3">
      <dgm:if name="Name4" func="var" arg="dir" op="equ" val="norm">
        <dgm:constrLst>
          <dgm:constr type="diam" val="1"/>
          <dgm:constr type="w" for="ch" forName="node" refType="w"/>
          <dgm:constr type="w" for="ch" ptType="sibTrans" refType="w" refFor="ch" refForName="node" fact="0.5"/>
          <dgm:constr type="h" for="ch" ptType="sibTrans" op="equ"/>
          <dgm:constr type="diam" for="ch" ptType="sibTrans" refType="diam" op="equ"/>
          <dgm:constr type="sibSp" refType="w" refFor="ch" refForName="node" fact="0.15"/>
          <dgm:constr type="w" for="ch" forName="dummy" refType="sibSp" fact="2.8"/>
          <dgm:constr type="primFontSz" for="ch" forName="node" op="equ" val="65"/>
        </dgm:constrLst>
      </dgm:if>
      <dgm:else name="Name5">
        <dgm:constrLst>
          <dgm:constr type="diam" val="1"/>
          <dgm:constr type="w" for="ch" forName="node" refType="w"/>
          <dgm:constr type="w" for="ch" ptType="sibTrans" refType="w" refFor="ch" refForName="node" fact="0.5"/>
          <dgm:constr type="h" for="ch" ptType="sibTrans" op="equ"/>
          <dgm:constr type="diam" for="ch" ptType="sibTrans" refType="diam" op="equ" fact="-1"/>
          <dgm:constr type="sibSp" refType="w" refFor="ch" refForName="node" fact="0.15"/>
          <dgm:constr type="w" for="ch" forName="dummy" refType="sibSp" fact="2.8"/>
          <dgm:constr type="primFontSz" for="ch" forName="node" op="equ" val="65"/>
        </dgm:constrLst>
      </dgm:else>
    </dgm:choose>
    <dgm:ruleLst>
      <dgm:rule type="diam" val="INF" fact="NaN" max="NaN"/>
    </dgm:ruleLst>
    <dgm:forEach name="nodesForEach" axis="ch" ptType="node">
      <dgm:choose name="Name6">
        <dgm:if name="Name7" axis="par ch" ptType="doc node" func="cnt" op="gt" val="1">
          <dgm:layoutNode name="dummy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</dgm:if>
        <dgm:else name="Name8"/>
      </dgm:choose>
      <dgm:layoutNode name="node" styleLbl="revTx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Name11" axis="followSib" ptType="sibTrans" hideLastTrans="0" cnt="1">
            <dgm:layoutNode name="sibTrans" styleLbl="node1">
              <dgm:alg type="conn">
                <dgm:param type="connRout" val="curve"/>
                <dgm:param type="begPts" val="radial"/>
                <dgm:param type="endPts" val="radial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begPad"/>
                <dgm:constr type="endPad"/>
              </dgm:constrLst>
              <dgm:ruleLst/>
            </dgm:layoutNode>
          </dgm:forEach>
        </dgm:if>
        <dgm:else name="Name12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4341443" cy="344408"/>
          </a:xfrm>
          <a:prstGeom prst="rect">
            <a:avLst/>
          </a:prstGeom>
        </p:spPr>
        <p:txBody>
          <a:bodyPr vert="horz" lIns="96606" tIns="48303" rIns="96606" bIns="48303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3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quarter" idx="1"/>
          </p:nvPr>
        </p:nvSpPr>
        <p:spPr>
          <a:xfrm>
            <a:off x="5674952" y="0"/>
            <a:ext cx="4341443" cy="344408"/>
          </a:xfrm>
          <a:prstGeom prst="rect">
            <a:avLst/>
          </a:prstGeom>
        </p:spPr>
        <p:txBody>
          <a:bodyPr vert="horz" lIns="96606" tIns="48303" rIns="96606" bIns="48303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3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69B175F2-DCE4-41AE-9480-91FFB8FC5AD7}" type="datetime1">
              <a:rPr lang="nl-NL"/>
              <a:pPr>
                <a:defRPr/>
              </a:pPr>
              <a:t>1-10-2019</a:t>
            </a:fld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2"/>
          </p:nvPr>
        </p:nvSpPr>
        <p:spPr>
          <a:xfrm>
            <a:off x="1" y="6542559"/>
            <a:ext cx="4341443" cy="344408"/>
          </a:xfrm>
          <a:prstGeom prst="rect">
            <a:avLst/>
          </a:prstGeom>
        </p:spPr>
        <p:txBody>
          <a:bodyPr vert="horz" lIns="96606" tIns="48303" rIns="96606" bIns="48303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3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3"/>
          </p:nvPr>
        </p:nvSpPr>
        <p:spPr>
          <a:xfrm>
            <a:off x="5674952" y="6542559"/>
            <a:ext cx="4341443" cy="344408"/>
          </a:xfrm>
          <a:prstGeom prst="rect">
            <a:avLst/>
          </a:prstGeom>
        </p:spPr>
        <p:txBody>
          <a:bodyPr vert="horz" lIns="96606" tIns="48303" rIns="96606" bIns="48303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3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FF08A767-7C13-47CD-A750-FC5A42FD41B3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072743176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4341443" cy="344408"/>
          </a:xfrm>
          <a:prstGeom prst="rect">
            <a:avLst/>
          </a:prstGeom>
        </p:spPr>
        <p:txBody>
          <a:bodyPr vert="horz" lIns="96606" tIns="48303" rIns="96606" bIns="48303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3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5674952" y="0"/>
            <a:ext cx="4341443" cy="344408"/>
          </a:xfrm>
          <a:prstGeom prst="rect">
            <a:avLst/>
          </a:prstGeom>
        </p:spPr>
        <p:txBody>
          <a:bodyPr vert="horz" lIns="96606" tIns="48303" rIns="96606" bIns="48303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3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3BA8299D-E4B5-4BA4-905A-4B79641B0E7B}" type="datetime1">
              <a:rPr lang="nl-NL"/>
              <a:pPr>
                <a:defRPr/>
              </a:pPr>
              <a:t>1-10-2019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2711450" y="515938"/>
            <a:ext cx="4595813" cy="2584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06" tIns="48303" rIns="96606" bIns="48303" rtlCol="0" anchor="ctr"/>
          <a:lstStyle/>
          <a:p>
            <a:pPr lvl="0"/>
            <a:endParaRPr lang="nl-NL" noProof="0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1001872" y="3271878"/>
            <a:ext cx="8014970" cy="3099673"/>
          </a:xfrm>
          <a:prstGeom prst="rect">
            <a:avLst/>
          </a:prstGeom>
        </p:spPr>
        <p:txBody>
          <a:bodyPr vert="horz" lIns="96606" tIns="48303" rIns="96606" bIns="48303" rtlCol="0"/>
          <a:lstStyle/>
          <a:p>
            <a:pPr lvl="0"/>
            <a:r>
              <a:rPr lang="en-US" noProof="0"/>
              <a:t>Klik om de tekststijl van het model te bewerken</a:t>
            </a:r>
          </a:p>
          <a:p>
            <a:pPr lvl="1"/>
            <a:r>
              <a:rPr lang="en-US" noProof="0"/>
              <a:t>Tweede niveau</a:t>
            </a:r>
          </a:p>
          <a:p>
            <a:pPr lvl="2"/>
            <a:r>
              <a:rPr lang="en-US" noProof="0"/>
              <a:t>Derde niveau</a:t>
            </a:r>
          </a:p>
          <a:p>
            <a:pPr lvl="3"/>
            <a:r>
              <a:rPr lang="en-US" noProof="0"/>
              <a:t>Vierde niveau</a:t>
            </a:r>
          </a:p>
          <a:p>
            <a:pPr lvl="4"/>
            <a:r>
              <a:rPr lang="en-US" noProof="0"/>
              <a:t>Vijfde niveau</a:t>
            </a:r>
            <a:endParaRPr lang="nl-NL" noProof="0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1" y="6542559"/>
            <a:ext cx="4341443" cy="344408"/>
          </a:xfrm>
          <a:prstGeom prst="rect">
            <a:avLst/>
          </a:prstGeom>
        </p:spPr>
        <p:txBody>
          <a:bodyPr vert="horz" lIns="96606" tIns="48303" rIns="96606" bIns="48303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3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5674952" y="6542559"/>
            <a:ext cx="4341443" cy="344408"/>
          </a:xfrm>
          <a:prstGeom prst="rect">
            <a:avLst/>
          </a:prstGeom>
        </p:spPr>
        <p:txBody>
          <a:bodyPr vert="horz" lIns="96606" tIns="48303" rIns="96606" bIns="48303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3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C01B8DDC-2043-4C4E-9EBE-A6DDB52594A2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850080299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01B8DDC-2043-4C4E-9EBE-A6DDB52594A2}" type="slidenum">
              <a:rPr lang="nl-NL" smtClean="0"/>
              <a:pPr>
                <a:defRPr/>
              </a:pPr>
              <a:t>1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79939756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01B8DDC-2043-4C4E-9EBE-A6DDB52594A2}" type="slidenum">
              <a:rPr lang="nl-NL" smtClean="0"/>
              <a:pPr>
                <a:defRPr/>
              </a:pPr>
              <a:t>2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36017788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spcBef>
                <a:spcPts val="643"/>
              </a:spcBef>
              <a:spcAft>
                <a:spcPts val="643"/>
              </a:spcAft>
              <a:buFont typeface="Arial" panose="020B0604020202020204" pitchFamily="34" charset="0"/>
              <a:buChar char="•"/>
            </a:pPr>
            <a:r>
              <a:rPr lang="nl-NL" sz="1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Tussen nu en 2022: </a:t>
            </a:r>
            <a:r>
              <a:rPr lang="nl-NL" sz="12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geimplementeerde</a:t>
            </a:r>
            <a:r>
              <a:rPr lang="nl-NL" sz="1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oplossingen Geboortezorg NL</a:t>
            </a:r>
          </a:p>
          <a:p>
            <a:pPr marL="171450" indent="-171450">
              <a:spcBef>
                <a:spcPts val="643"/>
              </a:spcBef>
              <a:spcAft>
                <a:spcPts val="643"/>
              </a:spcAft>
              <a:buFont typeface="Arial" panose="020B0604020202020204" pitchFamily="34" charset="0"/>
              <a:buChar char="•"/>
            </a:pPr>
            <a:r>
              <a:rPr lang="en-US" sz="12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Regie</a:t>
            </a:r>
            <a:r>
              <a:rPr lang="en-US" sz="1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bij</a:t>
            </a:r>
            <a:r>
              <a:rPr lang="en-US" sz="1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pati</a:t>
            </a:r>
            <a:r>
              <a:rPr lang="nl-NL" sz="12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ënt</a:t>
            </a:r>
            <a:r>
              <a:rPr lang="nl-NL" sz="1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/cliënt/burger, eigen Persoonlijke </a:t>
            </a:r>
            <a:r>
              <a:rPr lang="nl-NL" sz="12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Gezondheids</a:t>
            </a:r>
            <a:r>
              <a:rPr lang="nl-NL" sz="1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Omgeving</a:t>
            </a:r>
          </a:p>
          <a:p>
            <a:pPr marL="171450" indent="-171450">
              <a:spcBef>
                <a:spcPts val="643"/>
              </a:spcBef>
              <a:spcAft>
                <a:spcPts val="643"/>
              </a:spcAft>
              <a:buFont typeface="Arial" panose="020B0604020202020204" pitchFamily="34" charset="0"/>
              <a:buChar char="•"/>
            </a:pPr>
            <a:r>
              <a:rPr lang="nl-NL" sz="1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Uitwisseling en delen van informatie tussen zorgverleners en hun patiënten en cliënten</a:t>
            </a:r>
          </a:p>
          <a:p>
            <a:pPr marL="171450" indent="-171450">
              <a:spcBef>
                <a:spcPts val="643"/>
              </a:spcBef>
              <a:spcAft>
                <a:spcPts val="643"/>
              </a:spcAft>
              <a:buFont typeface="Arial" panose="020B0604020202020204" pitchFamily="34" charset="0"/>
              <a:buChar char="•"/>
            </a:pPr>
            <a:r>
              <a:rPr lang="nl-NL" sz="1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Delen van informatie tussen zorgverleners onderling</a:t>
            </a:r>
          </a:p>
          <a:p>
            <a:pPr marL="171450" indent="-171450">
              <a:spcBef>
                <a:spcPts val="643"/>
              </a:spcBef>
              <a:spcAft>
                <a:spcPts val="643"/>
              </a:spcAft>
              <a:buFont typeface="Arial" panose="020B0604020202020204" pitchFamily="34" charset="0"/>
              <a:buChar char="•"/>
            </a:pPr>
            <a:r>
              <a:rPr lang="nl-NL" sz="1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Bijdragen en meebouwen aan PGO: </a:t>
            </a:r>
            <a:r>
              <a:rPr lang="nl-NL" sz="12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zorgbreed</a:t>
            </a:r>
            <a:r>
              <a:rPr lang="nl-NL" sz="1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en landelijk</a:t>
            </a:r>
          </a:p>
          <a:p>
            <a:endParaRPr lang="en-US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01B8DDC-2043-4C4E-9EBE-A6DDB52594A2}" type="slidenum">
              <a:rPr lang="nl-NL" smtClean="0"/>
              <a:pPr>
                <a:defRPr/>
              </a:pPr>
              <a:t>4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1645427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sz="1200" dirty="0">
                <a:latin typeface="Ubuntu" panose="020B0504030602030204"/>
              </a:rPr>
              <a:t>Gebruikersgroepen (landelijk) moeten de te implementeren (en straks de geïmplementeerde) onderdelen van de oplossing goedkeuren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sz="1200" dirty="0">
                <a:latin typeface="Ubuntu" panose="020B0504030602030204"/>
              </a:rPr>
              <a:t>Zij gaan onderdeel uitmaken van de zogenaamde ‘innovatie- en beheercyclus’, dit is een continue proces voor ontwerp, prioritering, bijsturing en doorontwikkeling van informatiestandaarden en oplossingen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sz="1200" dirty="0">
                <a:latin typeface="Ubuntu" panose="020B0504030602030204"/>
              </a:rPr>
              <a:t>Als het programma Babyconnect afgelopen is, moet er een blijvende gebruikersorganisatie voor gegevensuitwisseling geboortezorg staan </a:t>
            </a:r>
          </a:p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01B8DDC-2043-4C4E-9EBE-A6DDB52594A2}" type="slidenum">
              <a:rPr lang="nl-NL" smtClean="0"/>
              <a:pPr>
                <a:defRPr/>
              </a:pPr>
              <a:t>15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35290616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01B8DDC-2043-4C4E-9EBE-A6DDB52594A2}" type="slidenum">
              <a:rPr lang="nl-NL" smtClean="0"/>
              <a:pPr>
                <a:defRPr/>
              </a:pPr>
              <a:t>18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36017788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01B8DDC-2043-4C4E-9EBE-A6DDB52594A2}" type="slidenum">
              <a:rPr lang="nl-NL" smtClean="0"/>
              <a:pPr>
                <a:defRPr/>
              </a:pPr>
              <a:t>19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12100943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970169" y="995681"/>
            <a:ext cx="7232337" cy="1575435"/>
          </a:xfrm>
          <a:prstGeom prst="rect">
            <a:avLst/>
          </a:prstGeom>
        </p:spPr>
        <p:txBody>
          <a:bodyPr anchor="b"/>
          <a:lstStyle>
            <a:lvl1pPr algn="ctr">
              <a:defRPr sz="4800">
                <a:solidFill>
                  <a:srgbClr val="D50050"/>
                </a:solidFill>
                <a:latin typeface="Trebuchet MS" panose="020B0703020202090204" pitchFamily="34" charset="0"/>
              </a:defRPr>
            </a:lvl1pPr>
          </a:lstStyle>
          <a:p>
            <a:r>
              <a:rPr lang="nl-NL"/>
              <a:t>Klik om stijl te bewerken</a:t>
            </a:r>
            <a:endParaRPr lang="nl-NL" dirty="0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970169" y="2640967"/>
            <a:ext cx="7232337" cy="1241425"/>
          </a:xfrm>
        </p:spPr>
        <p:txBody>
          <a:bodyPr/>
          <a:lstStyle>
            <a:lvl1pPr marL="0" indent="0" algn="ctr">
              <a:buNone/>
              <a:defRPr sz="2400">
                <a:solidFill>
                  <a:srgbClr val="0081C5"/>
                </a:solidFill>
                <a:latin typeface="Trebuchet MS" panose="020B070302020209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Klikken om de ondertitelstijl van het model te bewerken</a:t>
            </a:r>
            <a:endParaRPr lang="nl-NL" dirty="0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C0A14F-2512-489D-B64A-84F8A10A3800}" type="datetimeFigureOut">
              <a:rPr lang="nl-NL" smtClean="0"/>
              <a:t>1-10-2019</a:t>
            </a:fld>
            <a:endParaRPr lang="nl-NL" dirty="0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F37AC9-EAF2-429F-89B1-5A97140A0911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3137682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29681" y="686425"/>
            <a:ext cx="8516291" cy="543446"/>
          </a:xfrm>
          <a:prstGeom prst="rect">
            <a:avLst/>
          </a:prstGeom>
        </p:spPr>
        <p:txBody>
          <a:bodyPr/>
          <a:lstStyle>
            <a:lvl1pPr algn="l">
              <a:defRPr sz="3400">
                <a:solidFill>
                  <a:srgbClr val="D50050"/>
                </a:solidFill>
                <a:latin typeface="Trebuchet MS" panose="020B0703020202090204" pitchFamily="34" charset="0"/>
              </a:defRPr>
            </a:lvl1pPr>
          </a:lstStyle>
          <a:p>
            <a:r>
              <a:rPr lang="nl-NL"/>
              <a:t>Klik om stijl te bewerken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29682" y="1415628"/>
            <a:ext cx="8516290" cy="3165878"/>
          </a:xfrm>
        </p:spPr>
        <p:txBody>
          <a:bodyPr/>
          <a:lstStyle>
            <a:lvl1pPr>
              <a:defRPr>
                <a:latin typeface="Trebuchet MS" panose="020B0703020202090204" pitchFamily="34" charset="0"/>
              </a:defRPr>
            </a:lvl1pPr>
            <a:lvl2pPr marL="457200" indent="-171450">
              <a:buFont typeface="Yu Gothic Medium" panose="020B0500000000000000" pitchFamily="34" charset="-128"/>
              <a:buChar char="»"/>
              <a:defRPr>
                <a:latin typeface="Trebuchet MS" panose="020B0703020202090204" pitchFamily="34" charset="0"/>
              </a:defRPr>
            </a:lvl2pPr>
            <a:lvl3pPr>
              <a:defRPr>
                <a:latin typeface="Trebuchet MS" panose="020B0703020202090204" pitchFamily="34" charset="0"/>
              </a:defRPr>
            </a:lvl3pPr>
            <a:lvl4pPr>
              <a:defRPr>
                <a:latin typeface="Trebuchet MS" panose="020B0703020202090204" pitchFamily="34" charset="0"/>
              </a:defRPr>
            </a:lvl4pPr>
            <a:lvl5pPr>
              <a:defRPr>
                <a:latin typeface="Trebuchet MS" panose="020B0703020202090204" pitchFamily="34" charset="0"/>
              </a:defRPr>
            </a:lvl5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NL" dirty="0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C0A14F-2512-489D-B64A-84F8A10A3800}" type="datetimeFigureOut">
              <a:rPr lang="nl-NL" smtClean="0"/>
              <a:t>1-10-2019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F37AC9-EAF2-429F-89B1-5A97140A0911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8548283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623888" y="923713"/>
            <a:ext cx="7886700" cy="2139950"/>
          </a:xfrm>
          <a:prstGeom prst="rect">
            <a:avLst/>
          </a:prstGeom>
        </p:spPr>
        <p:txBody>
          <a:bodyPr anchor="b"/>
          <a:lstStyle>
            <a:lvl1pPr algn="l">
              <a:defRPr sz="5400" b="0">
                <a:solidFill>
                  <a:srgbClr val="0081C5"/>
                </a:solidFill>
                <a:latin typeface="Trebuchet MS" panose="020B0703020202090204" pitchFamily="34" charset="0"/>
              </a:defRPr>
            </a:lvl1pPr>
          </a:lstStyle>
          <a:p>
            <a:r>
              <a:rPr lang="nl-NL" dirty="0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623888" y="3318933"/>
            <a:ext cx="7886700" cy="1248305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  <a:latin typeface="Trebuchet MS" panose="020B070302020209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C0A14F-2512-489D-B64A-84F8A10A3800}" type="datetimeFigureOut">
              <a:rPr lang="nl-NL" smtClean="0"/>
              <a:t>1-10-2019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F37AC9-EAF2-429F-89B1-5A97140A0911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1452142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28650" y="769634"/>
            <a:ext cx="7886700" cy="535095"/>
          </a:xfrm>
          <a:prstGeom prst="rect">
            <a:avLst/>
          </a:prstGeom>
        </p:spPr>
        <p:txBody>
          <a:bodyPr/>
          <a:lstStyle>
            <a:lvl1pPr algn="l">
              <a:defRPr>
                <a:solidFill>
                  <a:srgbClr val="D40050"/>
                </a:solidFill>
                <a:latin typeface="Trebuchet MS" panose="020B0703020202090204" pitchFamily="34" charset="0"/>
              </a:defRPr>
            </a:lvl1pPr>
          </a:lstStyle>
          <a:p>
            <a:r>
              <a:rPr lang="nl-NL"/>
              <a:t>Klik om stijl te bewerken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628650" y="1442719"/>
            <a:ext cx="3867150" cy="3189605"/>
          </a:xfrm>
        </p:spPr>
        <p:txBody>
          <a:bodyPr/>
          <a:lstStyle>
            <a:lvl2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4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4pPr>
            <a:lvl5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NL" dirty="0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648200" y="1442719"/>
            <a:ext cx="3867150" cy="3189605"/>
          </a:xfrm>
        </p:spPr>
        <p:txBody>
          <a:bodyPr/>
          <a:lstStyle>
            <a:lvl2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4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4pPr>
            <a:lvl5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NL" dirty="0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C0A14F-2512-489D-B64A-84F8A10A3800}" type="datetimeFigureOut">
              <a:rPr lang="nl-NL" smtClean="0"/>
              <a:t>1-10-2019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F37AC9-EAF2-429F-89B1-5A97140A0911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0397377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C0A14F-2512-489D-B64A-84F8A10A3800}" type="datetimeFigureOut">
              <a:rPr lang="nl-NL" smtClean="0"/>
              <a:t>1-10-2019</a:t>
            </a:fld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F37AC9-EAF2-429F-89B1-5A97140A0911}" type="slidenum">
              <a:rPr lang="nl-NL" smtClean="0"/>
              <a:t>‹nr.›</a:t>
            </a:fld>
            <a:endParaRPr lang="nl-NL"/>
          </a:p>
        </p:txBody>
      </p:sp>
      <p:sp>
        <p:nvSpPr>
          <p:cNvPr id="6" name="Titel 1">
            <a:extLst>
              <a:ext uri="{FF2B5EF4-FFF2-40B4-BE49-F238E27FC236}">
                <a16:creationId xmlns:a16="http://schemas.microsoft.com/office/drawing/2014/main" id="{90715D4B-57EB-4C07-8337-1BB92939BB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7360" y="1393572"/>
            <a:ext cx="8155093" cy="983868"/>
          </a:xfrm>
          <a:prstGeom prst="rect">
            <a:avLst/>
          </a:prstGeom>
        </p:spPr>
        <p:txBody>
          <a:bodyPr/>
          <a:lstStyle>
            <a:lvl1pPr algn="ctr">
              <a:defRPr sz="4800">
                <a:solidFill>
                  <a:srgbClr val="D50050"/>
                </a:solidFill>
                <a:latin typeface="Trebuchet MS" panose="020B0703020202090204" pitchFamily="34" charset="0"/>
              </a:defRPr>
            </a:lvl1pPr>
          </a:lstStyle>
          <a:p>
            <a:r>
              <a:rPr lang="nl-NL"/>
              <a:t>Klik om stijl te bewerken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7935222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C0A14F-2512-489D-B64A-84F8A10A3800}" type="datetimeFigureOut">
              <a:rPr lang="nl-NL" smtClean="0"/>
              <a:t>1-10-2019</a:t>
            </a:fld>
            <a:endParaRPr lang="nl-NL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F37AC9-EAF2-429F-89B1-5A97140A0911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534931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630238" y="773568"/>
            <a:ext cx="2949575" cy="980726"/>
          </a:xfrm>
          <a:prstGeom prst="rect">
            <a:avLst/>
          </a:prstGeom>
        </p:spPr>
        <p:txBody>
          <a:bodyPr anchor="t"/>
          <a:lstStyle>
            <a:lvl1pPr algn="l">
              <a:defRPr sz="3200">
                <a:solidFill>
                  <a:srgbClr val="D50050"/>
                </a:solidFill>
                <a:latin typeface="Trebuchet MS" panose="020B0703020202090204" pitchFamily="34" charset="0"/>
              </a:defRPr>
            </a:lvl1pPr>
          </a:lstStyle>
          <a:p>
            <a:r>
              <a:rPr lang="nl-NL" dirty="0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886200" y="773567"/>
            <a:ext cx="4629150" cy="3654425"/>
          </a:xfrm>
        </p:spPr>
        <p:txBody>
          <a:bodyPr/>
          <a:lstStyle>
            <a:lvl1pPr>
              <a:defRPr sz="3200">
                <a:latin typeface="Trebuchet MS" panose="020B0703020202090204" pitchFamily="34" charset="0"/>
              </a:defRPr>
            </a:lvl1pPr>
            <a:lvl2pPr>
              <a:defRPr sz="2800">
                <a:solidFill>
                  <a:schemeClr val="tx1">
                    <a:lumMod val="65000"/>
                    <a:lumOff val="35000"/>
                  </a:schemeClr>
                </a:solidFill>
                <a:latin typeface="Trebuchet MS" panose="020B0703020202090204" pitchFamily="34" charset="0"/>
              </a:defRPr>
            </a:lvl2pPr>
            <a:lvl3pPr>
              <a:defRPr sz="2400">
                <a:solidFill>
                  <a:schemeClr val="tx1">
                    <a:lumMod val="65000"/>
                    <a:lumOff val="35000"/>
                  </a:schemeClr>
                </a:solidFill>
                <a:latin typeface="Trebuchet MS" panose="020B0703020202090204" pitchFamily="34" charset="0"/>
              </a:defRPr>
            </a:lvl3pPr>
            <a:lvl4pPr>
              <a:defRPr sz="2000">
                <a:solidFill>
                  <a:schemeClr val="tx1">
                    <a:lumMod val="65000"/>
                    <a:lumOff val="35000"/>
                  </a:schemeClr>
                </a:solidFill>
                <a:latin typeface="Trebuchet MS" panose="020B0703020202090204" pitchFamily="34" charset="0"/>
              </a:defRPr>
            </a:lvl4pPr>
            <a:lvl5pPr>
              <a:defRPr sz="2000">
                <a:solidFill>
                  <a:schemeClr val="tx1">
                    <a:lumMod val="65000"/>
                    <a:lumOff val="35000"/>
                  </a:schemeClr>
                </a:solidFill>
                <a:latin typeface="Trebuchet MS" panose="020B0703020202090204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NL" dirty="0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630238" y="1910080"/>
            <a:ext cx="2949575" cy="2517912"/>
          </a:xfrm>
        </p:spPr>
        <p:txBody>
          <a:bodyPr/>
          <a:lstStyle>
            <a:lvl1pPr marL="0" indent="0">
              <a:buNone/>
              <a:defRPr sz="1600">
                <a:solidFill>
                  <a:schemeClr val="tx1">
                    <a:lumMod val="65000"/>
                    <a:lumOff val="35000"/>
                  </a:schemeClr>
                </a:solidFill>
                <a:latin typeface="Trebuchet MS" panose="020B0703020202090204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C0A14F-2512-489D-B64A-84F8A10A3800}" type="datetimeFigureOut">
              <a:rPr lang="nl-NL" smtClean="0"/>
              <a:t>1-10-2019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F37AC9-EAF2-429F-89B1-5A97140A0911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8715888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3.emf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106596" y="917367"/>
            <a:ext cx="8849623" cy="37981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dirty="0"/>
              <a:t>Tekststijl van het model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970169" y="4767263"/>
            <a:ext cx="1962217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Trebuchet MS" panose="020B0703020202090204" pitchFamily="34" charset="0"/>
              </a:defRPr>
            </a:lvl1pPr>
          </a:lstStyle>
          <a:p>
            <a:fld id="{5AC0A14F-2512-489D-B64A-84F8A10A3800}" type="datetimeFigureOut">
              <a:rPr lang="nl-NL" smtClean="0"/>
              <a:pPr/>
              <a:t>1-10-2019</a:t>
            </a:fld>
            <a:endParaRPr lang="nl-NL" dirty="0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Trebuchet MS" panose="020B0703020202090204" pitchFamily="34" charset="0"/>
              </a:defRPr>
            </a:lvl1pPr>
          </a:lstStyle>
          <a:p>
            <a:endParaRPr lang="nl-NL" dirty="0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49827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Trebuchet MS" panose="020B0703020202090204" pitchFamily="34" charset="0"/>
              </a:defRPr>
            </a:lvl1pPr>
          </a:lstStyle>
          <a:p>
            <a:fld id="{88F37AC9-EAF2-429F-89B1-5A97140A0911}" type="slidenum">
              <a:rPr lang="nl-NL" smtClean="0"/>
              <a:pPr/>
              <a:t>‹nr.›</a:t>
            </a:fld>
            <a:endParaRPr lang="nl-NL" dirty="0"/>
          </a:p>
        </p:txBody>
      </p:sp>
      <p:pic>
        <p:nvPicPr>
          <p:cNvPr id="11" name="Afbeelding 10">
            <a:extLst>
              <a:ext uri="{FF2B5EF4-FFF2-40B4-BE49-F238E27FC236}">
                <a16:creationId xmlns:a16="http://schemas.microsoft.com/office/drawing/2014/main" id="{34C8DE6C-6588-45DE-BE37-9A57454B2F5F}"/>
              </a:ext>
            </a:extLst>
          </p:cNvPr>
          <p:cNvPicPr>
            <a:picLocks noChangeAspect="1"/>
          </p:cNvPicPr>
          <p:nvPr userDrawn="1"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768" y="4808046"/>
            <a:ext cx="231212" cy="231212"/>
          </a:xfrm>
          <a:prstGeom prst="rect">
            <a:avLst/>
          </a:prstGeom>
        </p:spPr>
      </p:pic>
      <p:pic>
        <p:nvPicPr>
          <p:cNvPr id="10" name="Afbeelding 9">
            <a:extLst>
              <a:ext uri="{FF2B5EF4-FFF2-40B4-BE49-F238E27FC236}">
                <a16:creationId xmlns:a16="http://schemas.microsoft.com/office/drawing/2014/main" id="{AE88E181-791A-4819-9C5B-D433895A974D}"/>
              </a:ext>
            </a:extLst>
          </p:cNvPr>
          <p:cNvPicPr>
            <a:picLocks noChangeAspect="1"/>
          </p:cNvPicPr>
          <p:nvPr userDrawn="1"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6867" y="4791960"/>
            <a:ext cx="435809" cy="278957"/>
          </a:xfrm>
          <a:prstGeom prst="rect">
            <a:avLst/>
          </a:prstGeom>
        </p:spPr>
      </p:pic>
      <p:sp>
        <p:nvSpPr>
          <p:cNvPr id="14" name="Document 13">
            <a:extLst>
              <a:ext uri="{FF2B5EF4-FFF2-40B4-BE49-F238E27FC236}">
                <a16:creationId xmlns:a16="http://schemas.microsoft.com/office/drawing/2014/main" id="{25273A23-1616-5545-A378-BE9930252FF0}"/>
              </a:ext>
            </a:extLst>
          </p:cNvPr>
          <p:cNvSpPr/>
          <p:nvPr userDrawn="1"/>
        </p:nvSpPr>
        <p:spPr>
          <a:xfrm>
            <a:off x="-1587" y="-20411"/>
            <a:ext cx="9145587" cy="386171"/>
          </a:xfrm>
          <a:prstGeom prst="flowChartDocument">
            <a:avLst/>
          </a:prstGeom>
          <a:gradFill>
            <a:gsLst>
              <a:gs pos="0">
                <a:srgbClr val="D40050"/>
              </a:gs>
              <a:gs pos="99000">
                <a:srgbClr val="008BCB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15" name="Afbeelding 14">
            <a:extLst>
              <a:ext uri="{FF2B5EF4-FFF2-40B4-BE49-F238E27FC236}">
                <a16:creationId xmlns:a16="http://schemas.microsoft.com/office/drawing/2014/main" id="{37F01E7D-0DBE-3C49-9327-861A9943877E}"/>
              </a:ext>
            </a:extLst>
          </p:cNvPr>
          <p:cNvPicPr>
            <a:picLocks noChangeAspect="1"/>
          </p:cNvPicPr>
          <p:nvPr userDrawn="1"/>
        </p:nvPicPr>
        <p:blipFill>
          <a:blip r:embed="rId11"/>
          <a:stretch>
            <a:fillRect/>
          </a:stretch>
        </p:blipFill>
        <p:spPr>
          <a:xfrm>
            <a:off x="237065" y="55938"/>
            <a:ext cx="1300482" cy="2377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81077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6" r:id="rId1"/>
    <p:sldLayoutId id="2147483707" r:id="rId2"/>
    <p:sldLayoutId id="2147483708" r:id="rId3"/>
    <p:sldLayoutId id="2147483709" r:id="rId4"/>
    <p:sldLayoutId id="2147483710" r:id="rId5"/>
    <p:sldLayoutId id="2147483711" r:id="rId6"/>
    <p:sldLayoutId id="2147483712" r:id="rId7"/>
  </p:sldLayoutIdLst>
  <p:txStyles>
    <p:titleStyle>
      <a:lvl1pPr algn="r" defTabSz="914400" rtl="0" eaLnBrk="1" latinLnBrk="0" hangingPunct="1">
        <a:lnSpc>
          <a:spcPct val="90000"/>
        </a:lnSpc>
        <a:spcBef>
          <a:spcPct val="0"/>
        </a:spcBef>
        <a:buNone/>
        <a:defRPr sz="3000" b="0" i="0" kern="1200">
          <a:solidFill>
            <a:srgbClr val="CC0000"/>
          </a:solidFill>
          <a:latin typeface="Yu Gothic UI" panose="020B0500000000000000" pitchFamily="34" charset="-128"/>
          <a:ea typeface="Yu Gothic UI" panose="020B0500000000000000" pitchFamily="34" charset="-128"/>
          <a:cs typeface="Calibri Light" panose="020F030202020403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600" b="0" i="0" kern="1200">
          <a:solidFill>
            <a:srgbClr val="0081C5"/>
          </a:solidFill>
          <a:latin typeface="Trebuchet MS" panose="020B0703020202090204" pitchFamily="34" charset="0"/>
          <a:ea typeface="Yu Gothic Medium" panose="020B0500000000000000" pitchFamily="34" charset="-128"/>
          <a:cs typeface="+mn-cs"/>
        </a:defRPr>
      </a:lvl1pPr>
      <a:lvl2pPr marL="51435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b="0" i="0" kern="1200">
          <a:solidFill>
            <a:schemeClr val="tx1">
              <a:lumMod val="85000"/>
              <a:lumOff val="15000"/>
            </a:schemeClr>
          </a:solidFill>
          <a:latin typeface="Trebuchet MS" panose="020B0703020202090204" pitchFamily="34" charset="0"/>
          <a:ea typeface="Yu Gothic Medium" panose="020B0500000000000000" pitchFamily="34" charset="-128"/>
          <a:cs typeface="+mn-cs"/>
        </a:defRPr>
      </a:lvl2pPr>
      <a:lvl3pPr marL="8001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b="0" i="0" kern="1200">
          <a:solidFill>
            <a:schemeClr val="tx1">
              <a:lumMod val="85000"/>
              <a:lumOff val="15000"/>
            </a:schemeClr>
          </a:solidFill>
          <a:latin typeface="Trebuchet MS" panose="020B0703020202090204" pitchFamily="34" charset="0"/>
          <a:ea typeface="Yu Gothic Medium" panose="020B0500000000000000" pitchFamily="34" charset="-128"/>
          <a:cs typeface="+mn-cs"/>
        </a:defRPr>
      </a:lvl3pPr>
      <a:lvl4pPr marL="1028700" indent="-17145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b="0" i="0" kern="1200">
          <a:solidFill>
            <a:schemeClr val="tx1">
              <a:lumMod val="85000"/>
              <a:lumOff val="15000"/>
            </a:schemeClr>
          </a:solidFill>
          <a:latin typeface="Trebuchet MS" panose="020B0703020202090204" pitchFamily="34" charset="0"/>
          <a:ea typeface="Yu Gothic Medium" panose="020B0500000000000000" pitchFamily="34" charset="-128"/>
          <a:cs typeface="+mn-cs"/>
        </a:defRPr>
      </a:lvl4pPr>
      <a:lvl5pPr marL="1200150" indent="-1143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tabLst>
          <a:tab pos="1200150" algn="l"/>
        </a:tabLst>
        <a:defRPr sz="1200" b="0" i="0" kern="1200">
          <a:solidFill>
            <a:schemeClr val="tx1">
              <a:lumMod val="85000"/>
              <a:lumOff val="15000"/>
            </a:schemeClr>
          </a:solidFill>
          <a:latin typeface="Trebuchet MS" panose="020B0703020202090204" pitchFamily="34" charset="0"/>
          <a:ea typeface="Yu Gothic Medium" panose="020B0500000000000000" pitchFamily="34" charset="-128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.emf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5" Type="http://schemas.openxmlformats.org/officeDocument/2006/relationships/hyperlink" Target="mailto:info@carecodex.org" TargetMode="External"/><Relationship Id="rId4" Type="http://schemas.openxmlformats.org/officeDocument/2006/relationships/hyperlink" Target="http://www.babyconnect.org/" TargetMode="Externa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Afbeelding 5">
            <a:extLst>
              <a:ext uri="{FF2B5EF4-FFF2-40B4-BE49-F238E27FC236}">
                <a16:creationId xmlns:a16="http://schemas.microsoft.com/office/drawing/2014/main" id="{008D0B27-B758-5B42-992C-6058F3BB9A6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203773"/>
            <a:ext cx="9144000" cy="3918204"/>
          </a:xfrm>
          <a:prstGeom prst="rect">
            <a:avLst/>
          </a:prstGeom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D304C0C6-6935-496A-95D7-284B408AB089}"/>
              </a:ext>
            </a:extLst>
          </p:cNvPr>
          <p:cNvSpPr txBox="1">
            <a:spLocks/>
          </p:cNvSpPr>
          <p:nvPr/>
        </p:nvSpPr>
        <p:spPr>
          <a:xfrm>
            <a:off x="29743" y="4008121"/>
            <a:ext cx="9155900" cy="655544"/>
          </a:xfrm>
          <a:prstGeom prst="rect">
            <a:avLst/>
          </a:prstGeom>
        </p:spPr>
        <p:txBody>
          <a:bodyPr lIns="91438" tIns="45719" rIns="91438" bIns="45719" anchor="b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800" kern="1200">
                <a:solidFill>
                  <a:schemeClr val="bg1"/>
                </a:solidFill>
                <a:latin typeface="Source Sans Pro"/>
                <a:ea typeface="+mj-ea"/>
                <a:cs typeface="+mj-cs"/>
              </a:defRPr>
            </a:lvl1pPr>
          </a:lstStyle>
          <a:p>
            <a:pPr defTabSz="457184">
              <a:defRPr/>
            </a:pPr>
            <a:endParaRPr lang="en-US" sz="3000" dirty="0"/>
          </a:p>
        </p:txBody>
      </p:sp>
      <p:sp>
        <p:nvSpPr>
          <p:cNvPr id="15" name="Document 14">
            <a:extLst>
              <a:ext uri="{FF2B5EF4-FFF2-40B4-BE49-F238E27FC236}">
                <a16:creationId xmlns:a16="http://schemas.microsoft.com/office/drawing/2014/main" id="{CBEDBABC-6F9F-3C41-A52F-881392535A8C}"/>
              </a:ext>
            </a:extLst>
          </p:cNvPr>
          <p:cNvSpPr/>
          <p:nvPr/>
        </p:nvSpPr>
        <p:spPr>
          <a:xfrm rot="10800000">
            <a:off x="-1589" y="3271520"/>
            <a:ext cx="9145587" cy="1880479"/>
          </a:xfrm>
          <a:prstGeom prst="flowChartDocument">
            <a:avLst/>
          </a:prstGeom>
          <a:gradFill flip="none" rotWithShape="0">
            <a:gsLst>
              <a:gs pos="0">
                <a:srgbClr val="D40050"/>
              </a:gs>
              <a:gs pos="99000">
                <a:srgbClr val="008BCB"/>
              </a:gs>
            </a:gsLst>
            <a:lin ang="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9" name="Subtitle 2">
            <a:extLst>
              <a:ext uri="{FF2B5EF4-FFF2-40B4-BE49-F238E27FC236}">
                <a16:creationId xmlns:a16="http://schemas.microsoft.com/office/drawing/2014/main" id="{BF7B0695-12EA-4E29-A3EC-CB5D678550AD}"/>
              </a:ext>
            </a:extLst>
          </p:cNvPr>
          <p:cNvSpPr txBox="1">
            <a:spLocks/>
          </p:cNvSpPr>
          <p:nvPr/>
        </p:nvSpPr>
        <p:spPr>
          <a:xfrm>
            <a:off x="494453" y="3843867"/>
            <a:ext cx="8150015" cy="1117600"/>
          </a:xfrm>
          <a:prstGeom prst="rect">
            <a:avLst/>
          </a:prstGeom>
        </p:spPr>
        <p:txBody>
          <a:bodyPr lIns="91438" tIns="45719" rIns="91438" bIns="45719">
            <a:normAutofit fontScale="70000" lnSpcReduction="20000"/>
          </a:bodyPr>
          <a:lstStyle>
            <a:lvl1pPr marL="0" indent="0" algn="ctr" defTabSz="457200" rtl="0" eaLnBrk="1" latinLnBrk="0" hangingPunct="1">
              <a:spcBef>
                <a:spcPts val="0"/>
              </a:spcBef>
              <a:buFont typeface="Courier New" panose="02070309020205020404" pitchFamily="49" charset="0"/>
              <a:buNone/>
              <a:defRPr lang="nl-NL" sz="2000" kern="1200" cap="none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lang="nl-NL" sz="2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Courier New" panose="02070309020205020404" pitchFamily="49" charset="0"/>
              <a:buNone/>
              <a:defRPr lang="nl-NL" sz="2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457184">
              <a:lnSpc>
                <a:spcPct val="120000"/>
              </a:lnSpc>
              <a:defRPr/>
            </a:pPr>
            <a:r>
              <a:rPr lang="en-US" sz="2300" dirty="0" err="1">
                <a:latin typeface="Trebuchet MS" panose="020B0703020202090204" pitchFamily="34" charset="0"/>
              </a:rPr>
              <a:t>Een</a:t>
            </a:r>
            <a:r>
              <a:rPr lang="en-US" sz="2300" dirty="0">
                <a:latin typeface="Trebuchet MS" panose="020B0703020202090204" pitchFamily="34" charset="0"/>
              </a:rPr>
              <a:t> </a:t>
            </a:r>
            <a:r>
              <a:rPr lang="en-US" sz="2300" dirty="0" err="1">
                <a:latin typeface="Trebuchet MS" panose="020B0703020202090204" pitchFamily="34" charset="0"/>
              </a:rPr>
              <a:t>programma</a:t>
            </a:r>
            <a:r>
              <a:rPr lang="en-US" sz="2300" dirty="0">
                <a:latin typeface="Trebuchet MS" panose="020B0703020202090204" pitchFamily="34" charset="0"/>
              </a:rPr>
              <a:t> </a:t>
            </a:r>
            <a:r>
              <a:rPr lang="en-US" sz="2300" dirty="0" err="1">
                <a:latin typeface="Trebuchet MS" panose="020B0703020202090204" pitchFamily="34" charset="0"/>
              </a:rPr>
              <a:t>voor</a:t>
            </a:r>
            <a:r>
              <a:rPr lang="en-US" sz="2300" dirty="0">
                <a:latin typeface="Trebuchet MS" panose="020B0703020202090204" pitchFamily="34" charset="0"/>
              </a:rPr>
              <a:t> en door </a:t>
            </a:r>
            <a:r>
              <a:rPr lang="en-US" sz="2300" dirty="0" err="1">
                <a:latin typeface="Trebuchet MS" panose="020B0703020202090204" pitchFamily="34" charset="0"/>
              </a:rPr>
              <a:t>gebruikers</a:t>
            </a:r>
            <a:r>
              <a:rPr lang="en-US" sz="2300" dirty="0">
                <a:latin typeface="Trebuchet MS" panose="020B0703020202090204" pitchFamily="34" charset="0"/>
              </a:rPr>
              <a:t> om </a:t>
            </a:r>
            <a:r>
              <a:rPr lang="en-US" sz="2300" dirty="0" err="1">
                <a:latin typeface="Trebuchet MS" panose="020B0703020202090204" pitchFamily="34" charset="0"/>
              </a:rPr>
              <a:t>te</a:t>
            </a:r>
            <a:r>
              <a:rPr lang="en-US" sz="2300" dirty="0">
                <a:latin typeface="Trebuchet MS" panose="020B0703020202090204" pitchFamily="34" charset="0"/>
              </a:rPr>
              <a:t> </a:t>
            </a:r>
            <a:r>
              <a:rPr lang="en-US" sz="2300" dirty="0" err="1">
                <a:latin typeface="Trebuchet MS" panose="020B0703020202090204" pitchFamily="34" charset="0"/>
              </a:rPr>
              <a:t>komen</a:t>
            </a:r>
            <a:r>
              <a:rPr lang="en-US" sz="2300" dirty="0">
                <a:latin typeface="Trebuchet MS" panose="020B0703020202090204" pitchFamily="34" charset="0"/>
              </a:rPr>
              <a:t> tot het </a:t>
            </a:r>
            <a:r>
              <a:rPr lang="en-US" sz="2300" dirty="0" err="1">
                <a:latin typeface="Trebuchet MS" panose="020B0703020202090204" pitchFamily="34" charset="0"/>
              </a:rPr>
              <a:t>veilig</a:t>
            </a:r>
            <a:r>
              <a:rPr lang="en-US" sz="2300" dirty="0">
                <a:latin typeface="Trebuchet MS" panose="020B0703020202090204" pitchFamily="34" charset="0"/>
              </a:rPr>
              <a:t>, </a:t>
            </a:r>
            <a:r>
              <a:rPr lang="en-US" sz="2300" dirty="0" err="1">
                <a:latin typeface="Trebuchet MS" panose="020B0703020202090204" pitchFamily="34" charset="0"/>
              </a:rPr>
              <a:t>betrouwbaar</a:t>
            </a:r>
            <a:r>
              <a:rPr lang="en-US" sz="2300" dirty="0">
                <a:latin typeface="Trebuchet MS" panose="020B0703020202090204" pitchFamily="34" charset="0"/>
              </a:rPr>
              <a:t>, </a:t>
            </a:r>
            <a:r>
              <a:rPr lang="en-US" sz="2300" dirty="0" err="1">
                <a:latin typeface="Trebuchet MS" panose="020B0703020202090204" pitchFamily="34" charset="0"/>
              </a:rPr>
              <a:t>snel</a:t>
            </a:r>
            <a:r>
              <a:rPr lang="en-US" sz="2300" dirty="0">
                <a:latin typeface="Trebuchet MS" panose="020B0703020202090204" pitchFamily="34" charset="0"/>
              </a:rPr>
              <a:t> en </a:t>
            </a:r>
            <a:r>
              <a:rPr lang="en-US" sz="2300" dirty="0" err="1">
                <a:latin typeface="Trebuchet MS" panose="020B0703020202090204" pitchFamily="34" charset="0"/>
              </a:rPr>
              <a:t>betaalbaar</a:t>
            </a:r>
            <a:r>
              <a:rPr lang="en-US" sz="2300" dirty="0">
                <a:latin typeface="Trebuchet MS" panose="020B0703020202090204" pitchFamily="34" charset="0"/>
              </a:rPr>
              <a:t> </a:t>
            </a:r>
            <a:r>
              <a:rPr lang="en-US" sz="2300" dirty="0" err="1">
                <a:latin typeface="Trebuchet MS" panose="020B0703020202090204" pitchFamily="34" charset="0"/>
              </a:rPr>
              <a:t>digitaal</a:t>
            </a:r>
            <a:r>
              <a:rPr lang="en-US" sz="2300" dirty="0">
                <a:latin typeface="Trebuchet MS" panose="020B0703020202090204" pitchFamily="34" charset="0"/>
              </a:rPr>
              <a:t> </a:t>
            </a:r>
            <a:r>
              <a:rPr lang="en-US" sz="2300" dirty="0" err="1">
                <a:latin typeface="Trebuchet MS" panose="020B0703020202090204" pitchFamily="34" charset="0"/>
              </a:rPr>
              <a:t>delen</a:t>
            </a:r>
            <a:r>
              <a:rPr lang="en-US" sz="2300" dirty="0">
                <a:latin typeface="Trebuchet MS" panose="020B0703020202090204" pitchFamily="34" charset="0"/>
              </a:rPr>
              <a:t> van </a:t>
            </a:r>
            <a:r>
              <a:rPr lang="en-US" sz="2300" dirty="0" err="1">
                <a:latin typeface="Trebuchet MS" panose="020B0703020202090204" pitchFamily="34" charset="0"/>
              </a:rPr>
              <a:t>informatie</a:t>
            </a:r>
            <a:r>
              <a:rPr lang="en-US" sz="2300" dirty="0">
                <a:latin typeface="Trebuchet MS" panose="020B0703020202090204" pitchFamily="34" charset="0"/>
              </a:rPr>
              <a:t> in de </a:t>
            </a:r>
            <a:r>
              <a:rPr lang="en-US" sz="2300" dirty="0" err="1">
                <a:latin typeface="Trebuchet MS" panose="020B0703020202090204" pitchFamily="34" charset="0"/>
              </a:rPr>
              <a:t>geboortezorg</a:t>
            </a:r>
            <a:r>
              <a:rPr lang="en-US" sz="2300" dirty="0">
                <a:latin typeface="Trebuchet MS" panose="020B0703020202090204" pitchFamily="34" charset="0"/>
              </a:rPr>
              <a:t> in Nederland</a:t>
            </a:r>
          </a:p>
          <a:p>
            <a:pPr defTabSz="457184">
              <a:defRPr/>
            </a:pPr>
            <a:endParaRPr lang="en-US" sz="2036" i="1" dirty="0">
              <a:latin typeface="Trebuchet MS" panose="020B0703020202090204" pitchFamily="34" charset="0"/>
            </a:endParaRPr>
          </a:p>
          <a:p>
            <a:pPr defTabSz="457184">
              <a:defRPr/>
            </a:pPr>
            <a:r>
              <a:rPr lang="nl-NL" sz="1200" dirty="0" err="1">
                <a:latin typeface="Trebuchet MS" panose="020B0703020202090204" pitchFamily="34" charset="0"/>
              </a:rPr>
              <a:t>Think</a:t>
            </a:r>
            <a:r>
              <a:rPr lang="nl-NL" sz="1200" dirty="0">
                <a:latin typeface="Trebuchet MS" panose="020B0703020202090204" pitchFamily="34" charset="0"/>
              </a:rPr>
              <a:t> big, Start small</a:t>
            </a:r>
          </a:p>
          <a:p>
            <a:pPr defTabSz="457184">
              <a:defRPr/>
            </a:pPr>
            <a:r>
              <a:rPr lang="nl-NL" sz="1200" dirty="0">
                <a:latin typeface="Trebuchet MS" panose="020B0703020202090204" pitchFamily="34" charset="0"/>
              </a:rPr>
              <a:t>contact: info@carecodex.org</a:t>
            </a:r>
            <a:endParaRPr lang="en-US" sz="1200" dirty="0">
              <a:latin typeface="Trebuchet MS" panose="020B0703020202090204" pitchFamily="34" charset="0"/>
            </a:endParaRPr>
          </a:p>
        </p:txBody>
      </p:sp>
      <p:pic>
        <p:nvPicPr>
          <p:cNvPr id="13" name="Afbeelding 12">
            <a:extLst>
              <a:ext uri="{FF2B5EF4-FFF2-40B4-BE49-F238E27FC236}">
                <a16:creationId xmlns:a16="http://schemas.microsoft.com/office/drawing/2014/main" id="{DA558901-F1F8-1746-AE92-460FBCDCFB2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98346" y="-54187"/>
            <a:ext cx="3557193" cy="6502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034857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1928EC9-6C1E-4008-A451-4DAB2CFABB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8838" y="595480"/>
            <a:ext cx="7445828" cy="416065"/>
          </a:xfrm>
        </p:spPr>
        <p:txBody>
          <a:bodyPr/>
          <a:lstStyle/>
          <a:p>
            <a:r>
              <a:rPr lang="en-US" sz="3000" dirty="0" err="1">
                <a:solidFill>
                  <a:srgbClr val="D40050"/>
                </a:solidFill>
              </a:rPr>
              <a:t>Gebruikersgroepen</a:t>
            </a:r>
            <a:r>
              <a:rPr lang="en-US" sz="3000" dirty="0">
                <a:solidFill>
                  <a:srgbClr val="D40050"/>
                </a:solidFill>
              </a:rPr>
              <a:t> Babyconnect</a:t>
            </a:r>
            <a:endParaRPr lang="en-US" sz="3000" dirty="0"/>
          </a:p>
        </p:txBody>
      </p:sp>
      <p:sp>
        <p:nvSpPr>
          <p:cNvPr id="3" name="Rechthoek 2">
            <a:extLst>
              <a:ext uri="{FF2B5EF4-FFF2-40B4-BE49-F238E27FC236}">
                <a16:creationId xmlns:a16="http://schemas.microsoft.com/office/drawing/2014/main" id="{4C5EF39E-1624-4E9D-89BD-D3C26CFB53AC}"/>
              </a:ext>
            </a:extLst>
          </p:cNvPr>
          <p:cNvSpPr/>
          <p:nvPr/>
        </p:nvSpPr>
        <p:spPr>
          <a:xfrm>
            <a:off x="849086" y="1138930"/>
            <a:ext cx="7445828" cy="22159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nl-NL" dirty="0">
              <a:solidFill>
                <a:srgbClr val="666666"/>
              </a:solidFill>
              <a:latin typeface="&amp;quot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sz="2000" dirty="0">
                <a:latin typeface="Ubuntu" panose="020B0504030602030204"/>
              </a:rPr>
              <a:t>Gebruiker staat centraal; dus meebeslissen en meedenken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sz="2000" dirty="0">
                <a:latin typeface="Ubuntu" panose="020B0504030602030204"/>
              </a:rPr>
              <a:t>Zowel landelijk als regionaal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sz="2000" dirty="0">
                <a:latin typeface="Ubuntu" panose="020B0504030602030204"/>
              </a:rPr>
              <a:t>Kernwoorden: actief, stevig, continu, verbinding, diversiteit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sz="2000" dirty="0">
                <a:latin typeface="Ubuntu" panose="020B0504030602030204"/>
              </a:rPr>
              <a:t>In ontwikkeling</a:t>
            </a:r>
          </a:p>
          <a:p>
            <a:endParaRPr lang="nl-NL" sz="2000" dirty="0">
              <a:latin typeface="Ubuntu" panose="020B0504030602030204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nl-NL" sz="2000" dirty="0">
              <a:latin typeface="Ubuntu" panose="020B0504030602030204"/>
            </a:endParaRPr>
          </a:p>
        </p:txBody>
      </p:sp>
    </p:spTree>
    <p:extLst>
      <p:ext uri="{BB962C8B-B14F-4D97-AF65-F5344CB8AC3E}">
        <p14:creationId xmlns:p14="http://schemas.microsoft.com/office/powerpoint/2010/main" val="399833170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1928EC9-6C1E-4008-A451-4DAB2CFABB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8838" y="595480"/>
            <a:ext cx="7445828" cy="416065"/>
          </a:xfrm>
        </p:spPr>
        <p:txBody>
          <a:bodyPr/>
          <a:lstStyle/>
          <a:p>
            <a:r>
              <a:rPr lang="en-US" sz="3000" dirty="0" err="1">
                <a:solidFill>
                  <a:srgbClr val="D40050"/>
                </a:solidFill>
              </a:rPr>
              <a:t>Hiërachie</a:t>
            </a:r>
            <a:r>
              <a:rPr lang="en-US" sz="3000" dirty="0">
                <a:solidFill>
                  <a:srgbClr val="D40050"/>
                </a:solidFill>
              </a:rPr>
              <a:t> </a:t>
            </a:r>
            <a:r>
              <a:rPr lang="en-US" sz="3000" dirty="0" err="1">
                <a:solidFill>
                  <a:srgbClr val="D40050"/>
                </a:solidFill>
              </a:rPr>
              <a:t>eindgebruikers</a:t>
            </a:r>
            <a:endParaRPr lang="en-US" sz="3000" dirty="0"/>
          </a:p>
        </p:txBody>
      </p:sp>
      <p:sp>
        <p:nvSpPr>
          <p:cNvPr id="3" name="Rechthoek 2">
            <a:extLst>
              <a:ext uri="{FF2B5EF4-FFF2-40B4-BE49-F238E27FC236}">
                <a16:creationId xmlns:a16="http://schemas.microsoft.com/office/drawing/2014/main" id="{4C5EF39E-1624-4E9D-89BD-D3C26CFB53AC}"/>
              </a:ext>
            </a:extLst>
          </p:cNvPr>
          <p:cNvSpPr/>
          <p:nvPr/>
        </p:nvSpPr>
        <p:spPr>
          <a:xfrm>
            <a:off x="2322234" y="1330316"/>
            <a:ext cx="5361561" cy="34470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nl-NL" dirty="0">
              <a:solidFill>
                <a:srgbClr val="666666"/>
              </a:solidFill>
              <a:latin typeface="&amp;quot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sz="2000" dirty="0">
                <a:latin typeface="Ubuntu" panose="020B0504030602030204"/>
              </a:rPr>
              <a:t>De cliënt/patiënt en naast betrokkenen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nl-NL" sz="2000" dirty="0">
              <a:latin typeface="Ubuntu" panose="020B0504030602030204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sz="2000" dirty="0">
                <a:latin typeface="Ubuntu" panose="020B0504030602030204"/>
              </a:rPr>
              <a:t>De individuele zorgverleners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nl-NL" sz="2000" dirty="0">
              <a:latin typeface="Ubuntu" panose="020B0504030602030204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sz="2000" dirty="0">
                <a:latin typeface="Ubuntu" panose="020B0504030602030204"/>
              </a:rPr>
              <a:t>De zorgorganisatie(s)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nl-NL" sz="2000" dirty="0">
              <a:latin typeface="Ubuntu" panose="020B0504030602030204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sz="2000" dirty="0">
                <a:latin typeface="Ubuntu" panose="020B0504030602030204"/>
              </a:rPr>
              <a:t>Secundair datagebruik (statistiek/onderzoek/kennis)</a:t>
            </a:r>
          </a:p>
          <a:p>
            <a:endParaRPr lang="nl-NL" sz="2000" dirty="0">
              <a:latin typeface="Ubuntu" panose="020B0504030602030204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nl-NL" sz="2000" dirty="0">
              <a:latin typeface="Ubuntu" panose="020B0504030602030204"/>
            </a:endParaRPr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1F8ADAE0-909E-4D5E-A3D8-32E360A0430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50174" y="1453357"/>
            <a:ext cx="759481" cy="755703"/>
          </a:xfrm>
          <a:prstGeom prst="rect">
            <a:avLst/>
          </a:prstGeom>
        </p:spPr>
      </p:pic>
      <p:pic>
        <p:nvPicPr>
          <p:cNvPr id="5" name="Afbeelding 4">
            <a:extLst>
              <a:ext uri="{FF2B5EF4-FFF2-40B4-BE49-F238E27FC236}">
                <a16:creationId xmlns:a16="http://schemas.microsoft.com/office/drawing/2014/main" id="{3B9C6B19-4BF5-496C-A731-B55A90E35C8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17505" y="2144988"/>
            <a:ext cx="692150" cy="692150"/>
          </a:xfrm>
          <a:prstGeom prst="rect">
            <a:avLst/>
          </a:prstGeom>
        </p:spPr>
      </p:pic>
      <p:pic>
        <p:nvPicPr>
          <p:cNvPr id="6" name="Afbeelding 5">
            <a:extLst>
              <a:ext uri="{FF2B5EF4-FFF2-40B4-BE49-F238E27FC236}">
                <a16:creationId xmlns:a16="http://schemas.microsoft.com/office/drawing/2014/main" id="{7FA0E42A-C52C-4800-B5A0-7CBF566B1F9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53410" y="2687820"/>
            <a:ext cx="759481" cy="755794"/>
          </a:xfrm>
          <a:prstGeom prst="rect">
            <a:avLst/>
          </a:prstGeom>
        </p:spPr>
      </p:pic>
      <p:pic>
        <p:nvPicPr>
          <p:cNvPr id="7" name="Afbeelding 6">
            <a:extLst>
              <a:ext uri="{FF2B5EF4-FFF2-40B4-BE49-F238E27FC236}">
                <a16:creationId xmlns:a16="http://schemas.microsoft.com/office/drawing/2014/main" id="{92EB08B1-ACD4-4AF1-8487-C79994C83D0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17505" y="3315898"/>
            <a:ext cx="868824" cy="8642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804251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1928EC9-6C1E-4008-A451-4DAB2CFABB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8838" y="595480"/>
            <a:ext cx="7445828" cy="416065"/>
          </a:xfrm>
        </p:spPr>
        <p:txBody>
          <a:bodyPr/>
          <a:lstStyle/>
          <a:p>
            <a:r>
              <a:rPr lang="nl-NL" sz="3000" dirty="0" err="1"/>
              <a:t>Gebruikergroep</a:t>
            </a:r>
            <a:r>
              <a:rPr lang="nl-NL" sz="3000" dirty="0"/>
              <a:t> 1: cliënt/patiënt</a:t>
            </a:r>
            <a:endParaRPr lang="en-US" sz="3000" dirty="0"/>
          </a:p>
        </p:txBody>
      </p:sp>
      <p:sp>
        <p:nvSpPr>
          <p:cNvPr id="3" name="Rechthoek 2">
            <a:extLst>
              <a:ext uri="{FF2B5EF4-FFF2-40B4-BE49-F238E27FC236}">
                <a16:creationId xmlns:a16="http://schemas.microsoft.com/office/drawing/2014/main" id="{4C5EF39E-1624-4E9D-89BD-D3C26CFB53AC}"/>
              </a:ext>
            </a:extLst>
          </p:cNvPr>
          <p:cNvSpPr/>
          <p:nvPr/>
        </p:nvSpPr>
        <p:spPr>
          <a:xfrm>
            <a:off x="849086" y="1138930"/>
            <a:ext cx="7445828" cy="34470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nl-NL" dirty="0">
              <a:solidFill>
                <a:srgbClr val="666666"/>
              </a:solidFill>
              <a:latin typeface="&amp;quot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sz="2000" dirty="0">
                <a:latin typeface="Ubuntu" panose="020B0504030602030204"/>
              </a:rPr>
              <a:t>Samenwerking met </a:t>
            </a:r>
            <a:r>
              <a:rPr lang="nl-NL" sz="2000" dirty="0" err="1">
                <a:latin typeface="Ubuntu" panose="020B0504030602030204"/>
              </a:rPr>
              <a:t>Ikone</a:t>
            </a:r>
            <a:r>
              <a:rPr lang="nl-NL" sz="2000" dirty="0">
                <a:latin typeface="Ubuntu" panose="020B0504030602030204"/>
              </a:rPr>
              <a:t> met als doel: realiseren cliëntpanel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sz="2000" dirty="0">
                <a:latin typeface="Ubuntu" panose="020B0504030602030204"/>
              </a:rPr>
              <a:t>Sessie met experts (augustus 2019)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sz="2000" dirty="0">
                <a:latin typeface="Ubuntu" panose="020B0504030602030204"/>
              </a:rPr>
              <a:t>Interviews met 20 zwangere/ onlangs bevallen vrouwen (september 2019)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sz="2000" dirty="0">
                <a:latin typeface="Ubuntu" panose="020B0504030602030204"/>
              </a:rPr>
              <a:t>Cliënt </a:t>
            </a:r>
            <a:r>
              <a:rPr lang="nl-NL" sz="2000" dirty="0" err="1">
                <a:latin typeface="Ubuntu" panose="020B0504030602030204"/>
              </a:rPr>
              <a:t>experience</a:t>
            </a:r>
            <a:r>
              <a:rPr lang="nl-NL" sz="2000" dirty="0">
                <a:latin typeface="Ubuntu" panose="020B0504030602030204"/>
              </a:rPr>
              <a:t> </a:t>
            </a:r>
            <a:r>
              <a:rPr lang="nl-NL" sz="2000" dirty="0" err="1">
                <a:latin typeface="Ubuntu" panose="020B0504030602030204"/>
              </a:rPr>
              <a:t>day</a:t>
            </a:r>
            <a:r>
              <a:rPr lang="nl-NL" sz="2000" dirty="0">
                <a:latin typeface="Ubuntu" panose="020B0504030602030204"/>
              </a:rPr>
              <a:t>: ervaringen 2 </a:t>
            </a:r>
            <a:r>
              <a:rPr lang="nl-NL" sz="2000" dirty="0" err="1">
                <a:latin typeface="Ubuntu" panose="020B0504030602030204"/>
              </a:rPr>
              <a:t>zwangeren</a:t>
            </a:r>
            <a:r>
              <a:rPr lang="nl-NL" sz="2000" dirty="0">
                <a:latin typeface="Ubuntu" panose="020B0504030602030204"/>
              </a:rPr>
              <a:t> met hen en alle in het proces betrokken disciplines doornemen (oktober 2019)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sz="2000" dirty="0">
                <a:latin typeface="Ubuntu" panose="020B0504030602030204"/>
              </a:rPr>
              <a:t>Werksessie in de regio met 6-8 vrouwen (oktober 2019)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sz="2000" dirty="0">
                <a:latin typeface="Ubuntu" panose="020B0504030602030204"/>
              </a:rPr>
              <a:t>Start cliëntpanel (eind 2019)</a:t>
            </a:r>
          </a:p>
          <a:p>
            <a:endParaRPr lang="nl-NL" sz="2000" dirty="0">
              <a:latin typeface="Ubuntu" panose="020B0504030602030204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nl-NL" sz="2000" dirty="0">
              <a:latin typeface="Ubuntu" panose="020B0504030602030204"/>
            </a:endParaRPr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D1D67672-96BB-410A-9051-D9B3532436D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35433" y="389427"/>
            <a:ext cx="759481" cy="7557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233344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1928EC9-6C1E-4008-A451-4DAB2CFABB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8838" y="595480"/>
            <a:ext cx="7445828" cy="416065"/>
          </a:xfrm>
        </p:spPr>
        <p:txBody>
          <a:bodyPr/>
          <a:lstStyle/>
          <a:p>
            <a:r>
              <a:rPr lang="nl-NL" sz="3000" dirty="0"/>
              <a:t>Gebruikersgroep 2: zorgverleners</a:t>
            </a:r>
            <a:endParaRPr lang="en-US" sz="3000" dirty="0"/>
          </a:p>
        </p:txBody>
      </p:sp>
      <p:sp>
        <p:nvSpPr>
          <p:cNvPr id="3" name="Rechthoek 2">
            <a:extLst>
              <a:ext uri="{FF2B5EF4-FFF2-40B4-BE49-F238E27FC236}">
                <a16:creationId xmlns:a16="http://schemas.microsoft.com/office/drawing/2014/main" id="{4C5EF39E-1624-4E9D-89BD-D3C26CFB53AC}"/>
              </a:ext>
            </a:extLst>
          </p:cNvPr>
          <p:cNvSpPr/>
          <p:nvPr/>
        </p:nvSpPr>
        <p:spPr>
          <a:xfrm>
            <a:off x="849086" y="1138930"/>
            <a:ext cx="7445828" cy="22159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nl-NL" dirty="0">
              <a:solidFill>
                <a:srgbClr val="666666"/>
              </a:solidFill>
              <a:latin typeface="&amp;quot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sz="2000" dirty="0">
                <a:latin typeface="Ubuntu" panose="020B0504030602030204"/>
              </a:rPr>
              <a:t>Najaar 2019 vervolgbijeenkomst gebruikersgroep voor zorgverleners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sz="2000" dirty="0">
                <a:latin typeface="Ubuntu" panose="020B0504030602030204"/>
              </a:rPr>
              <a:t>Vanuit de regio’s gaan zorgverleners mee doen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sz="2000" dirty="0">
                <a:latin typeface="Ubuntu" panose="020B0504030602030204"/>
              </a:rPr>
              <a:t>Doel: actief en betrokken vanaf januari 2020.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nl-NL" sz="2000" dirty="0">
              <a:latin typeface="Ubuntu" panose="020B0504030602030204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nl-NL" sz="2000" dirty="0">
              <a:latin typeface="Ubuntu" panose="020B0504030602030204"/>
            </a:endParaRPr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C88E7020-5470-4C01-8F8C-1207DA2596A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74899" y="446780"/>
            <a:ext cx="692150" cy="692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099308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1928EC9-6C1E-4008-A451-4DAB2CFABB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8838" y="595480"/>
            <a:ext cx="8531290" cy="416065"/>
          </a:xfrm>
        </p:spPr>
        <p:txBody>
          <a:bodyPr/>
          <a:lstStyle/>
          <a:p>
            <a:r>
              <a:rPr lang="nl-NL" sz="2000" dirty="0"/>
              <a:t>Gebruikersgroep 3 en 4: zorgorganisaties en secundair datagebruik</a:t>
            </a:r>
            <a:endParaRPr lang="en-US" sz="2000" dirty="0"/>
          </a:p>
        </p:txBody>
      </p:sp>
      <p:sp>
        <p:nvSpPr>
          <p:cNvPr id="3" name="Rechthoek 2">
            <a:extLst>
              <a:ext uri="{FF2B5EF4-FFF2-40B4-BE49-F238E27FC236}">
                <a16:creationId xmlns:a16="http://schemas.microsoft.com/office/drawing/2014/main" id="{4C5EF39E-1624-4E9D-89BD-D3C26CFB53AC}"/>
              </a:ext>
            </a:extLst>
          </p:cNvPr>
          <p:cNvSpPr/>
          <p:nvPr/>
        </p:nvSpPr>
        <p:spPr>
          <a:xfrm>
            <a:off x="484651" y="1957293"/>
            <a:ext cx="7445828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sz="2000" dirty="0">
                <a:latin typeface="Ubuntu" panose="020B0504030602030204"/>
              </a:rPr>
              <a:t>In juni 2018 bijeenkomst geweest met statistiekbeheerders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sz="2000" dirty="0">
                <a:latin typeface="Ubuntu" panose="020B0504030602030204"/>
              </a:rPr>
              <a:t>Daarna bilaterale contacten voor gebruikersgroepen 3 en 4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sz="2000" dirty="0">
                <a:latin typeface="Ubuntu" panose="020B0504030602030204"/>
              </a:rPr>
              <a:t>Uitwerking gebruikersgroepen 3 en 4 in voorjaar 2020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sz="2000" dirty="0">
                <a:latin typeface="Ubuntu" panose="020B0504030602030204"/>
              </a:rPr>
              <a:t>Doel: actief en betrokken vóór zomer 2020</a:t>
            </a:r>
          </a:p>
          <a:p>
            <a:endParaRPr lang="nl-NL" sz="2000" dirty="0">
              <a:latin typeface="Ubuntu" panose="020B0504030602030204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nl-NL" sz="2000" dirty="0">
              <a:latin typeface="Ubuntu" panose="020B0504030602030204"/>
            </a:endParaRPr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4A3DD9BD-C2AB-4B99-B581-27A45B2EFCB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52918" y="1044801"/>
            <a:ext cx="759481" cy="755794"/>
          </a:xfrm>
          <a:prstGeom prst="rect">
            <a:avLst/>
          </a:prstGeom>
        </p:spPr>
      </p:pic>
      <p:pic>
        <p:nvPicPr>
          <p:cNvPr id="6" name="Afbeelding 5">
            <a:extLst>
              <a:ext uri="{FF2B5EF4-FFF2-40B4-BE49-F238E27FC236}">
                <a16:creationId xmlns:a16="http://schemas.microsoft.com/office/drawing/2014/main" id="{BE930E07-56EC-4559-BE3B-758D9B15E47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61304" y="1011545"/>
            <a:ext cx="868824" cy="8642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578597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1928EC9-6C1E-4008-A451-4DAB2CFABB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8838" y="595480"/>
            <a:ext cx="7445828" cy="416065"/>
          </a:xfrm>
        </p:spPr>
        <p:txBody>
          <a:bodyPr/>
          <a:lstStyle/>
          <a:p>
            <a:r>
              <a:rPr lang="nl-NL" sz="3000" dirty="0"/>
              <a:t>Invloed en formele positie eindgebruikers</a:t>
            </a:r>
            <a:endParaRPr lang="en-US" sz="3000" dirty="0"/>
          </a:p>
        </p:txBody>
      </p:sp>
      <p:sp>
        <p:nvSpPr>
          <p:cNvPr id="3" name="Rechthoek 2">
            <a:extLst>
              <a:ext uri="{FF2B5EF4-FFF2-40B4-BE49-F238E27FC236}">
                <a16:creationId xmlns:a16="http://schemas.microsoft.com/office/drawing/2014/main" id="{4C5EF39E-1624-4E9D-89BD-D3C26CFB53AC}"/>
              </a:ext>
            </a:extLst>
          </p:cNvPr>
          <p:cNvSpPr/>
          <p:nvPr/>
        </p:nvSpPr>
        <p:spPr>
          <a:xfrm>
            <a:off x="398838" y="1340405"/>
            <a:ext cx="7445828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sz="2000" dirty="0">
                <a:latin typeface="Ubuntu" panose="020B0504030602030204"/>
              </a:rPr>
              <a:t>Gebruikersgroepen (landelijk) toetsen de te implementeren de geïmplementeerde oplossingen (is vereiste vanuit de beleidsregel)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sz="2000" dirty="0">
                <a:latin typeface="Ubuntu" panose="020B0504030602030204"/>
              </a:rPr>
              <a:t>Zij krijgen een blijvende positie en rol in de zgn. innovatie- en beheercyclus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sz="2000" dirty="0">
                <a:latin typeface="Ubuntu" panose="020B0504030602030204"/>
              </a:rPr>
              <a:t>Programma Babyconnect is tijdelijk, gebruikersgroepen en straks gebruikersorganisatie zijn blijvend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nl-NL" sz="2000" dirty="0">
              <a:latin typeface="Ubuntu" panose="020B0504030602030204"/>
            </a:endParaRPr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E54EB457-F459-4349-81F2-EF20CE0E754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50644" y="3284794"/>
            <a:ext cx="3223657" cy="1393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035238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2" name="Diagram 31">
            <a:extLst>
              <a:ext uri="{FF2B5EF4-FFF2-40B4-BE49-F238E27FC236}">
                <a16:creationId xmlns:a16="http://schemas.microsoft.com/office/drawing/2014/main" id="{CDA124EE-53A4-4AFB-ABC0-9EEA9E6AF4E6}"/>
              </a:ext>
            </a:extLst>
          </p:cNvPr>
          <p:cNvGraphicFramePr/>
          <p:nvPr/>
        </p:nvGraphicFramePr>
        <p:xfrm>
          <a:off x="1732503" y="998773"/>
          <a:ext cx="5566546" cy="363324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Rechthoek: afgeronde hoeken 6">
            <a:extLst>
              <a:ext uri="{FF2B5EF4-FFF2-40B4-BE49-F238E27FC236}">
                <a16:creationId xmlns:a16="http://schemas.microsoft.com/office/drawing/2014/main" id="{EA92191F-07CE-48F6-ABEC-2BCA2A0FCD09}"/>
              </a:ext>
            </a:extLst>
          </p:cNvPr>
          <p:cNvSpPr/>
          <p:nvPr/>
        </p:nvSpPr>
        <p:spPr>
          <a:xfrm>
            <a:off x="749066" y="601543"/>
            <a:ext cx="3397214" cy="1135178"/>
          </a:xfrm>
          <a:prstGeom prst="roundRect">
            <a:avLst/>
          </a:prstGeom>
          <a:solidFill>
            <a:schemeClr val="bg1"/>
          </a:solidFill>
          <a:ln>
            <a:solidFill>
              <a:srgbClr val="753E8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nl-NL" sz="1200" dirty="0">
              <a:solidFill>
                <a:srgbClr val="0081C5"/>
              </a:solidFill>
            </a:endParaRPr>
          </a:p>
        </p:txBody>
      </p:sp>
      <p:sp>
        <p:nvSpPr>
          <p:cNvPr id="3" name="Rechthoek: afgeronde hoeken 2">
            <a:extLst>
              <a:ext uri="{FF2B5EF4-FFF2-40B4-BE49-F238E27FC236}">
                <a16:creationId xmlns:a16="http://schemas.microsoft.com/office/drawing/2014/main" id="{62EBEAC2-356E-4313-9764-DC4EAF958949}"/>
              </a:ext>
            </a:extLst>
          </p:cNvPr>
          <p:cNvSpPr/>
          <p:nvPr/>
        </p:nvSpPr>
        <p:spPr>
          <a:xfrm>
            <a:off x="749066" y="598156"/>
            <a:ext cx="3397214" cy="616857"/>
          </a:xfrm>
          <a:prstGeom prst="roundRect">
            <a:avLst/>
          </a:prstGeom>
          <a:solidFill>
            <a:schemeClr val="bg1"/>
          </a:solidFill>
          <a:ln>
            <a:solidFill>
              <a:srgbClr val="753E8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nl-NL" sz="1200" dirty="0">
                <a:solidFill>
                  <a:srgbClr val="0081C5"/>
                </a:solidFill>
              </a:rPr>
              <a:t>Gebruikersorganisatie</a:t>
            </a:r>
          </a:p>
          <a:p>
            <a:r>
              <a:rPr lang="nl-NL" sz="1200" dirty="0">
                <a:solidFill>
                  <a:srgbClr val="0081C5"/>
                </a:solidFill>
              </a:rPr>
              <a:t>Geboortezorg</a:t>
            </a:r>
          </a:p>
        </p:txBody>
      </p:sp>
      <p:sp>
        <p:nvSpPr>
          <p:cNvPr id="5" name="Rechthoek: afgeronde hoeken 4">
            <a:extLst>
              <a:ext uri="{FF2B5EF4-FFF2-40B4-BE49-F238E27FC236}">
                <a16:creationId xmlns:a16="http://schemas.microsoft.com/office/drawing/2014/main" id="{C301AAC6-03C3-49FA-9667-1044A06ED94F}"/>
              </a:ext>
            </a:extLst>
          </p:cNvPr>
          <p:cNvSpPr/>
          <p:nvPr/>
        </p:nvSpPr>
        <p:spPr>
          <a:xfrm>
            <a:off x="2290392" y="648634"/>
            <a:ext cx="1754294" cy="237925"/>
          </a:xfrm>
          <a:prstGeom prst="roundRect">
            <a:avLst/>
          </a:prstGeom>
          <a:noFill/>
          <a:ln>
            <a:solidFill>
              <a:srgbClr val="753E8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nl-NL" sz="1000" dirty="0">
                <a:solidFill>
                  <a:srgbClr val="0081C5"/>
                </a:solidFill>
              </a:rPr>
              <a:t>Gebruikersgroepen</a:t>
            </a:r>
          </a:p>
        </p:txBody>
      </p:sp>
      <p:sp>
        <p:nvSpPr>
          <p:cNvPr id="6" name="Rechthoek: afgeronde hoeken 5">
            <a:extLst>
              <a:ext uri="{FF2B5EF4-FFF2-40B4-BE49-F238E27FC236}">
                <a16:creationId xmlns:a16="http://schemas.microsoft.com/office/drawing/2014/main" id="{C75D5A24-6571-4EDA-9A1D-0E2C9E5A273A}"/>
              </a:ext>
            </a:extLst>
          </p:cNvPr>
          <p:cNvSpPr/>
          <p:nvPr/>
        </p:nvSpPr>
        <p:spPr>
          <a:xfrm>
            <a:off x="2290392" y="923491"/>
            <a:ext cx="1754294" cy="237925"/>
          </a:xfrm>
          <a:prstGeom prst="roundRect">
            <a:avLst/>
          </a:prstGeom>
          <a:noFill/>
          <a:ln>
            <a:solidFill>
              <a:srgbClr val="753E8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nl-NL" sz="1000" dirty="0">
                <a:solidFill>
                  <a:srgbClr val="0081C5"/>
                </a:solidFill>
              </a:rPr>
              <a:t>Houder van de standaarden</a:t>
            </a:r>
          </a:p>
        </p:txBody>
      </p:sp>
      <p:sp>
        <p:nvSpPr>
          <p:cNvPr id="8" name="Rechthoek 7">
            <a:extLst>
              <a:ext uri="{FF2B5EF4-FFF2-40B4-BE49-F238E27FC236}">
                <a16:creationId xmlns:a16="http://schemas.microsoft.com/office/drawing/2014/main" id="{6769E9AF-0DB1-41AA-8567-30CD41D2998B}"/>
              </a:ext>
            </a:extLst>
          </p:cNvPr>
          <p:cNvSpPr/>
          <p:nvPr/>
        </p:nvSpPr>
        <p:spPr>
          <a:xfrm>
            <a:off x="749066" y="1256884"/>
            <a:ext cx="336829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l-NL" sz="1000" dirty="0">
                <a:latin typeface="+mn-lt"/>
              </a:rPr>
              <a:t>Prioritering, functionele eisen en inhoudelijke voorstellen aanpassingen standaarden en afspraken gegevens delen</a:t>
            </a:r>
          </a:p>
        </p:txBody>
      </p:sp>
      <p:sp>
        <p:nvSpPr>
          <p:cNvPr id="9" name="Tekstvak 8">
            <a:extLst>
              <a:ext uri="{FF2B5EF4-FFF2-40B4-BE49-F238E27FC236}">
                <a16:creationId xmlns:a16="http://schemas.microsoft.com/office/drawing/2014/main" id="{A43A35C9-B6FE-47DF-B9EA-DB2414C2AAE4}"/>
              </a:ext>
            </a:extLst>
          </p:cNvPr>
          <p:cNvSpPr txBox="1"/>
          <p:nvPr/>
        </p:nvSpPr>
        <p:spPr>
          <a:xfrm>
            <a:off x="408015" y="294691"/>
            <a:ext cx="49244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4000" dirty="0">
                <a:solidFill>
                  <a:srgbClr val="D20151"/>
                </a:solidFill>
                <a:latin typeface="Algerian" panose="04020705040A02060702" pitchFamily="82" charset="0"/>
              </a:rPr>
              <a:t>1</a:t>
            </a:r>
          </a:p>
        </p:txBody>
      </p:sp>
      <p:sp>
        <p:nvSpPr>
          <p:cNvPr id="10" name="Tekstvak 9">
            <a:extLst>
              <a:ext uri="{FF2B5EF4-FFF2-40B4-BE49-F238E27FC236}">
                <a16:creationId xmlns:a16="http://schemas.microsoft.com/office/drawing/2014/main" id="{BD621054-7A61-480D-9C13-52E74BC8BBC1}"/>
              </a:ext>
            </a:extLst>
          </p:cNvPr>
          <p:cNvSpPr txBox="1"/>
          <p:nvPr/>
        </p:nvSpPr>
        <p:spPr>
          <a:xfrm>
            <a:off x="5385943" y="5653"/>
            <a:ext cx="375776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1200" dirty="0">
                <a:solidFill>
                  <a:schemeClr val="bg1"/>
                </a:solidFill>
              </a:rPr>
              <a:t>Innovatie- &amp; beheercyclus (concept) d.d. 27-09-2019</a:t>
            </a:r>
          </a:p>
        </p:txBody>
      </p:sp>
      <p:sp>
        <p:nvSpPr>
          <p:cNvPr id="11" name="Rechthoek: afgeronde hoeken 10">
            <a:extLst>
              <a:ext uri="{FF2B5EF4-FFF2-40B4-BE49-F238E27FC236}">
                <a16:creationId xmlns:a16="http://schemas.microsoft.com/office/drawing/2014/main" id="{9E14E0C9-0C4F-4CDB-98A5-8918A090978E}"/>
              </a:ext>
            </a:extLst>
          </p:cNvPr>
          <p:cNvSpPr/>
          <p:nvPr/>
        </p:nvSpPr>
        <p:spPr>
          <a:xfrm>
            <a:off x="5203206" y="926028"/>
            <a:ext cx="1677797" cy="1135178"/>
          </a:xfrm>
          <a:prstGeom prst="roundRect">
            <a:avLst/>
          </a:prstGeom>
          <a:solidFill>
            <a:schemeClr val="bg1"/>
          </a:solidFill>
          <a:ln>
            <a:solidFill>
              <a:srgbClr val="753E8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nl-NL" sz="1200" dirty="0">
                <a:solidFill>
                  <a:srgbClr val="0081C5"/>
                </a:solidFill>
              </a:rPr>
              <a:t>Werkgroep Eenheid van Taal, Redactieraad</a:t>
            </a:r>
          </a:p>
          <a:p>
            <a:r>
              <a:rPr lang="nl-NL" sz="1000" dirty="0">
                <a:solidFill>
                  <a:schemeClr val="tx1"/>
                </a:solidFill>
              </a:rPr>
              <a:t>Ontwikkeling en beheer dataset en </a:t>
            </a:r>
            <a:r>
              <a:rPr lang="nl-NL" sz="1000" dirty="0" err="1">
                <a:solidFill>
                  <a:schemeClr val="tx1"/>
                </a:solidFill>
              </a:rPr>
              <a:t>zibs</a:t>
            </a:r>
            <a:r>
              <a:rPr lang="nl-NL" sz="1000" dirty="0">
                <a:solidFill>
                  <a:schemeClr val="tx1"/>
                </a:solidFill>
              </a:rPr>
              <a:t> </a:t>
            </a:r>
            <a:r>
              <a:rPr lang="nl-NL" sz="1000" dirty="0" err="1">
                <a:solidFill>
                  <a:schemeClr val="tx1"/>
                </a:solidFill>
              </a:rPr>
              <a:t>geboortezorg</a:t>
            </a:r>
            <a:endParaRPr lang="nl-NL" sz="1000" dirty="0">
              <a:solidFill>
                <a:schemeClr val="tx1"/>
              </a:solidFill>
            </a:endParaRPr>
          </a:p>
        </p:txBody>
      </p:sp>
      <p:sp>
        <p:nvSpPr>
          <p:cNvPr id="12" name="Tekstvak 11">
            <a:extLst>
              <a:ext uri="{FF2B5EF4-FFF2-40B4-BE49-F238E27FC236}">
                <a16:creationId xmlns:a16="http://schemas.microsoft.com/office/drawing/2014/main" id="{C2187EF5-2C56-45A5-9025-48C9F5DE5790}"/>
              </a:ext>
            </a:extLst>
          </p:cNvPr>
          <p:cNvSpPr txBox="1"/>
          <p:nvPr/>
        </p:nvSpPr>
        <p:spPr>
          <a:xfrm>
            <a:off x="4906588" y="601543"/>
            <a:ext cx="49244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4000" dirty="0">
                <a:solidFill>
                  <a:srgbClr val="D20151"/>
                </a:solidFill>
                <a:latin typeface="Algerian" panose="04020705040A02060702" pitchFamily="82" charset="0"/>
              </a:rPr>
              <a:t>2</a:t>
            </a:r>
          </a:p>
        </p:txBody>
      </p:sp>
      <p:sp>
        <p:nvSpPr>
          <p:cNvPr id="13" name="Rechthoek: afgeronde hoeken 12">
            <a:extLst>
              <a:ext uri="{FF2B5EF4-FFF2-40B4-BE49-F238E27FC236}">
                <a16:creationId xmlns:a16="http://schemas.microsoft.com/office/drawing/2014/main" id="{2BD52A93-70FA-494E-AE3C-F868430FD9FC}"/>
              </a:ext>
            </a:extLst>
          </p:cNvPr>
          <p:cNvSpPr/>
          <p:nvPr/>
        </p:nvSpPr>
        <p:spPr>
          <a:xfrm>
            <a:off x="7462761" y="940386"/>
            <a:ext cx="1528391" cy="632995"/>
          </a:xfrm>
          <a:prstGeom prst="roundRect">
            <a:avLst/>
          </a:prstGeom>
          <a:noFill/>
          <a:ln>
            <a:solidFill>
              <a:srgbClr val="753E8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nl-NL" sz="1200" dirty="0" err="1">
                <a:solidFill>
                  <a:srgbClr val="0081C5"/>
                </a:solidFill>
              </a:rPr>
              <a:t>Zibcentrum</a:t>
            </a:r>
            <a:endParaRPr lang="nl-NL" sz="1200" dirty="0">
              <a:solidFill>
                <a:srgbClr val="0081C5"/>
              </a:solidFill>
            </a:endParaRPr>
          </a:p>
          <a:p>
            <a:r>
              <a:rPr lang="nl-NL" sz="1000" dirty="0" err="1">
                <a:solidFill>
                  <a:schemeClr val="tx1"/>
                </a:solidFill>
              </a:rPr>
              <a:t>Sectoroverstijgende</a:t>
            </a:r>
            <a:r>
              <a:rPr lang="nl-NL" sz="1000" dirty="0">
                <a:solidFill>
                  <a:schemeClr val="tx1"/>
                </a:solidFill>
              </a:rPr>
              <a:t> aanpassingen </a:t>
            </a:r>
            <a:r>
              <a:rPr lang="nl-NL" sz="1000" dirty="0" err="1">
                <a:solidFill>
                  <a:schemeClr val="tx1"/>
                </a:solidFill>
              </a:rPr>
              <a:t>zibs</a:t>
            </a:r>
            <a:endParaRPr lang="nl-NL" sz="1000" dirty="0">
              <a:solidFill>
                <a:schemeClr val="tx1"/>
              </a:solidFill>
            </a:endParaRPr>
          </a:p>
        </p:txBody>
      </p:sp>
      <p:sp>
        <p:nvSpPr>
          <p:cNvPr id="14" name="Tekstvak 13">
            <a:extLst>
              <a:ext uri="{FF2B5EF4-FFF2-40B4-BE49-F238E27FC236}">
                <a16:creationId xmlns:a16="http://schemas.microsoft.com/office/drawing/2014/main" id="{157E4D4D-0BC4-44AB-BCA7-579F4746D394}"/>
              </a:ext>
            </a:extLst>
          </p:cNvPr>
          <p:cNvSpPr txBox="1"/>
          <p:nvPr/>
        </p:nvSpPr>
        <p:spPr>
          <a:xfrm>
            <a:off x="7056436" y="663387"/>
            <a:ext cx="609462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3000" dirty="0">
                <a:solidFill>
                  <a:srgbClr val="D20151"/>
                </a:solidFill>
                <a:latin typeface="Algerian" panose="04020705040A02060702" pitchFamily="82" charset="0"/>
              </a:rPr>
              <a:t>2</a:t>
            </a:r>
            <a:r>
              <a:rPr lang="nl-NL" sz="2000" dirty="0">
                <a:solidFill>
                  <a:srgbClr val="D20151"/>
                </a:solidFill>
                <a:latin typeface="Algerian" panose="04020705040A02060702" pitchFamily="82" charset="0"/>
              </a:rPr>
              <a:t>A</a:t>
            </a:r>
            <a:endParaRPr lang="nl-NL" sz="4000" dirty="0">
              <a:solidFill>
                <a:srgbClr val="D20151"/>
              </a:solidFill>
              <a:latin typeface="Algerian" panose="04020705040A02060702" pitchFamily="82" charset="0"/>
            </a:endParaRPr>
          </a:p>
        </p:txBody>
      </p:sp>
      <p:sp>
        <p:nvSpPr>
          <p:cNvPr id="16" name="Rechthoek: afgeronde hoeken 15">
            <a:extLst>
              <a:ext uri="{FF2B5EF4-FFF2-40B4-BE49-F238E27FC236}">
                <a16:creationId xmlns:a16="http://schemas.microsoft.com/office/drawing/2014/main" id="{68EA7A74-3B20-4029-980B-A5B8DAECD00A}"/>
              </a:ext>
            </a:extLst>
          </p:cNvPr>
          <p:cNvSpPr/>
          <p:nvPr/>
        </p:nvSpPr>
        <p:spPr>
          <a:xfrm>
            <a:off x="5516784" y="2794996"/>
            <a:ext cx="2917318" cy="854464"/>
          </a:xfrm>
          <a:prstGeom prst="roundRect">
            <a:avLst/>
          </a:prstGeom>
          <a:solidFill>
            <a:schemeClr val="bg1"/>
          </a:solidFill>
          <a:ln>
            <a:solidFill>
              <a:srgbClr val="753E8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nl-NL" sz="1200" dirty="0">
                <a:solidFill>
                  <a:srgbClr val="0081C5"/>
                </a:solidFill>
              </a:rPr>
              <a:t>Formele besluitvorming standaardisatie</a:t>
            </a:r>
          </a:p>
          <a:p>
            <a:r>
              <a:rPr lang="nl-NL" sz="1000" dirty="0">
                <a:solidFill>
                  <a:schemeClr val="tx1"/>
                </a:solidFill>
              </a:rPr>
              <a:t>Koepel- en brancheorganisaties</a:t>
            </a:r>
          </a:p>
          <a:p>
            <a:r>
              <a:rPr lang="nl-NL" sz="1000" dirty="0">
                <a:solidFill>
                  <a:schemeClr val="tx1"/>
                </a:solidFill>
              </a:rPr>
              <a:t>Veto uitsluitend o.b.v. zwaarwegende en/of strategische motivatie en sociocratisch</a:t>
            </a:r>
          </a:p>
          <a:p>
            <a:endParaRPr lang="nl-NL" sz="1000" dirty="0">
              <a:solidFill>
                <a:schemeClr val="tx1"/>
              </a:solidFill>
            </a:endParaRPr>
          </a:p>
        </p:txBody>
      </p:sp>
      <p:sp>
        <p:nvSpPr>
          <p:cNvPr id="17" name="Tekstvak 16">
            <a:extLst>
              <a:ext uri="{FF2B5EF4-FFF2-40B4-BE49-F238E27FC236}">
                <a16:creationId xmlns:a16="http://schemas.microsoft.com/office/drawing/2014/main" id="{6969B504-A300-4E18-BCB6-09F24B716539}"/>
              </a:ext>
            </a:extLst>
          </p:cNvPr>
          <p:cNvSpPr txBox="1"/>
          <p:nvPr/>
        </p:nvSpPr>
        <p:spPr>
          <a:xfrm>
            <a:off x="5203206" y="2535539"/>
            <a:ext cx="49244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4000" dirty="0">
                <a:solidFill>
                  <a:srgbClr val="D20151"/>
                </a:solidFill>
                <a:latin typeface="Algerian" panose="04020705040A02060702" pitchFamily="82" charset="0"/>
              </a:rPr>
              <a:t>3</a:t>
            </a:r>
          </a:p>
        </p:txBody>
      </p:sp>
      <p:sp>
        <p:nvSpPr>
          <p:cNvPr id="18" name="Rechthoek: afgeronde hoeken 17">
            <a:extLst>
              <a:ext uri="{FF2B5EF4-FFF2-40B4-BE49-F238E27FC236}">
                <a16:creationId xmlns:a16="http://schemas.microsoft.com/office/drawing/2014/main" id="{6BC29BE7-B360-4AA7-B860-E7A45BF41587}"/>
              </a:ext>
            </a:extLst>
          </p:cNvPr>
          <p:cNvSpPr/>
          <p:nvPr/>
        </p:nvSpPr>
        <p:spPr>
          <a:xfrm>
            <a:off x="3129629" y="4015619"/>
            <a:ext cx="1786634" cy="828247"/>
          </a:xfrm>
          <a:prstGeom prst="roundRect">
            <a:avLst/>
          </a:prstGeom>
          <a:solidFill>
            <a:schemeClr val="bg1"/>
          </a:solidFill>
          <a:ln>
            <a:solidFill>
              <a:srgbClr val="753E8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nl-NL" sz="1200" dirty="0">
                <a:solidFill>
                  <a:srgbClr val="0081C5"/>
                </a:solidFill>
              </a:rPr>
              <a:t>Beheer en Publicatie </a:t>
            </a:r>
            <a:r>
              <a:rPr lang="nl-NL" sz="1200" dirty="0" err="1">
                <a:solidFill>
                  <a:srgbClr val="0081C5"/>
                </a:solidFill>
              </a:rPr>
              <a:t>Gegevensset</a:t>
            </a:r>
            <a:endParaRPr lang="nl-NL" sz="1200" dirty="0">
              <a:solidFill>
                <a:srgbClr val="0081C5"/>
              </a:solidFill>
            </a:endParaRPr>
          </a:p>
          <a:p>
            <a:r>
              <a:rPr lang="nl-NL" sz="1000" dirty="0">
                <a:solidFill>
                  <a:schemeClr val="tx1"/>
                </a:solidFill>
              </a:rPr>
              <a:t>Versiebeheer en publicatiecyclus door </a:t>
            </a:r>
            <a:r>
              <a:rPr lang="nl-NL" sz="1000" dirty="0" err="1">
                <a:solidFill>
                  <a:schemeClr val="tx1"/>
                </a:solidFill>
              </a:rPr>
              <a:t>Nictiz</a:t>
            </a:r>
            <a:endParaRPr lang="nl-NL" sz="1000" dirty="0">
              <a:solidFill>
                <a:schemeClr val="tx1"/>
              </a:solidFill>
            </a:endParaRPr>
          </a:p>
        </p:txBody>
      </p:sp>
      <p:sp>
        <p:nvSpPr>
          <p:cNvPr id="19" name="Tekstvak 18">
            <a:extLst>
              <a:ext uri="{FF2B5EF4-FFF2-40B4-BE49-F238E27FC236}">
                <a16:creationId xmlns:a16="http://schemas.microsoft.com/office/drawing/2014/main" id="{0C366C0E-BE88-47D7-85DC-A99DCF58966C}"/>
              </a:ext>
            </a:extLst>
          </p:cNvPr>
          <p:cNvSpPr txBox="1"/>
          <p:nvPr/>
        </p:nvSpPr>
        <p:spPr>
          <a:xfrm>
            <a:off x="2872984" y="3661677"/>
            <a:ext cx="30811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4000" dirty="0">
                <a:solidFill>
                  <a:srgbClr val="D20151"/>
                </a:solidFill>
                <a:latin typeface="Algerian" panose="04020705040A02060702" pitchFamily="82" charset="0"/>
              </a:rPr>
              <a:t>4</a:t>
            </a:r>
          </a:p>
        </p:txBody>
      </p:sp>
      <p:sp>
        <p:nvSpPr>
          <p:cNvPr id="22" name="Rechthoek: afgeronde hoeken 21">
            <a:extLst>
              <a:ext uri="{FF2B5EF4-FFF2-40B4-BE49-F238E27FC236}">
                <a16:creationId xmlns:a16="http://schemas.microsoft.com/office/drawing/2014/main" id="{B62ED76F-9174-4437-B517-9B4F73B65945}"/>
              </a:ext>
            </a:extLst>
          </p:cNvPr>
          <p:cNvSpPr/>
          <p:nvPr/>
        </p:nvSpPr>
        <p:spPr>
          <a:xfrm>
            <a:off x="378158" y="2363224"/>
            <a:ext cx="3062353" cy="1197568"/>
          </a:xfrm>
          <a:prstGeom prst="roundRect">
            <a:avLst/>
          </a:prstGeom>
          <a:solidFill>
            <a:schemeClr val="bg1"/>
          </a:solidFill>
          <a:ln>
            <a:solidFill>
              <a:srgbClr val="753E8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endParaRPr lang="nl-NL" sz="1000" dirty="0">
              <a:solidFill>
                <a:schemeClr val="tx1"/>
              </a:solidFill>
            </a:endParaRPr>
          </a:p>
          <a:p>
            <a:endParaRPr lang="nl-NL" sz="1000" dirty="0">
              <a:solidFill>
                <a:schemeClr val="tx1"/>
              </a:solidFill>
            </a:endParaRPr>
          </a:p>
          <a:p>
            <a:r>
              <a:rPr lang="nl-NL" sz="1000" dirty="0">
                <a:solidFill>
                  <a:schemeClr val="tx1"/>
                </a:solidFill>
              </a:rPr>
              <a:t>Implementaties en innovaties, o.a. door leveranciers en dienstverleners, ook aanpassingen vanuit zorgstandaard, wijzigingen afsprakenstelsel etc.</a:t>
            </a:r>
          </a:p>
          <a:p>
            <a:r>
              <a:rPr lang="nl-NL" sz="1000" dirty="0">
                <a:solidFill>
                  <a:schemeClr val="tx1"/>
                </a:solidFill>
              </a:rPr>
              <a:t>Incl. ontwikkelingen MedMij, TWIIN, </a:t>
            </a:r>
            <a:r>
              <a:rPr lang="nl-NL" sz="1000" dirty="0" err="1">
                <a:solidFill>
                  <a:schemeClr val="tx1"/>
                </a:solidFill>
              </a:rPr>
              <a:t>RadBron</a:t>
            </a:r>
            <a:r>
              <a:rPr lang="nl-NL" sz="1000" dirty="0">
                <a:solidFill>
                  <a:schemeClr val="tx1"/>
                </a:solidFill>
              </a:rPr>
              <a:t>, GTS-OTV, VIPP programma’s, wetswijzigingen etc.</a:t>
            </a:r>
          </a:p>
        </p:txBody>
      </p:sp>
      <p:sp>
        <p:nvSpPr>
          <p:cNvPr id="23" name="Rechthoek: afgeronde hoeken 22">
            <a:extLst>
              <a:ext uri="{FF2B5EF4-FFF2-40B4-BE49-F238E27FC236}">
                <a16:creationId xmlns:a16="http://schemas.microsoft.com/office/drawing/2014/main" id="{DC28D393-26AF-46E5-8981-3E995A123904}"/>
              </a:ext>
            </a:extLst>
          </p:cNvPr>
          <p:cNvSpPr/>
          <p:nvPr/>
        </p:nvSpPr>
        <p:spPr>
          <a:xfrm>
            <a:off x="378158" y="2363224"/>
            <a:ext cx="3062353" cy="303551"/>
          </a:xfrm>
          <a:prstGeom prst="roundRect">
            <a:avLst/>
          </a:prstGeom>
          <a:solidFill>
            <a:schemeClr val="bg1"/>
          </a:solidFill>
          <a:ln>
            <a:solidFill>
              <a:srgbClr val="753E8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nl-NL" sz="1200" dirty="0">
                <a:solidFill>
                  <a:srgbClr val="0081C5"/>
                </a:solidFill>
              </a:rPr>
              <a:t>Implementatie &amp; Innovatie</a:t>
            </a:r>
          </a:p>
        </p:txBody>
      </p:sp>
      <p:sp>
        <p:nvSpPr>
          <p:cNvPr id="24" name="Tekstvak 23">
            <a:extLst>
              <a:ext uri="{FF2B5EF4-FFF2-40B4-BE49-F238E27FC236}">
                <a16:creationId xmlns:a16="http://schemas.microsoft.com/office/drawing/2014/main" id="{BA0FB055-5DF7-4C5C-8F7E-9D808CC7A06B}"/>
              </a:ext>
            </a:extLst>
          </p:cNvPr>
          <p:cNvSpPr txBox="1"/>
          <p:nvPr/>
        </p:nvSpPr>
        <p:spPr>
          <a:xfrm>
            <a:off x="129103" y="1958889"/>
            <a:ext cx="49244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4000" dirty="0">
                <a:solidFill>
                  <a:srgbClr val="D20151"/>
                </a:solidFill>
                <a:latin typeface="Algerian" panose="04020705040A02060702" pitchFamily="82" charset="0"/>
              </a:rPr>
              <a:t>5</a:t>
            </a:r>
          </a:p>
        </p:txBody>
      </p:sp>
      <p:sp>
        <p:nvSpPr>
          <p:cNvPr id="33" name="Tekstvak 32">
            <a:extLst>
              <a:ext uri="{FF2B5EF4-FFF2-40B4-BE49-F238E27FC236}">
                <a16:creationId xmlns:a16="http://schemas.microsoft.com/office/drawing/2014/main" id="{6E70A85F-A08F-4A66-A686-F3E73C85DAE6}"/>
              </a:ext>
            </a:extLst>
          </p:cNvPr>
          <p:cNvSpPr txBox="1"/>
          <p:nvPr/>
        </p:nvSpPr>
        <p:spPr>
          <a:xfrm>
            <a:off x="749066" y="4764442"/>
            <a:ext cx="60244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900" i="1" dirty="0">
                <a:latin typeface="+mj-lt"/>
              </a:rPr>
              <a:t>Deelnemers Innovatie- en Beheercyclus:</a:t>
            </a:r>
          </a:p>
          <a:p>
            <a:r>
              <a:rPr lang="nl-NL" sz="900" i="1" dirty="0">
                <a:latin typeface="+mj-lt"/>
              </a:rPr>
              <a:t>MedMij, Registratie aan de Bron, Eenheid van Taal, NICTIZ, RIVM, Perined, TWIIN, GTS/OTV, RSO Nederland, Babyconnect (</a:t>
            </a:r>
            <a:r>
              <a:rPr lang="nl-NL" sz="900" i="1" dirty="0" err="1">
                <a:latin typeface="+mj-lt"/>
              </a:rPr>
              <a:t>vz</a:t>
            </a:r>
            <a:r>
              <a:rPr lang="nl-NL" sz="900" i="1" dirty="0">
                <a:latin typeface="+mj-lt"/>
              </a:rPr>
              <a:t>)</a:t>
            </a:r>
          </a:p>
        </p:txBody>
      </p:sp>
      <p:sp>
        <p:nvSpPr>
          <p:cNvPr id="34" name="Pijl: links/rechts 33">
            <a:extLst>
              <a:ext uri="{FF2B5EF4-FFF2-40B4-BE49-F238E27FC236}">
                <a16:creationId xmlns:a16="http://schemas.microsoft.com/office/drawing/2014/main" id="{CA32EB4D-F788-4C79-9B85-4C30C164D997}"/>
              </a:ext>
            </a:extLst>
          </p:cNvPr>
          <p:cNvSpPr/>
          <p:nvPr/>
        </p:nvSpPr>
        <p:spPr>
          <a:xfrm>
            <a:off x="6942667" y="1215013"/>
            <a:ext cx="482376" cy="277829"/>
          </a:xfrm>
          <a:prstGeom prst="leftRightArrow">
            <a:avLst/>
          </a:prstGeom>
          <a:solidFill>
            <a:prstClr val="white">
              <a:hueOff val="0"/>
              <a:satOff val="0"/>
              <a:lumOff val="0"/>
              <a:alphaOff val="0"/>
            </a:prstClr>
          </a:solidFill>
          <a:ln w="12700" cap="flat" cmpd="sng" algn="ctr">
            <a:solidFill>
              <a:srgbClr val="4472C4">
                <a:shade val="80000"/>
                <a:hueOff val="0"/>
                <a:satOff val="0"/>
                <a:lumOff val="0"/>
                <a:alphaOff val="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/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09401821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DEAC30B-2E7A-4273-B357-4068604AC1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282700"/>
            <a:ext cx="7886700" cy="1221961"/>
          </a:xfrm>
        </p:spPr>
        <p:txBody>
          <a:bodyPr/>
          <a:lstStyle/>
          <a:p>
            <a:pPr algn="ctr"/>
            <a:r>
              <a:rPr lang="en-US" dirty="0" err="1"/>
              <a:t>Vragen</a:t>
            </a:r>
            <a:r>
              <a:rPr lang="en-US" dirty="0"/>
              <a:t>?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500EE958-CC38-46B6-BBE3-15E0F4D889C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9537182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Afbeelding 5">
            <a:extLst>
              <a:ext uri="{FF2B5EF4-FFF2-40B4-BE49-F238E27FC236}">
                <a16:creationId xmlns:a16="http://schemas.microsoft.com/office/drawing/2014/main" id="{ACD92616-E03D-4EC5-A5E2-784A11AD748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27948" y="527195"/>
            <a:ext cx="5956260" cy="1101908"/>
          </a:xfrm>
          <a:prstGeom prst="rect">
            <a:avLst/>
          </a:prstGeom>
        </p:spPr>
      </p:pic>
      <p:sp>
        <p:nvSpPr>
          <p:cNvPr id="3" name="AutoShape 6" descr="Afbeeldingsresultaat voor logo Nictiz">
            <a:extLst>
              <a:ext uri="{FF2B5EF4-FFF2-40B4-BE49-F238E27FC236}">
                <a16:creationId xmlns:a16="http://schemas.microsoft.com/office/drawing/2014/main" id="{DC5AAA9B-6D16-4FEF-B307-0E47A153335F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500520" y="245981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" name="Rechthoek 13">
            <a:extLst>
              <a:ext uri="{FF2B5EF4-FFF2-40B4-BE49-F238E27FC236}">
                <a16:creationId xmlns:a16="http://schemas.microsoft.com/office/drawing/2014/main" id="{CF001A04-CF07-4649-8D27-0814EA48EC8B}"/>
              </a:ext>
            </a:extLst>
          </p:cNvPr>
          <p:cNvSpPr/>
          <p:nvPr/>
        </p:nvSpPr>
        <p:spPr>
          <a:xfrm>
            <a:off x="5915230" y="13076"/>
            <a:ext cx="3228770" cy="68442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ndertitel 6">
            <a:extLst>
              <a:ext uri="{FF2B5EF4-FFF2-40B4-BE49-F238E27FC236}">
                <a16:creationId xmlns:a16="http://schemas.microsoft.com/office/drawing/2014/main" id="{BC875055-9D7D-44BF-9E46-AA351FE8585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071520" y="1856754"/>
            <a:ext cx="6858000" cy="2943846"/>
          </a:xfrm>
          <a:solidFill>
            <a:schemeClr val="bg1"/>
          </a:solidFill>
        </p:spPr>
        <p:txBody>
          <a:bodyPr>
            <a:normAutofit fontScale="92500" lnSpcReduction="10000"/>
          </a:bodyPr>
          <a:lstStyle/>
          <a:p>
            <a:r>
              <a:rPr lang="nl-NL" dirty="0"/>
              <a:t>Wil je meer weten over </a:t>
            </a:r>
            <a:r>
              <a:rPr lang="nl-NL" dirty="0" err="1"/>
              <a:t>Babyconnect</a:t>
            </a:r>
            <a:r>
              <a:rPr lang="nl-NL" dirty="0"/>
              <a:t>? </a:t>
            </a:r>
          </a:p>
          <a:p>
            <a:r>
              <a:rPr lang="en-US" dirty="0" err="1"/>
              <a:t>Kijk</a:t>
            </a:r>
            <a:r>
              <a:rPr lang="en-US" dirty="0"/>
              <a:t> op </a:t>
            </a:r>
            <a:r>
              <a:rPr lang="en-US" dirty="0">
                <a:hlinkClick r:id="rId4"/>
              </a:rPr>
              <a:t>www.babyconnect.org</a:t>
            </a:r>
            <a:r>
              <a:rPr lang="en-US" dirty="0"/>
              <a:t> </a:t>
            </a:r>
            <a:r>
              <a:rPr lang="en-US" dirty="0" err="1"/>
              <a:t>en</a:t>
            </a:r>
            <a:r>
              <a:rPr lang="en-US" dirty="0"/>
              <a:t> meld je </a:t>
            </a:r>
            <a:r>
              <a:rPr lang="en-US" dirty="0" err="1"/>
              <a:t>aan</a:t>
            </a:r>
            <a:r>
              <a:rPr lang="en-US" dirty="0"/>
              <a:t> </a:t>
            </a:r>
            <a:r>
              <a:rPr lang="en-US" dirty="0" err="1"/>
              <a:t>voor</a:t>
            </a:r>
            <a:endParaRPr lang="en-US" dirty="0"/>
          </a:p>
          <a:p>
            <a:r>
              <a:rPr lang="en-US" dirty="0"/>
              <a:t> de </a:t>
            </a:r>
            <a:r>
              <a:rPr lang="en-US" dirty="0" err="1"/>
              <a:t>nieuwsbrief</a:t>
            </a:r>
            <a:r>
              <a:rPr lang="en-US" dirty="0"/>
              <a:t>.</a:t>
            </a:r>
          </a:p>
          <a:p>
            <a:pPr>
              <a:lnSpc>
                <a:spcPts val="2880"/>
              </a:lnSpc>
            </a:pPr>
            <a:r>
              <a:rPr lang="nl-NL" dirty="0"/>
              <a:t>Heb je vragen en/of wil je ondersteuning, het landelijk programmabureau is te bereiken op: </a:t>
            </a:r>
          </a:p>
          <a:p>
            <a:r>
              <a:rPr lang="nl-NL" dirty="0"/>
              <a:t>T</a:t>
            </a:r>
            <a:r>
              <a:rPr lang="en-US" dirty="0"/>
              <a:t>el: 085 - 3012941</a:t>
            </a:r>
          </a:p>
          <a:p>
            <a:r>
              <a:rPr lang="en-US" dirty="0"/>
              <a:t>Mail: </a:t>
            </a:r>
            <a:r>
              <a:rPr lang="en-US" dirty="0">
                <a:hlinkClick r:id="rId5"/>
              </a:rPr>
              <a:t>info@carecodex.org</a:t>
            </a:r>
            <a:r>
              <a:rPr lang="en-US" dirty="0"/>
              <a:t>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0126319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ep 10">
            <a:extLst>
              <a:ext uri="{FF2B5EF4-FFF2-40B4-BE49-F238E27FC236}">
                <a16:creationId xmlns:a16="http://schemas.microsoft.com/office/drawing/2014/main" id="{A47118CB-875D-43C9-8481-E0915C3FB132}"/>
              </a:ext>
            </a:extLst>
          </p:cNvPr>
          <p:cNvGrpSpPr/>
          <p:nvPr/>
        </p:nvGrpSpPr>
        <p:grpSpPr>
          <a:xfrm>
            <a:off x="-45477" y="-55562"/>
            <a:ext cx="9306340" cy="5273094"/>
            <a:chOff x="-45477" y="-55562"/>
            <a:chExt cx="9306340" cy="5273094"/>
          </a:xfrm>
        </p:grpSpPr>
        <p:pic>
          <p:nvPicPr>
            <p:cNvPr id="2" name="Picture 1" descr="Sun rising over grassy hills" title="Slide Design Picture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737" y="-2988"/>
              <a:ext cx="9154246" cy="3604484"/>
            </a:xfrm>
            <a:prstGeom prst="rect">
              <a:avLst/>
            </a:prstGeom>
          </p:spPr>
        </p:pic>
        <p:sp>
          <p:nvSpPr>
            <p:cNvPr id="3" name="Rectangle 2"/>
            <p:cNvSpPr/>
            <p:nvPr/>
          </p:nvSpPr>
          <p:spPr bwMode="ltGray">
            <a:xfrm>
              <a:off x="-23949" y="3672840"/>
              <a:ext cx="9145587" cy="1470660"/>
            </a:xfrm>
            <a:prstGeom prst="rect">
              <a:avLst/>
            </a:prstGeom>
            <a:solidFill>
              <a:srgbClr val="3967B9"/>
            </a:solidFill>
            <a:ln w="9525" cap="flat" cmpd="sng" algn="ctr">
              <a:noFill/>
              <a:prstDash val="solid"/>
            </a:ln>
            <a:effectLst/>
          </p:spPr>
          <p:txBody>
            <a:bodyPr lIns="91438" tIns="45719" rIns="91438" bIns="45719" rtlCol="0" anchor="ctr"/>
            <a:lstStyle/>
            <a:p>
              <a:pPr algn="ctr" defTabSz="914348">
                <a:defRPr/>
              </a:pPr>
              <a:endParaRPr kern="0" dirty="0">
                <a:solidFill>
                  <a:prstClr val="white"/>
                </a:solidFill>
                <a:latin typeface="Euphemia"/>
              </a:endParaRPr>
            </a:p>
          </p:txBody>
        </p:sp>
        <p:sp>
          <p:nvSpPr>
            <p:cNvPr id="4" name="Rectangle 3"/>
            <p:cNvSpPr/>
            <p:nvPr/>
          </p:nvSpPr>
          <p:spPr bwMode="white">
            <a:xfrm>
              <a:off x="3174" y="3604484"/>
              <a:ext cx="9152724" cy="762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91438" tIns="45719" rIns="91438" bIns="45719" rtlCol="0" anchor="ctr"/>
            <a:lstStyle/>
            <a:p>
              <a:pPr algn="ctr" defTabSz="914369">
                <a:defRPr/>
              </a:pPr>
              <a:endParaRPr kern="0" dirty="0">
                <a:solidFill>
                  <a:sysClr val="windowText" lastClr="000000"/>
                </a:solidFill>
              </a:endParaRPr>
            </a:p>
          </p:txBody>
        </p:sp>
        <p:sp>
          <p:nvSpPr>
            <p:cNvPr id="7" name="Title 1">
              <a:extLst>
                <a:ext uri="{FF2B5EF4-FFF2-40B4-BE49-F238E27FC236}">
                  <a16:creationId xmlns:a16="http://schemas.microsoft.com/office/drawing/2014/main" id="{D304C0C6-6935-496A-95D7-284B408AB089}"/>
                </a:ext>
              </a:extLst>
            </p:cNvPr>
            <p:cNvSpPr txBox="1">
              <a:spLocks/>
            </p:cNvSpPr>
            <p:nvPr/>
          </p:nvSpPr>
          <p:spPr>
            <a:xfrm>
              <a:off x="29743" y="4008121"/>
              <a:ext cx="9155900" cy="655544"/>
            </a:xfrm>
            <a:prstGeom prst="rect">
              <a:avLst/>
            </a:prstGeom>
          </p:spPr>
          <p:txBody>
            <a:bodyPr lIns="91438" tIns="45719" rIns="91438" bIns="45719" anchor="b">
              <a:normAutofit/>
            </a:bodyPr>
            <a:lstStyle>
              <a:lvl1pPr algn="ctr" defTabSz="457200" rtl="0" eaLnBrk="1" latinLnBrk="0" hangingPunct="1">
                <a:spcBef>
                  <a:spcPct val="0"/>
                </a:spcBef>
                <a:buNone/>
                <a:defRPr sz="4800" kern="1200">
                  <a:solidFill>
                    <a:schemeClr val="bg1"/>
                  </a:solidFill>
                  <a:latin typeface="Source Sans Pro"/>
                  <a:ea typeface="+mj-ea"/>
                  <a:cs typeface="+mj-cs"/>
                </a:defRPr>
              </a:lvl1pPr>
            </a:lstStyle>
            <a:p>
              <a:pPr defTabSz="457184">
                <a:defRPr/>
              </a:pPr>
              <a:endParaRPr lang="en-US" sz="3000" dirty="0"/>
            </a:p>
          </p:txBody>
        </p:sp>
        <p:sp>
          <p:nvSpPr>
            <p:cNvPr id="9" name="Subtitle 2">
              <a:extLst>
                <a:ext uri="{FF2B5EF4-FFF2-40B4-BE49-F238E27FC236}">
                  <a16:creationId xmlns:a16="http://schemas.microsoft.com/office/drawing/2014/main" id="{BF7B0695-12EA-4E29-A3EC-CB5D678550AD}"/>
                </a:ext>
              </a:extLst>
            </p:cNvPr>
            <p:cNvSpPr txBox="1">
              <a:spLocks/>
            </p:cNvSpPr>
            <p:nvPr/>
          </p:nvSpPr>
          <p:spPr>
            <a:xfrm>
              <a:off x="9507" y="4027716"/>
              <a:ext cx="9144002" cy="1017590"/>
            </a:xfrm>
            <a:prstGeom prst="rect">
              <a:avLst/>
            </a:prstGeom>
          </p:spPr>
          <p:txBody>
            <a:bodyPr lIns="91438" tIns="45719" rIns="91438" bIns="45719">
              <a:normAutofit/>
            </a:bodyPr>
            <a:lstStyle>
              <a:lvl1pPr marL="0" indent="0" algn="ctr" defTabSz="457200" rtl="0" eaLnBrk="1" latinLnBrk="0" hangingPunct="1">
                <a:spcBef>
                  <a:spcPts val="0"/>
                </a:spcBef>
                <a:buFont typeface="Courier New" panose="02070309020205020404" pitchFamily="49" charset="0"/>
                <a:buNone/>
                <a:defRPr lang="nl-NL" sz="2000" kern="1200" cap="none" baseline="0">
                  <a:solidFill>
                    <a:schemeClr val="bg1"/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457200" rtl="0" eaLnBrk="1" latinLnBrk="0" hangingPunct="1">
                <a:spcBef>
                  <a:spcPct val="20000"/>
                </a:spcBef>
                <a:buFont typeface="Arial" panose="020B0604020202020204" pitchFamily="34" charset="0"/>
                <a:buNone/>
                <a:defRPr lang="nl-NL" sz="2800" kern="120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457200" rtl="0" eaLnBrk="1" latinLnBrk="0" hangingPunct="1">
                <a:spcBef>
                  <a:spcPct val="20000"/>
                </a:spcBef>
                <a:buFont typeface="Courier New" panose="02070309020205020404" pitchFamily="49" charset="0"/>
                <a:buNone/>
                <a:defRPr lang="nl-NL" sz="2400" kern="120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457200" rtl="0" eaLnBrk="1" latinLnBrk="0" hangingPunct="1">
                <a:spcBef>
                  <a:spcPct val="20000"/>
                </a:spcBef>
                <a:buFont typeface="Arial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457200" rtl="0" eaLnBrk="1" latinLnBrk="0" hangingPunct="1">
                <a:spcBef>
                  <a:spcPct val="20000"/>
                </a:spcBef>
                <a:buFont typeface="Arial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457200" rtl="0" eaLnBrk="1" latinLnBrk="0" hangingPunct="1">
                <a:spcBef>
                  <a:spcPct val="20000"/>
                </a:spcBef>
                <a:buFont typeface="Arial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457200" rtl="0" eaLnBrk="1" latinLnBrk="0" hangingPunct="1">
                <a:spcBef>
                  <a:spcPct val="20000"/>
                </a:spcBef>
                <a:buFont typeface="Arial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457200" rtl="0" eaLnBrk="1" latinLnBrk="0" hangingPunct="1">
                <a:spcBef>
                  <a:spcPct val="20000"/>
                </a:spcBef>
                <a:buFont typeface="Arial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457200" rtl="0" eaLnBrk="1" latinLnBrk="0" hangingPunct="1">
                <a:spcBef>
                  <a:spcPct val="20000"/>
                </a:spcBef>
                <a:buFont typeface="Arial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457184">
                <a:defRPr/>
              </a:pPr>
              <a:r>
                <a:rPr lang="en-US" i="1" dirty="0" err="1"/>
                <a:t>Landelijk</a:t>
              </a:r>
              <a:r>
                <a:rPr lang="en-US" i="1" dirty="0"/>
                <a:t> </a:t>
              </a:r>
              <a:r>
                <a:rPr lang="en-US" i="1" dirty="0" err="1"/>
                <a:t>actieprogramma</a:t>
              </a:r>
              <a:r>
                <a:rPr lang="en-US" i="1" dirty="0"/>
                <a:t> om </a:t>
              </a:r>
              <a:r>
                <a:rPr lang="en-US" i="1" dirty="0" err="1"/>
                <a:t>digitale</a:t>
              </a:r>
              <a:r>
                <a:rPr lang="en-US" i="1" dirty="0"/>
                <a:t> </a:t>
              </a:r>
              <a:r>
                <a:rPr lang="en-US" i="1" dirty="0" err="1"/>
                <a:t>informatie-uitwisseling</a:t>
              </a:r>
              <a:r>
                <a:rPr lang="en-US" i="1" dirty="0"/>
                <a:t> </a:t>
              </a:r>
              <a:r>
                <a:rPr lang="en-US" i="1" dirty="0" err="1"/>
                <a:t>tussen</a:t>
              </a:r>
              <a:r>
                <a:rPr lang="en-US" i="1" dirty="0"/>
                <a:t> </a:t>
              </a:r>
              <a:r>
                <a:rPr lang="en-US" i="1" dirty="0" err="1"/>
                <a:t>cliënten</a:t>
              </a:r>
              <a:r>
                <a:rPr lang="en-US" i="1" dirty="0"/>
                <a:t> en </a:t>
              </a:r>
              <a:r>
                <a:rPr lang="en-US" i="1" dirty="0" err="1"/>
                <a:t>zorgverleners</a:t>
              </a:r>
              <a:r>
                <a:rPr lang="en-US" i="1" dirty="0"/>
                <a:t>, en </a:t>
              </a:r>
              <a:r>
                <a:rPr lang="en-US" i="1" dirty="0" err="1"/>
                <a:t>zorgverleners</a:t>
              </a:r>
              <a:r>
                <a:rPr lang="en-US" i="1" dirty="0"/>
                <a:t> </a:t>
              </a:r>
              <a:r>
                <a:rPr lang="en-US" i="1" dirty="0" err="1"/>
                <a:t>onderling</a:t>
              </a:r>
              <a:r>
                <a:rPr lang="en-US" i="1" dirty="0"/>
                <a:t> </a:t>
              </a:r>
              <a:r>
                <a:rPr lang="en-US" i="1" dirty="0" err="1"/>
                <a:t>mogelijk</a:t>
              </a:r>
              <a:r>
                <a:rPr lang="en-US" i="1" dirty="0"/>
                <a:t> </a:t>
              </a:r>
              <a:r>
                <a:rPr lang="en-US" i="1" dirty="0" err="1"/>
                <a:t>te</a:t>
              </a:r>
              <a:r>
                <a:rPr lang="en-US" i="1" dirty="0"/>
                <a:t> </a:t>
              </a:r>
              <a:r>
                <a:rPr lang="en-US" i="1" dirty="0" err="1"/>
                <a:t>maken</a:t>
              </a:r>
              <a:endParaRPr lang="nl-NL" sz="1200" i="1" dirty="0">
                <a:latin typeface="Ubuntu" panose="020B0504030602030204" pitchFamily="34" charset="0"/>
              </a:endParaRPr>
            </a:p>
          </p:txBody>
        </p:sp>
        <p:pic>
          <p:nvPicPr>
            <p:cNvPr id="8" name="Afbeelding 7">
              <a:extLst>
                <a:ext uri="{FF2B5EF4-FFF2-40B4-BE49-F238E27FC236}">
                  <a16:creationId xmlns:a16="http://schemas.microsoft.com/office/drawing/2014/main" id="{15ABE7A2-5559-433B-ACEE-097AD79A19D8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92915" y="1656945"/>
              <a:ext cx="2620129" cy="484724"/>
            </a:xfrm>
            <a:prstGeom prst="rect">
              <a:avLst/>
            </a:prstGeom>
          </p:spPr>
        </p:pic>
        <p:pic>
          <p:nvPicPr>
            <p:cNvPr id="5" name="Afbeelding 4">
              <a:extLst>
                <a:ext uri="{FF2B5EF4-FFF2-40B4-BE49-F238E27FC236}">
                  <a16:creationId xmlns:a16="http://schemas.microsoft.com/office/drawing/2014/main" id="{E36533CA-B3D8-4583-8F4C-E9858B89F8A7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-45477" y="49123"/>
              <a:ext cx="9306340" cy="5168409"/>
            </a:xfrm>
            <a:prstGeom prst="rect">
              <a:avLst/>
            </a:prstGeom>
          </p:spPr>
        </p:pic>
        <p:pic>
          <p:nvPicPr>
            <p:cNvPr id="6" name="Afbeelding 5">
              <a:extLst>
                <a:ext uri="{FF2B5EF4-FFF2-40B4-BE49-F238E27FC236}">
                  <a16:creationId xmlns:a16="http://schemas.microsoft.com/office/drawing/2014/main" id="{1D2FCD17-6173-44E9-9D3E-DFB4153859B7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4062412" y="80221"/>
              <a:ext cx="3809379" cy="276225"/>
            </a:xfrm>
            <a:prstGeom prst="rect">
              <a:avLst/>
            </a:prstGeom>
          </p:spPr>
        </p:pic>
        <p:pic>
          <p:nvPicPr>
            <p:cNvPr id="10" name="Afbeelding 9">
              <a:extLst>
                <a:ext uri="{FF2B5EF4-FFF2-40B4-BE49-F238E27FC236}">
                  <a16:creationId xmlns:a16="http://schemas.microsoft.com/office/drawing/2014/main" id="{3EA4AC6D-B46F-4197-B18A-7258C89957A3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-45477" y="-55562"/>
              <a:ext cx="9306340" cy="135783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41897006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hthoek 16">
            <a:extLst>
              <a:ext uri="{FF2B5EF4-FFF2-40B4-BE49-F238E27FC236}">
                <a16:creationId xmlns:a16="http://schemas.microsoft.com/office/drawing/2014/main" id="{5E40A8CC-861B-4C27-9BD7-1E7FDCEDBD47}"/>
              </a:ext>
            </a:extLst>
          </p:cNvPr>
          <p:cNvSpPr/>
          <p:nvPr/>
        </p:nvSpPr>
        <p:spPr>
          <a:xfrm>
            <a:off x="-2310" y="4319247"/>
            <a:ext cx="3228770" cy="68442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Afbeelding 5">
            <a:extLst>
              <a:ext uri="{FF2B5EF4-FFF2-40B4-BE49-F238E27FC236}">
                <a16:creationId xmlns:a16="http://schemas.microsoft.com/office/drawing/2014/main" id="{ACD92616-E03D-4EC5-A5E2-784A11AD748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74789" y="1064783"/>
            <a:ext cx="5956260" cy="1101908"/>
          </a:xfrm>
          <a:prstGeom prst="rect">
            <a:avLst/>
          </a:prstGeom>
        </p:spPr>
      </p:pic>
      <p:sp>
        <p:nvSpPr>
          <p:cNvPr id="3" name="AutoShape 6" descr="Afbeeldingsresultaat voor logo Nictiz">
            <a:extLst>
              <a:ext uri="{FF2B5EF4-FFF2-40B4-BE49-F238E27FC236}">
                <a16:creationId xmlns:a16="http://schemas.microsoft.com/office/drawing/2014/main" id="{DC5AAA9B-6D16-4FEF-B307-0E47A153335F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500520" y="245981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" name="Rechthoek 13">
            <a:extLst>
              <a:ext uri="{FF2B5EF4-FFF2-40B4-BE49-F238E27FC236}">
                <a16:creationId xmlns:a16="http://schemas.microsoft.com/office/drawing/2014/main" id="{CF001A04-CF07-4649-8D27-0814EA48EC8B}"/>
              </a:ext>
            </a:extLst>
          </p:cNvPr>
          <p:cNvSpPr/>
          <p:nvPr/>
        </p:nvSpPr>
        <p:spPr>
          <a:xfrm>
            <a:off x="5915230" y="13076"/>
            <a:ext cx="3228770" cy="68442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ndertitel 6">
            <a:extLst>
              <a:ext uri="{FF2B5EF4-FFF2-40B4-BE49-F238E27FC236}">
                <a16:creationId xmlns:a16="http://schemas.microsoft.com/office/drawing/2014/main" id="{BC875055-9D7D-44BF-9E46-AA351FE8585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2612210"/>
            <a:ext cx="6858000" cy="664831"/>
          </a:xfrm>
          <a:solidFill>
            <a:schemeClr val="bg1"/>
          </a:solidFill>
        </p:spPr>
        <p:txBody>
          <a:bodyPr>
            <a:normAutofit fontScale="85000" lnSpcReduction="20000"/>
          </a:bodyPr>
          <a:lstStyle/>
          <a:p>
            <a:r>
              <a:rPr lang="en-US" dirty="0"/>
              <a:t>Utrecht | 1 </a:t>
            </a:r>
            <a:r>
              <a:rPr lang="en-US" dirty="0" err="1"/>
              <a:t>oktober</a:t>
            </a:r>
            <a:r>
              <a:rPr lang="en-US" dirty="0"/>
              <a:t> 2019</a:t>
            </a:r>
          </a:p>
          <a:p>
            <a:r>
              <a:rPr lang="en-US" dirty="0"/>
              <a:t>Dorine Veldhuyzen </a:t>
            </a:r>
            <a:r>
              <a:rPr lang="en-US" dirty="0" err="1"/>
              <a:t>en</a:t>
            </a:r>
            <a:r>
              <a:rPr lang="en-US" dirty="0"/>
              <a:t> Susan Osterop</a:t>
            </a:r>
          </a:p>
        </p:txBody>
      </p:sp>
    </p:spTree>
    <p:extLst>
      <p:ext uri="{BB962C8B-B14F-4D97-AF65-F5344CB8AC3E}">
        <p14:creationId xmlns:p14="http://schemas.microsoft.com/office/powerpoint/2010/main" val="421846363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fbeelding 2">
            <a:extLst>
              <a:ext uri="{FF2B5EF4-FFF2-40B4-BE49-F238E27FC236}">
                <a16:creationId xmlns:a16="http://schemas.microsoft.com/office/drawing/2014/main" id="{16EFC8A6-ECEC-4191-ACDD-2F1664BC0B3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5032" y="949767"/>
            <a:ext cx="7293935" cy="3932747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D05D2CF7-D15A-4824-BF99-7AF587B763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9857" y="363954"/>
            <a:ext cx="6001474" cy="493438"/>
          </a:xfrm>
        </p:spPr>
        <p:txBody>
          <a:bodyPr/>
          <a:lstStyle/>
          <a:p>
            <a:pPr algn="l"/>
            <a:r>
              <a:rPr lang="en-US" sz="2200" dirty="0"/>
              <a:t>Babyconnect is lid van de VIPP* </a:t>
            </a:r>
            <a:r>
              <a:rPr lang="en-US" sz="2200" dirty="0" err="1"/>
              <a:t>familie</a:t>
            </a:r>
            <a:endParaRPr lang="en-US" sz="2200" dirty="0"/>
          </a:p>
        </p:txBody>
      </p:sp>
    </p:spTree>
    <p:extLst>
      <p:ext uri="{BB962C8B-B14F-4D97-AF65-F5344CB8AC3E}">
        <p14:creationId xmlns:p14="http://schemas.microsoft.com/office/powerpoint/2010/main" val="55076795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F0EBF4-1E96-46EE-B555-BC95B3EDE6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1410" y="728532"/>
            <a:ext cx="8551750" cy="493438"/>
          </a:xfrm>
        </p:spPr>
        <p:txBody>
          <a:bodyPr/>
          <a:lstStyle/>
          <a:p>
            <a:pPr algn="l"/>
            <a:r>
              <a:rPr lang="en-US" sz="2411" dirty="0" err="1"/>
              <a:t>Programma</a:t>
            </a:r>
            <a:r>
              <a:rPr lang="en-US" sz="2411" dirty="0"/>
              <a:t> Babyconnect: wat </a:t>
            </a:r>
            <a:r>
              <a:rPr lang="en-US" sz="2411" dirty="0" err="1"/>
              <a:t>zijn</a:t>
            </a:r>
            <a:r>
              <a:rPr lang="en-US" sz="2411" dirty="0"/>
              <a:t> de </a:t>
            </a:r>
            <a:r>
              <a:rPr lang="en-US" sz="2411" dirty="0" err="1"/>
              <a:t>doelen</a:t>
            </a:r>
            <a:r>
              <a:rPr lang="en-US" sz="2411" dirty="0"/>
              <a:t>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BDCE4B6-D2AD-48FB-A802-99834FCE3FC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5706" y="1447741"/>
            <a:ext cx="8972589" cy="2967228"/>
          </a:xfrm>
        </p:spPr>
        <p:txBody>
          <a:bodyPr>
            <a:normAutofit lnSpcReduction="10000"/>
          </a:bodyPr>
          <a:lstStyle/>
          <a:p>
            <a:pPr>
              <a:spcBef>
                <a:spcPts val="643"/>
              </a:spcBef>
              <a:spcAft>
                <a:spcPts val="643"/>
              </a:spcAft>
            </a:pPr>
            <a:r>
              <a:rPr lang="nl-NL" sz="2143" dirty="0">
                <a:solidFill>
                  <a:schemeClr val="tx1">
                    <a:lumMod val="65000"/>
                    <a:lumOff val="35000"/>
                  </a:schemeClr>
                </a:solidFill>
              </a:rPr>
              <a:t>Tussen nu en 2022: geïmplementeerde oplossingen delen gegevens in Geboortezorg NL</a:t>
            </a:r>
          </a:p>
          <a:p>
            <a:pPr>
              <a:spcBef>
                <a:spcPts val="643"/>
              </a:spcBef>
              <a:spcAft>
                <a:spcPts val="643"/>
              </a:spcAft>
            </a:pPr>
            <a:r>
              <a:rPr lang="nl-NL" sz="2143" dirty="0">
                <a:solidFill>
                  <a:schemeClr val="tx1">
                    <a:lumMod val="65000"/>
                    <a:lumOff val="35000"/>
                  </a:schemeClr>
                </a:solidFill>
              </a:rPr>
              <a:t>Regie bij patiënt/cliënt/burger, eigen Persoonlijke Gezondheid Omgeving</a:t>
            </a:r>
          </a:p>
          <a:p>
            <a:pPr>
              <a:spcBef>
                <a:spcPts val="643"/>
              </a:spcBef>
              <a:spcAft>
                <a:spcPts val="643"/>
              </a:spcAft>
            </a:pPr>
            <a:r>
              <a:rPr lang="nl-NL" sz="2143" dirty="0">
                <a:solidFill>
                  <a:schemeClr val="tx1">
                    <a:lumMod val="65000"/>
                    <a:lumOff val="35000"/>
                  </a:schemeClr>
                </a:solidFill>
              </a:rPr>
              <a:t>Uitwisseling en delen van informatie tussen zorgverleners en hun patiënten en cliënten</a:t>
            </a:r>
          </a:p>
          <a:p>
            <a:pPr>
              <a:spcBef>
                <a:spcPts val="643"/>
              </a:spcBef>
              <a:spcAft>
                <a:spcPts val="643"/>
              </a:spcAft>
            </a:pPr>
            <a:r>
              <a:rPr lang="nl-NL" sz="2143" dirty="0">
                <a:solidFill>
                  <a:schemeClr val="tx1">
                    <a:lumMod val="65000"/>
                    <a:lumOff val="35000"/>
                  </a:schemeClr>
                </a:solidFill>
              </a:rPr>
              <a:t>Delen van informatie tussen zorgverleners onderling</a:t>
            </a:r>
          </a:p>
          <a:p>
            <a:pPr>
              <a:spcBef>
                <a:spcPts val="643"/>
              </a:spcBef>
              <a:spcAft>
                <a:spcPts val="643"/>
              </a:spcAft>
            </a:pPr>
            <a:r>
              <a:rPr lang="nl-NL" sz="214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Bijdragen en meebouwen aan PGO: </a:t>
            </a:r>
            <a:r>
              <a:rPr lang="nl-NL" sz="214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zorgbreed</a:t>
            </a:r>
            <a:r>
              <a:rPr lang="nl-NL" sz="214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en landelijk</a:t>
            </a:r>
          </a:p>
          <a:p>
            <a:pPr marL="0" indent="0">
              <a:spcBef>
                <a:spcPts val="643"/>
              </a:spcBef>
              <a:spcAft>
                <a:spcPts val="643"/>
              </a:spcAft>
              <a:buNone/>
            </a:pPr>
            <a:endParaRPr lang="nl-NL" sz="2143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343510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1928EC9-6C1E-4008-A451-4DAB2CFABB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9681" y="414702"/>
            <a:ext cx="8516291" cy="543446"/>
          </a:xfrm>
        </p:spPr>
        <p:txBody>
          <a:bodyPr/>
          <a:lstStyle/>
          <a:p>
            <a:r>
              <a:rPr lang="en-US" sz="2400" dirty="0" err="1"/>
              <a:t>Subsidieregeling</a:t>
            </a:r>
            <a:r>
              <a:rPr lang="en-US" sz="2400" dirty="0"/>
              <a:t> </a:t>
            </a:r>
            <a:r>
              <a:rPr lang="en-US" sz="2400" dirty="0" err="1"/>
              <a:t>gepubliceerd</a:t>
            </a:r>
            <a:r>
              <a:rPr lang="en-US" sz="2400" dirty="0"/>
              <a:t> 27-6-2019</a:t>
            </a:r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99B465D8-336A-4316-A065-949B7B806CF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3275" y="980313"/>
            <a:ext cx="7498290" cy="38000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099796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1928EC9-6C1E-4008-A451-4DAB2CFABB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73352" y="3291015"/>
            <a:ext cx="5797296" cy="891540"/>
          </a:xfrm>
          <a:solidFill>
            <a:schemeClr val="bg1"/>
          </a:solidFill>
          <a:ln w="31750">
            <a:solidFill>
              <a:schemeClr val="tx1">
                <a:lumMod val="75000"/>
                <a:lumOff val="25000"/>
              </a:schemeClr>
            </a:solidFill>
          </a:ln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24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Drie tranches voor aanvragen van subsidie</a:t>
            </a:r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D8CCC2CA-87EE-4EDF-8B29-B9243F32FEB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2527" y="846425"/>
            <a:ext cx="7842387" cy="1725325"/>
          </a:xfrm>
          <a:prstGeom prst="rect">
            <a:avLst/>
          </a:prstGeom>
        </p:spPr>
      </p:pic>
      <p:sp>
        <p:nvSpPr>
          <p:cNvPr id="3" name="Rechthoek 2">
            <a:extLst>
              <a:ext uri="{FF2B5EF4-FFF2-40B4-BE49-F238E27FC236}">
                <a16:creationId xmlns:a16="http://schemas.microsoft.com/office/drawing/2014/main" id="{4C5EF39E-1624-4E9D-89BD-D3C26CFB53AC}"/>
              </a:ext>
            </a:extLst>
          </p:cNvPr>
          <p:cNvSpPr/>
          <p:nvPr/>
        </p:nvSpPr>
        <p:spPr>
          <a:xfrm>
            <a:off x="849086" y="448091"/>
            <a:ext cx="7445828" cy="7232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endParaRPr lang="nl-NL">
              <a:solidFill>
                <a:srgbClr val="666666"/>
              </a:solidFill>
              <a:latin typeface="&amp;quot"/>
            </a:endParaRP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nl-NL" b="0" i="0" u="none" strike="noStrike">
              <a:effectLst/>
              <a:latin typeface="&amp;quot"/>
            </a:endParaRPr>
          </a:p>
        </p:txBody>
      </p:sp>
    </p:spTree>
    <p:extLst>
      <p:ext uri="{BB962C8B-B14F-4D97-AF65-F5344CB8AC3E}">
        <p14:creationId xmlns:p14="http://schemas.microsoft.com/office/powerpoint/2010/main" val="45724556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1928EC9-6C1E-4008-A451-4DAB2CFABB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8838" y="595480"/>
            <a:ext cx="7445828" cy="416065"/>
          </a:xfrm>
        </p:spPr>
        <p:txBody>
          <a:bodyPr/>
          <a:lstStyle/>
          <a:p>
            <a:r>
              <a:rPr lang="en-US" sz="2400" dirty="0"/>
              <a:t>Wat </a:t>
            </a:r>
            <a:r>
              <a:rPr lang="en-US" sz="2400" dirty="0" err="1"/>
              <a:t>houdt</a:t>
            </a:r>
            <a:r>
              <a:rPr lang="en-US" sz="2400" dirty="0"/>
              <a:t> de </a:t>
            </a:r>
            <a:r>
              <a:rPr lang="en-US" sz="2400" dirty="0" err="1"/>
              <a:t>subsidieregeling</a:t>
            </a:r>
            <a:r>
              <a:rPr lang="en-US" sz="2400" dirty="0"/>
              <a:t> Babyconnect in?</a:t>
            </a:r>
          </a:p>
        </p:txBody>
      </p:sp>
      <p:sp>
        <p:nvSpPr>
          <p:cNvPr id="3" name="Rechthoek 2">
            <a:extLst>
              <a:ext uri="{FF2B5EF4-FFF2-40B4-BE49-F238E27FC236}">
                <a16:creationId xmlns:a16="http://schemas.microsoft.com/office/drawing/2014/main" id="{4C5EF39E-1624-4E9D-89BD-D3C26CFB53AC}"/>
              </a:ext>
            </a:extLst>
          </p:cNvPr>
          <p:cNvSpPr/>
          <p:nvPr/>
        </p:nvSpPr>
        <p:spPr>
          <a:xfrm>
            <a:off x="849086" y="893765"/>
            <a:ext cx="7445828" cy="37548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nl-NL" dirty="0">
              <a:solidFill>
                <a:srgbClr val="666666"/>
              </a:solidFill>
              <a:latin typeface="&amp;quot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sz="2000" dirty="0">
                <a:latin typeface="Ubuntu" panose="020B0504030602030204"/>
              </a:rPr>
              <a:t>De minister kan een subsidie verstrekken tussen 1 juli 2019 en 31 december 2022.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sz="2000" dirty="0">
                <a:latin typeface="Ubuntu" panose="020B0504030602030204"/>
              </a:rPr>
              <a:t>De subsidie wordt verstrekt aan een penvoerder van regionaal partnerschap en wordt gebruikt voor de implementatie en realisatie van gegevensuitwisseling, coördinatie, het organiseren van inspraak en het informeren van zorggebruikers.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sz="2000" dirty="0">
                <a:latin typeface="Ubuntu" panose="020B0504030602030204"/>
              </a:rPr>
              <a:t>Het programma richt zich op het verbeteren van deze gegevensuitwisseling, ook tussen organisaties uit verschillende regio’s.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sz="2000" dirty="0">
                <a:latin typeface="Ubuntu" panose="020B0504030602030204"/>
              </a:rPr>
              <a:t>De subsidie is niet bedoeld om bijvoorbeeld de licentie voor een zorginformatiesysteem te betalen.</a:t>
            </a:r>
          </a:p>
        </p:txBody>
      </p:sp>
    </p:spTree>
    <p:extLst>
      <p:ext uri="{BB962C8B-B14F-4D97-AF65-F5344CB8AC3E}">
        <p14:creationId xmlns:p14="http://schemas.microsoft.com/office/powerpoint/2010/main" val="340090245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1928EC9-6C1E-4008-A451-4DAB2CFABB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8838" y="595480"/>
            <a:ext cx="8440362" cy="416065"/>
          </a:xfrm>
        </p:spPr>
        <p:txBody>
          <a:bodyPr/>
          <a:lstStyle/>
          <a:p>
            <a:r>
              <a:rPr lang="en-US" sz="3000" dirty="0" err="1"/>
              <a:t>Resultaat</a:t>
            </a:r>
            <a:r>
              <a:rPr lang="en-US" sz="3000" dirty="0"/>
              <a:t> in de 1e tranche </a:t>
            </a:r>
            <a:r>
              <a:rPr lang="en-US" sz="3000" dirty="0" err="1"/>
              <a:t>subsidieaanvraag</a:t>
            </a:r>
            <a:endParaRPr lang="en-US" sz="3000" dirty="0"/>
          </a:p>
        </p:txBody>
      </p:sp>
      <p:sp>
        <p:nvSpPr>
          <p:cNvPr id="3" name="Rechthoek 2">
            <a:extLst>
              <a:ext uri="{FF2B5EF4-FFF2-40B4-BE49-F238E27FC236}">
                <a16:creationId xmlns:a16="http://schemas.microsoft.com/office/drawing/2014/main" id="{4C5EF39E-1624-4E9D-89BD-D3C26CFB53AC}"/>
              </a:ext>
            </a:extLst>
          </p:cNvPr>
          <p:cNvSpPr/>
          <p:nvPr/>
        </p:nvSpPr>
        <p:spPr>
          <a:xfrm>
            <a:off x="849086" y="1138930"/>
            <a:ext cx="7445828" cy="252376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nl-NL" dirty="0">
              <a:solidFill>
                <a:srgbClr val="666666"/>
              </a:solidFill>
              <a:latin typeface="&amp;quot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sz="2000" dirty="0">
                <a:latin typeface="Ubuntu" panose="020B0504030602030204"/>
              </a:rPr>
              <a:t>11 </a:t>
            </a:r>
            <a:r>
              <a:rPr lang="nl-NL" sz="2000" dirty="0" err="1">
                <a:latin typeface="Ubuntu" panose="020B0504030602030204"/>
              </a:rPr>
              <a:t>VSV’s</a:t>
            </a:r>
            <a:r>
              <a:rPr lang="nl-NL" sz="2000" dirty="0">
                <a:latin typeface="Ubuntu" panose="020B0504030602030204"/>
              </a:rPr>
              <a:t> hebben aanvraag ingediend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sz="2000" dirty="0">
                <a:latin typeface="Ubuntu" panose="020B0504030602030204"/>
              </a:rPr>
              <a:t>Verdeeld in 2 clusters van VSV’s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sz="2000" dirty="0">
                <a:latin typeface="Ubuntu" panose="020B0504030602030204"/>
              </a:rPr>
              <a:t>Per partnerschap aanvraag ingediend (o.a. verloskundige, kraam, JGZ, ziekenhuizen, gemeente, ROS, RSO)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sz="2000" dirty="0">
                <a:latin typeface="Ubuntu" panose="020B0504030602030204"/>
              </a:rPr>
              <a:t>Babyconnect heeft bewijs van deelname geleverd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sz="2000" dirty="0">
                <a:latin typeface="Ubuntu" panose="020B0504030602030204"/>
              </a:rPr>
              <a:t>VWS gaat nu aanvragen beoordelen (max 13 weken)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nl-NL" sz="2000" dirty="0">
              <a:latin typeface="Ubuntu" panose="020B0504030602030204"/>
            </a:endParaRPr>
          </a:p>
        </p:txBody>
      </p:sp>
    </p:spTree>
    <p:extLst>
      <p:ext uri="{BB962C8B-B14F-4D97-AF65-F5344CB8AC3E}">
        <p14:creationId xmlns:p14="http://schemas.microsoft.com/office/powerpoint/2010/main" val="351766250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8DF9991-AD3A-405A-A95D-AEE0088409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3854" y="496772"/>
            <a:ext cx="8516291" cy="543446"/>
          </a:xfrm>
        </p:spPr>
        <p:txBody>
          <a:bodyPr/>
          <a:lstStyle/>
          <a:p>
            <a:r>
              <a:rPr lang="en-US" sz="3000" dirty="0" err="1"/>
              <a:t>Regionaal</a:t>
            </a:r>
            <a:r>
              <a:rPr lang="en-US" sz="3000" dirty="0"/>
              <a:t> </a:t>
            </a:r>
            <a:r>
              <a:rPr lang="en-US" sz="3000" dirty="0" err="1"/>
              <a:t>en</a:t>
            </a:r>
            <a:r>
              <a:rPr lang="en-US" sz="3000" dirty="0"/>
              <a:t> </a:t>
            </a:r>
            <a:r>
              <a:rPr lang="en-US" sz="3000" dirty="0" err="1"/>
              <a:t>landelijk</a:t>
            </a:r>
            <a:r>
              <a:rPr lang="en-US" sz="3000" dirty="0"/>
              <a:t> </a:t>
            </a:r>
            <a:r>
              <a:rPr lang="en-US" sz="3000" dirty="0" err="1"/>
              <a:t>programma</a:t>
            </a:r>
            <a:r>
              <a:rPr lang="en-US" sz="3000" dirty="0"/>
              <a:t> 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8FD23434-0DE0-4633-A902-98B3258B8F1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9315" y="1040218"/>
            <a:ext cx="8084202" cy="385354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000" dirty="0" err="1"/>
              <a:t>Regionaal</a:t>
            </a:r>
            <a:r>
              <a:rPr lang="en-US" sz="2000" dirty="0"/>
              <a:t> 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400" dirty="0" err="1"/>
              <a:t>Partnerschap</a:t>
            </a:r>
            <a:r>
              <a:rPr lang="en-US" sz="1400" dirty="0"/>
              <a:t> </a:t>
            </a:r>
            <a:r>
              <a:rPr lang="en-US" sz="1400" dirty="0" err="1"/>
              <a:t>opzetten</a:t>
            </a:r>
            <a:r>
              <a:rPr lang="en-US" sz="1400" dirty="0"/>
              <a:t> 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400" dirty="0" err="1"/>
              <a:t>Inclusief</a:t>
            </a:r>
            <a:r>
              <a:rPr lang="en-US" sz="1400" dirty="0"/>
              <a:t> </a:t>
            </a:r>
            <a:r>
              <a:rPr lang="en-US" sz="1400" dirty="0" err="1"/>
              <a:t>organisatie</a:t>
            </a:r>
            <a:r>
              <a:rPr lang="en-US" sz="1400" dirty="0"/>
              <a:t>, governance, </a:t>
            </a:r>
            <a:r>
              <a:rPr lang="en-US" sz="1400" dirty="0" err="1"/>
              <a:t>aansluiting</a:t>
            </a:r>
            <a:r>
              <a:rPr lang="en-US" sz="1400" dirty="0"/>
              <a:t> </a:t>
            </a:r>
            <a:r>
              <a:rPr lang="en-US" sz="1400" dirty="0" err="1"/>
              <a:t>bij</a:t>
            </a:r>
            <a:r>
              <a:rPr lang="en-US" sz="1400" dirty="0"/>
              <a:t> </a:t>
            </a:r>
            <a:r>
              <a:rPr lang="en-US" sz="1400" dirty="0" err="1"/>
              <a:t>veilig</a:t>
            </a:r>
            <a:r>
              <a:rPr lang="en-US" sz="1400" dirty="0"/>
              <a:t> </a:t>
            </a:r>
            <a:r>
              <a:rPr lang="en-US" sz="1400" dirty="0" err="1"/>
              <a:t>regionaal</a:t>
            </a:r>
            <a:r>
              <a:rPr lang="en-US" sz="1400" dirty="0"/>
              <a:t> </a:t>
            </a:r>
            <a:r>
              <a:rPr lang="en-US" sz="1400" dirty="0" err="1"/>
              <a:t>netwerk</a:t>
            </a:r>
            <a:endParaRPr lang="en-US" sz="1400" dirty="0"/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400" dirty="0" err="1"/>
              <a:t>Implementatie</a:t>
            </a:r>
            <a:r>
              <a:rPr lang="en-US" sz="1400" dirty="0"/>
              <a:t> en </a:t>
            </a:r>
            <a:r>
              <a:rPr lang="en-US" sz="1400" dirty="0" err="1"/>
              <a:t>inrichting</a:t>
            </a:r>
            <a:endParaRPr lang="en-US" sz="1400" dirty="0"/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400" dirty="0" err="1"/>
              <a:t>Vraagbundeling</a:t>
            </a:r>
            <a:endParaRPr lang="en-US" sz="1400" dirty="0"/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400" dirty="0" err="1"/>
              <a:t>Borging</a:t>
            </a:r>
            <a:r>
              <a:rPr lang="en-US" sz="1400" dirty="0"/>
              <a:t> </a:t>
            </a:r>
            <a:r>
              <a:rPr lang="en-US" sz="1400" dirty="0" err="1"/>
              <a:t>lange</a:t>
            </a:r>
            <a:r>
              <a:rPr lang="en-US" sz="1400" dirty="0"/>
              <a:t> </a:t>
            </a:r>
            <a:r>
              <a:rPr lang="en-US" sz="1400" dirty="0" err="1"/>
              <a:t>termijn</a:t>
            </a:r>
            <a:r>
              <a:rPr lang="en-US" sz="1400" dirty="0"/>
              <a:t> (</a:t>
            </a:r>
            <a:r>
              <a:rPr lang="en-US" sz="1400" dirty="0" err="1"/>
              <a:t>b.v.</a:t>
            </a:r>
            <a:r>
              <a:rPr lang="en-US" sz="1400" dirty="0"/>
              <a:t> </a:t>
            </a:r>
            <a:r>
              <a:rPr lang="en-US" sz="1400" dirty="0" err="1"/>
              <a:t>financieel</a:t>
            </a:r>
            <a:r>
              <a:rPr lang="en-US" sz="1400" dirty="0"/>
              <a:t>, juridisch, </a:t>
            </a:r>
            <a:r>
              <a:rPr lang="en-US" sz="1400" dirty="0" err="1"/>
              <a:t>technisch</a:t>
            </a:r>
            <a:r>
              <a:rPr lang="en-US" sz="1400" dirty="0"/>
              <a:t> </a:t>
            </a:r>
            <a:r>
              <a:rPr lang="en-US" sz="1400" dirty="0" err="1"/>
              <a:t>etc</a:t>
            </a:r>
            <a:r>
              <a:rPr lang="en-US" sz="1400" dirty="0"/>
              <a:t>)</a:t>
            </a:r>
          </a:p>
          <a:p>
            <a:pPr marL="0" indent="0">
              <a:buNone/>
            </a:pPr>
            <a:r>
              <a:rPr lang="en-US" sz="2000" dirty="0" err="1"/>
              <a:t>Landelijk</a:t>
            </a:r>
            <a:endParaRPr lang="en-US" sz="2000" dirty="0"/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400" dirty="0" err="1"/>
              <a:t>Sturing</a:t>
            </a:r>
            <a:r>
              <a:rPr lang="en-US" sz="1400" dirty="0"/>
              <a:t> </a:t>
            </a:r>
            <a:r>
              <a:rPr lang="en-US" sz="1400" dirty="0" err="1"/>
              <a:t>en</a:t>
            </a:r>
            <a:r>
              <a:rPr lang="en-US" sz="1400" dirty="0"/>
              <a:t> </a:t>
            </a:r>
            <a:r>
              <a:rPr lang="en-US" sz="1400" dirty="0" err="1"/>
              <a:t>PvE</a:t>
            </a:r>
            <a:r>
              <a:rPr lang="en-US" sz="1400" dirty="0"/>
              <a:t> door </a:t>
            </a:r>
            <a:r>
              <a:rPr lang="en-US" sz="1400" dirty="0" err="1"/>
              <a:t>gebruikersgroepen</a:t>
            </a:r>
            <a:r>
              <a:rPr lang="en-US" sz="1400" dirty="0"/>
              <a:t> (4 </a:t>
            </a:r>
            <a:r>
              <a:rPr lang="en-US" sz="1400" dirty="0" err="1"/>
              <a:t>categori</a:t>
            </a:r>
            <a:r>
              <a:rPr lang="nl-NL" sz="1400" dirty="0" err="1"/>
              <a:t>ën</a:t>
            </a:r>
            <a:r>
              <a:rPr lang="nl-NL" sz="1400" dirty="0"/>
              <a:t>) </a:t>
            </a:r>
            <a:r>
              <a:rPr lang="nl-NL" sz="1400" i="1" dirty="0"/>
              <a:t>incl. nieuwe ontwikkelingen</a:t>
            </a:r>
            <a:endParaRPr lang="en-US" sz="1400" dirty="0"/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400" dirty="0" err="1"/>
              <a:t>Afsprakenstelsel</a:t>
            </a:r>
            <a:endParaRPr lang="en-US" sz="1400" dirty="0"/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400" dirty="0" err="1"/>
              <a:t>Standaarden</a:t>
            </a:r>
            <a:r>
              <a:rPr lang="en-US" sz="1400" dirty="0"/>
              <a:t> (</a:t>
            </a:r>
            <a:r>
              <a:rPr lang="en-US" sz="1400" dirty="0" err="1"/>
              <a:t>zowel</a:t>
            </a:r>
            <a:r>
              <a:rPr lang="en-US" sz="1400" dirty="0"/>
              <a:t> </a:t>
            </a:r>
            <a:r>
              <a:rPr lang="en-US" sz="1400" dirty="0" err="1"/>
              <a:t>zorgbreed</a:t>
            </a:r>
            <a:r>
              <a:rPr lang="en-US" sz="1400" dirty="0"/>
              <a:t> </a:t>
            </a:r>
            <a:r>
              <a:rPr lang="en-US" sz="1400" dirty="0" err="1"/>
              <a:t>als</a:t>
            </a:r>
            <a:r>
              <a:rPr lang="en-US" sz="1400" dirty="0"/>
              <a:t> </a:t>
            </a:r>
            <a:r>
              <a:rPr lang="en-US" sz="1400" dirty="0" err="1"/>
              <a:t>specifiek</a:t>
            </a:r>
            <a:r>
              <a:rPr lang="en-US" sz="1400" dirty="0"/>
              <a:t> </a:t>
            </a:r>
            <a:r>
              <a:rPr lang="en-US" sz="1400" dirty="0" err="1"/>
              <a:t>geboortezorg</a:t>
            </a:r>
            <a:r>
              <a:rPr lang="en-US" sz="1400" dirty="0"/>
              <a:t>) 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400" dirty="0" err="1"/>
              <a:t>Aansluiting</a:t>
            </a:r>
            <a:r>
              <a:rPr lang="en-US" sz="1400" dirty="0"/>
              <a:t> </a:t>
            </a:r>
            <a:r>
              <a:rPr lang="en-US" sz="1400" dirty="0" err="1"/>
              <a:t>relevante</a:t>
            </a:r>
            <a:r>
              <a:rPr lang="en-US" sz="1400" dirty="0"/>
              <a:t> </a:t>
            </a:r>
            <a:r>
              <a:rPr lang="en-US" sz="1400" dirty="0" err="1"/>
              <a:t>programma’s</a:t>
            </a:r>
            <a:r>
              <a:rPr lang="en-US" sz="1400" dirty="0"/>
              <a:t>, </a:t>
            </a:r>
            <a:r>
              <a:rPr lang="en-US" sz="1400" dirty="0" err="1"/>
              <a:t>trajecten</a:t>
            </a:r>
            <a:r>
              <a:rPr lang="en-US" sz="1400" dirty="0"/>
              <a:t>, </a:t>
            </a:r>
            <a:r>
              <a:rPr lang="en-US" sz="1400" dirty="0" err="1"/>
              <a:t>organisaties</a:t>
            </a:r>
            <a:r>
              <a:rPr lang="en-US" sz="1400" dirty="0"/>
              <a:t> </a:t>
            </a:r>
            <a:r>
              <a:rPr lang="en-US" sz="1400" dirty="0" err="1"/>
              <a:t>en</a:t>
            </a:r>
            <a:r>
              <a:rPr lang="en-US" sz="1400" dirty="0"/>
              <a:t> VWS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400" dirty="0" err="1"/>
              <a:t>Aanpak</a:t>
            </a:r>
            <a:r>
              <a:rPr lang="en-US" sz="1400" dirty="0"/>
              <a:t> / </a:t>
            </a:r>
            <a:r>
              <a:rPr lang="en-US" sz="1400" dirty="0" err="1"/>
              <a:t>onderhandeling</a:t>
            </a:r>
            <a:r>
              <a:rPr lang="en-US" sz="1400" dirty="0"/>
              <a:t> </a:t>
            </a:r>
            <a:r>
              <a:rPr lang="en-US" sz="1400" dirty="0" err="1"/>
              <a:t>leveranciers</a:t>
            </a:r>
            <a:r>
              <a:rPr lang="en-US" sz="1400" dirty="0"/>
              <a:t> </a:t>
            </a:r>
            <a:r>
              <a:rPr lang="en-US" sz="1400" dirty="0" err="1"/>
              <a:t>t.a.v</a:t>
            </a:r>
            <a:r>
              <a:rPr lang="en-US" sz="1400" dirty="0"/>
              <a:t>. </a:t>
            </a:r>
            <a:r>
              <a:rPr lang="en-US" sz="1400" dirty="0" err="1"/>
              <a:t>ontwikkeling</a:t>
            </a:r>
            <a:r>
              <a:rPr lang="en-US" sz="1400" dirty="0"/>
              <a:t> – </a:t>
            </a:r>
            <a:r>
              <a:rPr lang="en-US" sz="1400" dirty="0" err="1"/>
              <a:t>leidend</a:t>
            </a:r>
            <a:r>
              <a:rPr lang="en-US" sz="1400" dirty="0"/>
              <a:t> tot </a:t>
            </a:r>
            <a:r>
              <a:rPr lang="en-US" sz="1400" dirty="0" err="1"/>
              <a:t>vraagbundeling</a:t>
            </a:r>
            <a:endParaRPr lang="en-US" sz="1400" dirty="0"/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400" dirty="0" err="1"/>
              <a:t>Ondersteuning</a:t>
            </a:r>
            <a:r>
              <a:rPr lang="en-US" sz="1400" dirty="0"/>
              <a:t> </a:t>
            </a:r>
            <a:r>
              <a:rPr lang="en-US" sz="1400" dirty="0" err="1"/>
              <a:t>regio’s</a:t>
            </a:r>
            <a:endParaRPr lang="en-US" sz="1400" dirty="0"/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400" dirty="0" err="1"/>
              <a:t>Borging</a:t>
            </a:r>
            <a:r>
              <a:rPr lang="en-US" sz="1400" dirty="0"/>
              <a:t> </a:t>
            </a:r>
            <a:r>
              <a:rPr lang="en-US" sz="1400" dirty="0" err="1"/>
              <a:t>lange</a:t>
            </a:r>
            <a:r>
              <a:rPr lang="en-US" sz="1400" dirty="0"/>
              <a:t> </a:t>
            </a:r>
            <a:r>
              <a:rPr lang="en-US" sz="1400" dirty="0" err="1"/>
              <a:t>termijn</a:t>
            </a:r>
            <a:r>
              <a:rPr lang="en-US" sz="1400" dirty="0"/>
              <a:t> (</a:t>
            </a:r>
            <a:r>
              <a:rPr lang="en-US" sz="1400" dirty="0" err="1"/>
              <a:t>b.v.</a:t>
            </a:r>
            <a:r>
              <a:rPr lang="en-US" sz="1400" dirty="0"/>
              <a:t> </a:t>
            </a:r>
            <a:r>
              <a:rPr lang="en-US" sz="1400" dirty="0" err="1"/>
              <a:t>financieel</a:t>
            </a:r>
            <a:r>
              <a:rPr lang="en-US" sz="1400" dirty="0"/>
              <a:t>, juridisch, </a:t>
            </a:r>
            <a:r>
              <a:rPr lang="en-US" sz="1400" dirty="0" err="1"/>
              <a:t>technisch</a:t>
            </a:r>
            <a:r>
              <a:rPr lang="en-US" sz="1400" dirty="0"/>
              <a:t> </a:t>
            </a:r>
            <a:r>
              <a:rPr lang="en-US" sz="1400" dirty="0" err="1"/>
              <a:t>etc</a:t>
            </a:r>
            <a:r>
              <a:rPr lang="en-US" sz="1400" dirty="0"/>
              <a:t>)</a:t>
            </a:r>
          </a:p>
          <a:p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42330690"/>
      </p:ext>
    </p:extLst>
  </p:cSld>
  <p:clrMapOvr>
    <a:masterClrMapping/>
  </p:clrMapOvr>
</p:sld>
</file>

<file path=ppt/theme/theme1.xml><?xml version="1.0" encoding="utf-8"?>
<a:theme xmlns:a="http://schemas.openxmlformats.org/drawingml/2006/main" name="2_Aangepast ontwerp">
  <a:themeElements>
    <a:clrScheme name="Kanto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toor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jabloon ppt Babyconnect" id="{9CD4EC69-59EB-0A4E-BBB3-D6C662920701}" vid="{55EE84E3-2814-7A45-B0C3-504725995173}"/>
    </a:ext>
  </a:extLst>
</a:theme>
</file>

<file path=ppt/theme/theme2.xml><?xml version="1.0" encoding="utf-8"?>
<a:theme xmlns:a="http://schemas.openxmlformats.org/drawingml/2006/main" name="Office-th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-th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DB7187F271E6764BA7C3A6A48E0CBADB" ma:contentTypeVersion="27" ma:contentTypeDescription="Een nieuw document maken." ma:contentTypeScope="" ma:versionID="77da5b999913466c61c053880684333a">
  <xsd:schema xmlns:xsd="http://www.w3.org/2001/XMLSchema" xmlns:xs="http://www.w3.org/2001/XMLSchema" xmlns:p="http://schemas.microsoft.com/office/2006/metadata/properties" xmlns:ns2="ec9541f1-3b43-482c-a8de-1b403dece07c" xmlns:ns3="bf4a096b-ecb1-4e85-a1e0-80c521e034ab" xmlns:ns4="18bc3f94-dfc0-4b96-9f8a-0e5bbfb16367" targetNamespace="http://schemas.microsoft.com/office/2006/metadata/properties" ma:root="true" ma:fieldsID="b1b5d6960ea677db273968c6678a693a" ns2:_="" ns3:_="" ns4:_="">
    <xsd:import namespace="ec9541f1-3b43-482c-a8de-1b403dece07c"/>
    <xsd:import namespace="bf4a096b-ecb1-4e85-a1e0-80c521e034ab"/>
    <xsd:import namespace="18bc3f94-dfc0-4b96-9f8a-0e5bbfb16367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3:SharingHintHash" minOccurs="0"/>
                <xsd:element ref="ns3:SharedWithDetails" minOccurs="0"/>
                <xsd:element ref="ns3:LastSharedByUser" minOccurs="0"/>
                <xsd:element ref="ns3:LastSharedByTime" minOccurs="0"/>
                <xsd:element ref="ns4:MediaServiceMetadata" minOccurs="0"/>
                <xsd:element ref="ns4:MediaServiceFastMetadata" minOccurs="0"/>
                <xsd:element ref="ns4:MediaServiceDateTaken" minOccurs="0"/>
                <xsd:element ref="ns4:MediaServiceAutoTags" minOccurs="0"/>
                <xsd:element ref="ns4:MediaServiceOCR" minOccurs="0"/>
                <xsd:element ref="ns4:MediaServiceLocation" minOccurs="0"/>
                <xsd:element ref="ns4:MediaServiceGenerationTime" minOccurs="0"/>
                <xsd:element ref="ns4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c9541f1-3b43-482c-a8de-1b403dece07c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Gedeeld met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f4a096b-ecb1-4e85-a1e0-80c521e034ab" elementFormDefault="qualified">
    <xsd:import namespace="http://schemas.microsoft.com/office/2006/documentManagement/types"/>
    <xsd:import namespace="http://schemas.microsoft.com/office/infopath/2007/PartnerControls"/>
    <xsd:element name="SharingHintHash" ma:index="9" nillable="true" ma:displayName="Hint-hash delen" ma:internalName="SharingHintHash" ma:readOnly="true">
      <xsd:simpleType>
        <xsd:restriction base="dms:Text"/>
      </xsd:simpleType>
    </xsd:element>
    <xsd:element name="SharedWithDetails" ma:index="10" nillable="true" ma:displayName="Gedeeld met details" ma:description="" ma:internalName="SharedWithDetails" ma:readOnly="true">
      <xsd:simpleType>
        <xsd:restriction base="dms:Note">
          <xsd:maxLength value="255"/>
        </xsd:restriction>
      </xsd:simpleType>
    </xsd:element>
    <xsd:element name="LastSharedByUser" ma:index="11" nillable="true" ma:displayName="Laatst gedeeld, per gebruiker" ma:description="" ma:internalName="LastSharedByUser" ma:readOnly="true">
      <xsd:simpleType>
        <xsd:restriction base="dms:Note">
          <xsd:maxLength value="255"/>
        </xsd:restriction>
      </xsd:simpleType>
    </xsd:element>
    <xsd:element name="LastSharedByTime" ma:index="12" nillable="true" ma:displayName="Laatst gedeeld, per tijdstip" ma:description="" ma:internalName="LastSharedByTime" ma:readOnly="true">
      <xsd:simpleType>
        <xsd:restriction base="dms:DateTim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8bc3f94-dfc0-4b96-9f8a-0e5bbfb16367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3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14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DateTaken" ma:index="15" nillable="true" ma:displayName="MediaServiceDateTaken" ma:description="" ma:hidden="true" ma:internalName="MediaServiceDateTaken" ma:readOnly="true">
      <xsd:simpleType>
        <xsd:restriction base="dms:Text"/>
      </xsd:simpleType>
    </xsd:element>
    <xsd:element name="MediaServiceAutoTags" ma:index="16" nillable="true" ma:displayName="MediaServiceAutoTags" ma:description="" ma:internalName="MediaServiceAutoTags" ma:readOnly="true">
      <xsd:simpleType>
        <xsd:restriction base="dms:Text"/>
      </xsd:simpleType>
    </xsd:element>
    <xsd:element name="MediaServiceOCR" ma:index="17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8" nillable="true" ma:displayName="Location" ma:internalName="MediaServiceLocation" ma:readOnly="true">
      <xsd:simpleType>
        <xsd:restriction base="dms:Text"/>
      </xsd:simpleType>
    </xsd:element>
    <xsd:element name="MediaServiceGenerationTime" ma:index="19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20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oudstyp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973765B8-CE95-4F8F-9938-A9A5658D59CF}"/>
</file>

<file path=customXml/itemProps2.xml><?xml version="1.0" encoding="utf-8"?>
<ds:datastoreItem xmlns:ds="http://schemas.openxmlformats.org/officeDocument/2006/customXml" ds:itemID="{FBDBBF56-2871-4EEC-857B-48E88CE3A938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4E08B4C2-1E29-4611-9795-E6F0E8A9F05E}">
  <ds:schemaRefs>
    <ds:schemaRef ds:uri="http://purl.org/dc/terms/"/>
    <ds:schemaRef ds:uri="http://schemas.openxmlformats.org/package/2006/metadata/core-properties"/>
    <ds:schemaRef ds:uri="052491e7-160f-4276-90aa-33f3c65f302c"/>
    <ds:schemaRef ds:uri="http://purl.org/dc/dcmitype/"/>
    <ds:schemaRef ds:uri="http://schemas.microsoft.com/office/infopath/2007/PartnerControls"/>
    <ds:schemaRef ds:uri="http://purl.org/dc/elements/1.1/"/>
    <ds:schemaRef ds:uri="http://schemas.microsoft.com/office/2006/metadata/properties"/>
    <ds:schemaRef ds:uri="http://schemas.microsoft.com/office/2006/documentManagement/types"/>
    <ds:schemaRef ds:uri="666c30f7-0667-437b-9473-fdb70793e4e3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Babyconnect_presentatie</Template>
  <TotalTime>115</TotalTime>
  <Words>962</Words>
  <Application>Microsoft Office PowerPoint</Application>
  <PresentationFormat>Diavoorstelling (16:9)</PresentationFormat>
  <Paragraphs>130</Paragraphs>
  <Slides>19</Slides>
  <Notes>6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12</vt:i4>
      </vt:variant>
      <vt:variant>
        <vt:lpstr>Thema</vt:lpstr>
      </vt:variant>
      <vt:variant>
        <vt:i4>1</vt:i4>
      </vt:variant>
      <vt:variant>
        <vt:lpstr>Diatitels</vt:lpstr>
      </vt:variant>
      <vt:variant>
        <vt:i4>19</vt:i4>
      </vt:variant>
    </vt:vector>
  </HeadingPairs>
  <TitlesOfParts>
    <vt:vector size="32" baseType="lpstr">
      <vt:lpstr>Yu Gothic Medium</vt:lpstr>
      <vt:lpstr>Yu Gothic UI</vt:lpstr>
      <vt:lpstr>&amp;quot</vt:lpstr>
      <vt:lpstr>Algerian</vt:lpstr>
      <vt:lpstr>Arial</vt:lpstr>
      <vt:lpstr>Calibri</vt:lpstr>
      <vt:lpstr>Calibri Light</vt:lpstr>
      <vt:lpstr>Courier New</vt:lpstr>
      <vt:lpstr>Euphemia</vt:lpstr>
      <vt:lpstr>Source Sans Pro</vt:lpstr>
      <vt:lpstr>Trebuchet MS</vt:lpstr>
      <vt:lpstr>Ubuntu</vt:lpstr>
      <vt:lpstr>2_Aangepast ontwerp</vt:lpstr>
      <vt:lpstr>PowerPoint-presentatie</vt:lpstr>
      <vt:lpstr>PowerPoint-presentatie</vt:lpstr>
      <vt:lpstr>Babyconnect is lid van de VIPP* familie</vt:lpstr>
      <vt:lpstr>Programma Babyconnect: wat zijn de doelen?</vt:lpstr>
      <vt:lpstr>Subsidieregeling gepubliceerd 27-6-2019</vt:lpstr>
      <vt:lpstr>Drie tranches voor aanvragen van subsidie</vt:lpstr>
      <vt:lpstr>Wat houdt de subsidieregeling Babyconnect in?</vt:lpstr>
      <vt:lpstr>Resultaat in de 1e tranche subsidieaanvraag</vt:lpstr>
      <vt:lpstr>Regionaal en landelijk programma </vt:lpstr>
      <vt:lpstr>Gebruikersgroepen Babyconnect</vt:lpstr>
      <vt:lpstr>Hiërachie eindgebruikers</vt:lpstr>
      <vt:lpstr>Gebruikergroep 1: cliënt/patiënt</vt:lpstr>
      <vt:lpstr>Gebruikersgroep 2: zorgverleners</vt:lpstr>
      <vt:lpstr>Gebruikersgroep 3 en 4: zorgorganisaties en secundair datagebruik</vt:lpstr>
      <vt:lpstr>Invloed en formele positie eindgebruikers</vt:lpstr>
      <vt:lpstr>PowerPoint-presentatie</vt:lpstr>
      <vt:lpstr>Vragen?</vt:lpstr>
      <vt:lpstr>PowerPoint-presentatie</vt:lpstr>
      <vt:lpstr>PowerPoint-presentatie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Dorine Veldhuyzen</dc:creator>
  <cp:lastModifiedBy>Susan Osterop</cp:lastModifiedBy>
  <cp:revision>3</cp:revision>
  <cp:lastPrinted>2017-11-20T13:29:55Z</cp:lastPrinted>
  <dcterms:created xsi:type="dcterms:W3CDTF">2019-10-01T09:09:06Z</dcterms:created>
  <dcterms:modified xsi:type="dcterms:W3CDTF">2019-10-01T11:44:11Z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NewReviewCycle">
    <vt:lpwstr/>
  </property>
  <property fmtid="{D5CDD505-2E9C-101B-9397-08002B2CF9AE}" pid="3" name="ContentTypeId">
    <vt:lpwstr>0x010100DB7187F271E6764BA7C3A6A48E0CBADB</vt:lpwstr>
  </property>
</Properties>
</file>