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52"/>
  </p:notesMasterIdLst>
  <p:handoutMasterIdLst>
    <p:handoutMasterId r:id="rId53"/>
  </p:handoutMasterIdLst>
  <p:sldIdLst>
    <p:sldId id="346" r:id="rId5"/>
    <p:sldId id="345" r:id="rId6"/>
    <p:sldId id="347" r:id="rId7"/>
    <p:sldId id="398" r:id="rId8"/>
    <p:sldId id="399" r:id="rId9"/>
    <p:sldId id="408" r:id="rId10"/>
    <p:sldId id="410" r:id="rId11"/>
    <p:sldId id="411" r:id="rId12"/>
    <p:sldId id="348" r:id="rId13"/>
    <p:sldId id="406" r:id="rId14"/>
    <p:sldId id="376" r:id="rId15"/>
    <p:sldId id="405" r:id="rId16"/>
    <p:sldId id="372" r:id="rId17"/>
    <p:sldId id="401" r:id="rId18"/>
    <p:sldId id="377" r:id="rId19"/>
    <p:sldId id="378" r:id="rId20"/>
    <p:sldId id="388" r:id="rId21"/>
    <p:sldId id="381" r:id="rId22"/>
    <p:sldId id="382" r:id="rId23"/>
    <p:sldId id="383" r:id="rId24"/>
    <p:sldId id="384" r:id="rId25"/>
    <p:sldId id="385" r:id="rId26"/>
    <p:sldId id="386" r:id="rId27"/>
    <p:sldId id="390" r:id="rId28"/>
    <p:sldId id="391" r:id="rId29"/>
    <p:sldId id="404" r:id="rId30"/>
    <p:sldId id="392" r:id="rId31"/>
    <p:sldId id="354" r:id="rId32"/>
    <p:sldId id="393" r:id="rId33"/>
    <p:sldId id="360" r:id="rId34"/>
    <p:sldId id="407" r:id="rId35"/>
    <p:sldId id="394" r:id="rId36"/>
    <p:sldId id="402" r:id="rId37"/>
    <p:sldId id="363" r:id="rId38"/>
    <p:sldId id="365" r:id="rId39"/>
    <p:sldId id="403" r:id="rId40"/>
    <p:sldId id="395" r:id="rId41"/>
    <p:sldId id="362" r:id="rId42"/>
    <p:sldId id="396" r:id="rId43"/>
    <p:sldId id="307" r:id="rId44"/>
    <p:sldId id="387" r:id="rId45"/>
    <p:sldId id="351" r:id="rId46"/>
    <p:sldId id="400" r:id="rId47"/>
    <p:sldId id="371" r:id="rId48"/>
    <p:sldId id="397" r:id="rId49"/>
    <p:sldId id="315" r:id="rId50"/>
    <p:sldId id="314" r:id="rId51"/>
  </p:sldIdLst>
  <p:sldSz cx="12192000" cy="6858000"/>
  <p:notesSz cx="6797675" cy="987425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370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velien Cellissen" initials="EC"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AEF0"/>
    <a:srgbClr val="03305A"/>
    <a:srgbClr val="209ED1"/>
    <a:srgbClr val="51BFC9"/>
    <a:srgbClr val="ADD481"/>
    <a:srgbClr val="9576DC"/>
    <a:srgbClr val="F0D200"/>
    <a:srgbClr val="D954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13"/>
    <p:restoredTop sz="65116" autoAdjust="0"/>
  </p:normalViewPr>
  <p:slideViewPr>
    <p:cSldViewPr snapToGrid="0">
      <p:cViewPr varScale="1">
        <p:scale>
          <a:sx n="50" d="100"/>
          <a:sy n="50" d="100"/>
        </p:scale>
        <p:origin x="1626" y="36"/>
      </p:cViewPr>
      <p:guideLst>
        <p:guide orient="horz" pos="2160"/>
        <p:guide pos="3840"/>
        <p:guide pos="370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elien Cellissen" userId="S::eveliencellissen@collegepz.nl::44a9dc99-d8be-418b-b43a-7d1e06eac154" providerId="AD" clId="Web-{47FF1803-12A3-4C1F-95FD-A332F008075C}"/>
    <pc:docChg chg="modSld">
      <pc:chgData name="Evelien Cellissen" userId="S::eveliencellissen@collegepz.nl::44a9dc99-d8be-418b-b43a-7d1e06eac154" providerId="AD" clId="Web-{47FF1803-12A3-4C1F-95FD-A332F008075C}" dt="2018-07-03T16:04:34.396" v="21" actId="20577"/>
      <pc:docMkLst>
        <pc:docMk/>
      </pc:docMkLst>
      <pc:sldChg chg="modSp">
        <pc:chgData name="Evelien Cellissen" userId="S::eveliencellissen@collegepz.nl::44a9dc99-d8be-418b-b43a-7d1e06eac154" providerId="AD" clId="Web-{47FF1803-12A3-4C1F-95FD-A332F008075C}" dt="2018-07-03T16:04:01.488" v="14" actId="20577"/>
        <pc:sldMkLst>
          <pc:docMk/>
          <pc:sldMk cId="608026173" sldId="360"/>
        </pc:sldMkLst>
        <pc:spChg chg="mod">
          <ac:chgData name="Evelien Cellissen" userId="S::eveliencellissen@collegepz.nl::44a9dc99-d8be-418b-b43a-7d1e06eac154" providerId="AD" clId="Web-{47FF1803-12A3-4C1F-95FD-A332F008075C}" dt="2018-07-03T16:04:01.488" v="14" actId="20577"/>
          <ac:spMkLst>
            <pc:docMk/>
            <pc:sldMk cId="608026173" sldId="360"/>
            <ac:spMk id="3" creationId="{00000000-0000-0000-0000-000000000000}"/>
          </ac:spMkLst>
        </pc:spChg>
      </pc:sldChg>
      <pc:sldChg chg="modSp">
        <pc:chgData name="Evelien Cellissen" userId="S::eveliencellissen@collegepz.nl::44a9dc99-d8be-418b-b43a-7d1e06eac154" providerId="AD" clId="Web-{47FF1803-12A3-4C1F-95FD-A332F008075C}" dt="2018-07-03T16:04:34.396" v="21" actId="20577"/>
        <pc:sldMkLst>
          <pc:docMk/>
          <pc:sldMk cId="777225709" sldId="363"/>
        </pc:sldMkLst>
        <pc:spChg chg="mod">
          <ac:chgData name="Evelien Cellissen" userId="S::eveliencellissen@collegepz.nl::44a9dc99-d8be-418b-b43a-7d1e06eac154" providerId="AD" clId="Web-{47FF1803-12A3-4C1F-95FD-A332F008075C}" dt="2018-07-03T16:04:34.396" v="21" actId="20577"/>
          <ac:spMkLst>
            <pc:docMk/>
            <pc:sldMk cId="777225709" sldId="363"/>
            <ac:spMk id="3" creationId="{00000000-0000-0000-0000-000000000000}"/>
          </ac:spMkLst>
        </pc:spChg>
      </pc:sldChg>
      <pc:sldChg chg="modSp">
        <pc:chgData name="Evelien Cellissen" userId="S::eveliencellissen@collegepz.nl::44a9dc99-d8be-418b-b43a-7d1e06eac154" providerId="AD" clId="Web-{47FF1803-12A3-4C1F-95FD-A332F008075C}" dt="2018-07-03T16:01:36.449" v="4" actId="20577"/>
        <pc:sldMkLst>
          <pc:docMk/>
          <pc:sldMk cId="2947534605" sldId="383"/>
        </pc:sldMkLst>
        <pc:spChg chg="mod">
          <ac:chgData name="Evelien Cellissen" userId="S::eveliencellissen@collegepz.nl::44a9dc99-d8be-418b-b43a-7d1e06eac154" providerId="AD" clId="Web-{47FF1803-12A3-4C1F-95FD-A332F008075C}" dt="2018-07-03T16:01:36.449" v="4" actId="20577"/>
          <ac:spMkLst>
            <pc:docMk/>
            <pc:sldMk cId="2947534605" sldId="383"/>
            <ac:spMk id="3" creationId="{00000000-0000-0000-0000-000000000000}"/>
          </ac:spMkLst>
        </pc:spChg>
      </pc:sldChg>
      <pc:sldChg chg="modSp">
        <pc:chgData name="Evelien Cellissen" userId="S::eveliencellissen@collegepz.nl::44a9dc99-d8be-418b-b43a-7d1e06eac154" providerId="AD" clId="Web-{47FF1803-12A3-4C1F-95FD-A332F008075C}" dt="2018-07-03T16:02:26.670" v="7" actId="20577"/>
        <pc:sldMkLst>
          <pc:docMk/>
          <pc:sldMk cId="2529627434" sldId="385"/>
        </pc:sldMkLst>
        <pc:spChg chg="mod">
          <ac:chgData name="Evelien Cellissen" userId="S::eveliencellissen@collegepz.nl::44a9dc99-d8be-418b-b43a-7d1e06eac154" providerId="AD" clId="Web-{47FF1803-12A3-4C1F-95FD-A332F008075C}" dt="2018-07-03T16:02:26.670" v="7" actId="20577"/>
          <ac:spMkLst>
            <pc:docMk/>
            <pc:sldMk cId="2529627434" sldId="385"/>
            <ac:spMk id="10" creationId="{00000000-0000-0000-0000-000000000000}"/>
          </ac:spMkLst>
        </pc:spChg>
      </pc:sldChg>
      <pc:sldChg chg="modSp">
        <pc:chgData name="Evelien Cellissen" userId="S::eveliencellissen@collegepz.nl::44a9dc99-d8be-418b-b43a-7d1e06eac154" providerId="AD" clId="Web-{47FF1803-12A3-4C1F-95FD-A332F008075C}" dt="2018-07-03T16:02:34.780" v="10" actId="20577"/>
        <pc:sldMkLst>
          <pc:docMk/>
          <pc:sldMk cId="2880607125" sldId="386"/>
        </pc:sldMkLst>
        <pc:spChg chg="mod">
          <ac:chgData name="Evelien Cellissen" userId="S::eveliencellissen@collegepz.nl::44a9dc99-d8be-418b-b43a-7d1e06eac154" providerId="AD" clId="Web-{47FF1803-12A3-4C1F-95FD-A332F008075C}" dt="2018-07-03T16:02:34.780" v="10" actId="20577"/>
          <ac:spMkLst>
            <pc:docMk/>
            <pc:sldMk cId="2880607125" sldId="386"/>
            <ac:spMk id="10" creationId="{00000000-0000-0000-0000-000000000000}"/>
          </ac:spMkLst>
        </pc:spChg>
      </pc:sldChg>
      <pc:sldChg chg="modSp">
        <pc:chgData name="Evelien Cellissen" userId="S::eveliencellissen@collegepz.nl::44a9dc99-d8be-418b-b43a-7d1e06eac154" providerId="AD" clId="Web-{47FF1803-12A3-4C1F-95FD-A332F008075C}" dt="2018-07-03T16:00:59.839" v="0" actId="20577"/>
        <pc:sldMkLst>
          <pc:docMk/>
          <pc:sldMk cId="3192893146" sldId="411"/>
        </pc:sldMkLst>
        <pc:spChg chg="mod">
          <ac:chgData name="Evelien Cellissen" userId="S::eveliencellissen@collegepz.nl::44a9dc99-d8be-418b-b43a-7d1e06eac154" providerId="AD" clId="Web-{47FF1803-12A3-4C1F-95FD-A332F008075C}" dt="2018-07-03T16:00:59.839" v="0" actId="20577"/>
          <ac:spMkLst>
            <pc:docMk/>
            <pc:sldMk cId="3192893146" sldId="411"/>
            <ac:spMk id="4"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2945659" cy="495427"/>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0444" y="0"/>
            <a:ext cx="2945659" cy="495427"/>
          </a:xfrm>
          <a:prstGeom prst="rect">
            <a:avLst/>
          </a:prstGeom>
        </p:spPr>
        <p:txBody>
          <a:bodyPr vert="horz" lIns="91440" tIns="45720" rIns="91440" bIns="45720" rtlCol="0"/>
          <a:lstStyle>
            <a:lvl1pPr algn="r">
              <a:defRPr sz="1200"/>
            </a:lvl1pPr>
          </a:lstStyle>
          <a:p>
            <a:fld id="{CBA81379-6D92-4C02-B4D0-B07BFEA23288}" type="datetimeFigureOut">
              <a:rPr lang="nl-NL" smtClean="0"/>
              <a:t>3-7-2018</a:t>
            </a:fld>
            <a:endParaRPr lang="nl-NL"/>
          </a:p>
        </p:txBody>
      </p:sp>
      <p:sp>
        <p:nvSpPr>
          <p:cNvPr id="4" name="Tijdelijke aanduiding voor voettekst 3"/>
          <p:cNvSpPr>
            <a:spLocks noGrp="1"/>
          </p:cNvSpPr>
          <p:nvPr>
            <p:ph type="ftr" sz="quarter" idx="2"/>
          </p:nvPr>
        </p:nvSpPr>
        <p:spPr>
          <a:xfrm>
            <a:off x="1" y="9378824"/>
            <a:ext cx="2945659" cy="495426"/>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0444" y="9378824"/>
            <a:ext cx="2945659" cy="495426"/>
          </a:xfrm>
          <a:prstGeom prst="rect">
            <a:avLst/>
          </a:prstGeom>
        </p:spPr>
        <p:txBody>
          <a:bodyPr vert="horz" lIns="91440" tIns="45720" rIns="91440" bIns="45720" rtlCol="0" anchor="b"/>
          <a:lstStyle>
            <a:lvl1pPr algn="r">
              <a:defRPr sz="1200"/>
            </a:lvl1pPr>
          </a:lstStyle>
          <a:p>
            <a:fld id="{8C9C2CD9-F724-4C9F-BA60-9792AEF89361}" type="slidenum">
              <a:rPr lang="nl-NL" smtClean="0"/>
              <a:t>‹nr.›</a:t>
            </a:fld>
            <a:endParaRPr lang="nl-NL"/>
          </a:p>
        </p:txBody>
      </p:sp>
    </p:spTree>
    <p:extLst>
      <p:ext uri="{BB962C8B-B14F-4D97-AF65-F5344CB8AC3E}">
        <p14:creationId xmlns:p14="http://schemas.microsoft.com/office/powerpoint/2010/main" val="8034959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1"/>
            <a:ext cx="2945659" cy="49371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4" y="1"/>
            <a:ext cx="2945659" cy="493712"/>
          </a:xfrm>
          <a:prstGeom prst="rect">
            <a:avLst/>
          </a:prstGeom>
        </p:spPr>
        <p:txBody>
          <a:bodyPr vert="horz" lIns="91440" tIns="45720" rIns="91440" bIns="45720" rtlCol="0"/>
          <a:lstStyle>
            <a:lvl1pPr algn="r">
              <a:defRPr sz="1200"/>
            </a:lvl1pPr>
          </a:lstStyle>
          <a:p>
            <a:fld id="{47978535-83A1-8E4D-9416-34E3D35A0D6A}" type="datetimeFigureOut">
              <a:rPr lang="nl-NL" smtClean="0"/>
              <a:t>3-7-2018</a:t>
            </a:fld>
            <a:endParaRPr lang="nl-NL"/>
          </a:p>
        </p:txBody>
      </p:sp>
      <p:sp>
        <p:nvSpPr>
          <p:cNvPr id="4" name="Tijdelijke aanduiding voor dia-afbeelding 3"/>
          <p:cNvSpPr>
            <a:spLocks noGrp="1" noRot="1" noChangeAspect="1"/>
          </p:cNvSpPr>
          <p:nvPr>
            <p:ph type="sldImg" idx="2"/>
          </p:nvPr>
        </p:nvSpPr>
        <p:spPr>
          <a:xfrm>
            <a:off x="106363" y="739775"/>
            <a:ext cx="6584950" cy="3703638"/>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690269"/>
            <a:ext cx="5438140" cy="4443412"/>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1" y="9378825"/>
            <a:ext cx="2945659" cy="493712"/>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4" y="9378825"/>
            <a:ext cx="2945659" cy="493712"/>
          </a:xfrm>
          <a:prstGeom prst="rect">
            <a:avLst/>
          </a:prstGeom>
        </p:spPr>
        <p:txBody>
          <a:bodyPr vert="horz" lIns="91440" tIns="45720" rIns="91440" bIns="45720" rtlCol="0" anchor="b"/>
          <a:lstStyle>
            <a:lvl1pPr algn="r">
              <a:defRPr sz="1200"/>
            </a:lvl1pPr>
          </a:lstStyle>
          <a:p>
            <a:fld id="{B41E5661-C97C-214F-B80F-E906315A8964}" type="slidenum">
              <a:rPr lang="nl-NL" smtClean="0"/>
              <a:t>‹nr.›</a:t>
            </a:fld>
            <a:endParaRPr lang="nl-NL"/>
          </a:p>
        </p:txBody>
      </p:sp>
    </p:spTree>
    <p:extLst>
      <p:ext uri="{BB962C8B-B14F-4D97-AF65-F5344CB8AC3E}">
        <p14:creationId xmlns:p14="http://schemas.microsoft.com/office/powerpoint/2010/main" val="152909928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err="1"/>
              <a:t>Korte</a:t>
            </a:r>
            <a:r>
              <a:rPr lang="en-US" dirty="0"/>
              <a:t> </a:t>
            </a:r>
            <a:r>
              <a:rPr lang="en-US" dirty="0" err="1"/>
              <a:t>introductie</a:t>
            </a:r>
            <a:r>
              <a:rPr lang="en-US" dirty="0"/>
              <a:t>:</a:t>
            </a:r>
          </a:p>
          <a:p>
            <a:r>
              <a:rPr lang="en-US" dirty="0" err="1"/>
              <a:t>Digitaal</a:t>
            </a:r>
            <a:r>
              <a:rPr lang="en-US" dirty="0"/>
              <a:t> </a:t>
            </a:r>
            <a:r>
              <a:rPr lang="en-US" dirty="0" err="1"/>
              <a:t>spreekuur</a:t>
            </a:r>
            <a:r>
              <a:rPr lang="en-US" dirty="0"/>
              <a:t> </a:t>
            </a:r>
            <a:r>
              <a:rPr lang="en-US" dirty="0" err="1"/>
              <a:t>duurt</a:t>
            </a:r>
            <a:r>
              <a:rPr lang="en-US" dirty="0"/>
              <a:t> 45 </a:t>
            </a:r>
            <a:r>
              <a:rPr lang="en-US" dirty="0" err="1"/>
              <a:t>minuten</a:t>
            </a:r>
            <a:endParaRPr lang="en-US" dirty="0"/>
          </a:p>
          <a:p>
            <a:r>
              <a:rPr lang="en-US" dirty="0" err="1"/>
              <a:t>Onderwerp</a:t>
            </a:r>
            <a:r>
              <a:rPr lang="en-US" dirty="0"/>
              <a:t> van </a:t>
            </a:r>
            <a:r>
              <a:rPr lang="en-US" dirty="0" err="1"/>
              <a:t>vandaag</a:t>
            </a:r>
            <a:r>
              <a:rPr lang="en-US" dirty="0"/>
              <a:t> is </a:t>
            </a:r>
            <a:r>
              <a:rPr lang="en-US" dirty="0" err="1"/>
              <a:t>interprofessioneel</a:t>
            </a:r>
            <a:r>
              <a:rPr lang="en-US" dirty="0"/>
              <a:t> </a:t>
            </a:r>
            <a:r>
              <a:rPr lang="en-US" dirty="0" err="1"/>
              <a:t>geboortezorgteam</a:t>
            </a:r>
            <a:endParaRPr lang="en-US" dirty="0"/>
          </a:p>
          <a:p>
            <a:r>
              <a:rPr lang="en-US" dirty="0" err="1"/>
              <a:t>Organisatie</a:t>
            </a:r>
            <a:r>
              <a:rPr lang="en-US" dirty="0"/>
              <a:t> </a:t>
            </a:r>
            <a:r>
              <a:rPr lang="en-US" dirty="0" err="1"/>
              <a:t>vanuit</a:t>
            </a:r>
            <a:r>
              <a:rPr lang="en-US" dirty="0"/>
              <a:t> CPZ </a:t>
            </a:r>
            <a:r>
              <a:rPr lang="en-US" dirty="0" err="1"/>
              <a:t>waarin</a:t>
            </a:r>
            <a:r>
              <a:rPr lang="en-US" dirty="0"/>
              <a:t> </a:t>
            </a:r>
            <a:r>
              <a:rPr lang="en-US" dirty="0" err="1"/>
              <a:t>kader</a:t>
            </a:r>
            <a:r>
              <a:rPr lang="en-US" dirty="0"/>
              <a:t> </a:t>
            </a:r>
            <a:r>
              <a:rPr lang="en-US" dirty="0" err="1"/>
              <a:t>vanuit</a:t>
            </a:r>
            <a:r>
              <a:rPr lang="en-US" dirty="0"/>
              <a:t> de </a:t>
            </a:r>
            <a:r>
              <a:rPr lang="en-US" dirty="0" err="1"/>
              <a:t>zorgstandaard</a:t>
            </a:r>
            <a:r>
              <a:rPr lang="en-US" dirty="0"/>
              <a:t> </a:t>
            </a:r>
            <a:r>
              <a:rPr lang="en-US" dirty="0" err="1"/>
              <a:t>geschetst</a:t>
            </a:r>
            <a:r>
              <a:rPr lang="en-US" dirty="0"/>
              <a:t> </a:t>
            </a:r>
            <a:r>
              <a:rPr lang="en-US" dirty="0" err="1"/>
              <a:t>wordt</a:t>
            </a:r>
            <a:r>
              <a:rPr lang="en-US" dirty="0"/>
              <a:t> </a:t>
            </a:r>
          </a:p>
          <a:p>
            <a:r>
              <a:rPr lang="en-US" dirty="0"/>
              <a:t>En </a:t>
            </a:r>
            <a:r>
              <a:rPr lang="en-US" dirty="0" err="1"/>
              <a:t>daarna</a:t>
            </a:r>
            <a:r>
              <a:rPr lang="en-US" dirty="0"/>
              <a:t> </a:t>
            </a:r>
            <a:r>
              <a:rPr lang="en-US" dirty="0" err="1"/>
              <a:t>zal</a:t>
            </a:r>
            <a:r>
              <a:rPr lang="en-US" dirty="0"/>
              <a:t> de </a:t>
            </a:r>
            <a:r>
              <a:rPr lang="en-US" dirty="0" err="1"/>
              <a:t>nadruk</a:t>
            </a:r>
            <a:r>
              <a:rPr lang="en-US" dirty="0"/>
              <a:t> van </a:t>
            </a:r>
            <a:r>
              <a:rPr lang="en-US" dirty="0" err="1"/>
              <a:t>dit</a:t>
            </a:r>
            <a:r>
              <a:rPr lang="en-US" dirty="0"/>
              <a:t> </a:t>
            </a:r>
            <a:r>
              <a:rPr lang="en-US" dirty="0" err="1"/>
              <a:t>spreekuur</a:t>
            </a:r>
            <a:r>
              <a:rPr lang="en-US" dirty="0"/>
              <a:t> </a:t>
            </a:r>
            <a:r>
              <a:rPr lang="en-US" dirty="0" err="1"/>
              <a:t>liggen</a:t>
            </a:r>
            <a:r>
              <a:rPr lang="en-US" dirty="0"/>
              <a:t> op </a:t>
            </a:r>
            <a:r>
              <a:rPr lang="en-US" dirty="0" err="1"/>
              <a:t>een</a:t>
            </a:r>
            <a:r>
              <a:rPr lang="en-US" dirty="0"/>
              <a:t> </a:t>
            </a:r>
            <a:r>
              <a:rPr lang="en-US" dirty="0" err="1"/>
              <a:t>voorbeeld</a:t>
            </a:r>
            <a:r>
              <a:rPr lang="en-US" dirty="0"/>
              <a:t> </a:t>
            </a:r>
            <a:r>
              <a:rPr lang="en-US" dirty="0" err="1"/>
              <a:t>zoals</a:t>
            </a:r>
            <a:r>
              <a:rPr lang="en-US" dirty="0"/>
              <a:t> Tilburg </a:t>
            </a:r>
            <a:r>
              <a:rPr lang="en-US" dirty="0" err="1"/>
              <a:t>dit</a:t>
            </a:r>
            <a:r>
              <a:rPr lang="en-US" dirty="0"/>
              <a:t> </a:t>
            </a:r>
            <a:r>
              <a:rPr lang="en-US" dirty="0" err="1"/>
              <a:t>uitgewerkt</a:t>
            </a:r>
            <a:r>
              <a:rPr lang="en-US" dirty="0"/>
              <a:t> </a:t>
            </a:r>
            <a:r>
              <a:rPr lang="en-US" dirty="0" err="1"/>
              <a:t>heeft</a:t>
            </a:r>
            <a:r>
              <a:rPr lang="en-US" dirty="0"/>
              <a:t> </a:t>
            </a:r>
          </a:p>
          <a:p>
            <a:r>
              <a:rPr lang="en-US" dirty="0"/>
              <a:t>Via de </a:t>
            </a:r>
            <a:r>
              <a:rPr lang="en-US" dirty="0" err="1"/>
              <a:t>chatfunctie</a:t>
            </a:r>
            <a:r>
              <a:rPr lang="en-US" dirty="0"/>
              <a:t> </a:t>
            </a:r>
            <a:r>
              <a:rPr lang="en-US" dirty="0" err="1"/>
              <a:t>kunnen</a:t>
            </a:r>
            <a:r>
              <a:rPr lang="en-US" dirty="0"/>
              <a:t> </a:t>
            </a:r>
            <a:r>
              <a:rPr lang="en-US" dirty="0" err="1"/>
              <a:t>jullie</a:t>
            </a:r>
            <a:r>
              <a:rPr lang="en-US" dirty="0"/>
              <a:t> direct </a:t>
            </a:r>
            <a:r>
              <a:rPr lang="en-US" dirty="0" err="1"/>
              <a:t>vragen</a:t>
            </a:r>
            <a:r>
              <a:rPr lang="en-US" dirty="0"/>
              <a:t> </a:t>
            </a:r>
            <a:r>
              <a:rPr lang="en-US" dirty="0" err="1"/>
              <a:t>stellen</a:t>
            </a:r>
            <a:r>
              <a:rPr lang="en-US" dirty="0"/>
              <a:t>, die </a:t>
            </a:r>
            <a:r>
              <a:rPr lang="en-US" dirty="0" err="1"/>
              <a:t>verschijnen</a:t>
            </a:r>
            <a:r>
              <a:rPr lang="en-US" dirty="0"/>
              <a:t> </a:t>
            </a:r>
            <a:r>
              <a:rPr lang="en-US" dirty="0" err="1"/>
              <a:t>voor</a:t>
            </a:r>
            <a:r>
              <a:rPr lang="en-US" dirty="0"/>
              <a:t> </a:t>
            </a:r>
            <a:r>
              <a:rPr lang="en-US" dirty="0" err="1"/>
              <a:t>iedereen</a:t>
            </a:r>
            <a:r>
              <a:rPr lang="en-US" dirty="0"/>
              <a:t> in </a:t>
            </a:r>
            <a:r>
              <a:rPr lang="en-US" dirty="0" err="1"/>
              <a:t>beeld</a:t>
            </a:r>
            <a:r>
              <a:rPr lang="en-US" dirty="0"/>
              <a:t> en we </a:t>
            </a:r>
            <a:r>
              <a:rPr lang="en-US" dirty="0" err="1"/>
              <a:t>proberen</a:t>
            </a:r>
            <a:r>
              <a:rPr lang="en-US" dirty="0"/>
              <a:t> zo direct </a:t>
            </a:r>
            <a:r>
              <a:rPr lang="en-US" dirty="0" err="1"/>
              <a:t>mogelijk</a:t>
            </a:r>
            <a:r>
              <a:rPr lang="en-US" dirty="0"/>
              <a:t> </a:t>
            </a:r>
            <a:r>
              <a:rPr lang="en-US" dirty="0" err="1"/>
              <a:t>antwoord</a:t>
            </a:r>
            <a:r>
              <a:rPr lang="en-US" dirty="0"/>
              <a:t> </a:t>
            </a:r>
            <a:r>
              <a:rPr lang="en-US" dirty="0" err="1"/>
              <a:t>te</a:t>
            </a:r>
            <a:r>
              <a:rPr lang="en-US" dirty="0"/>
              <a:t> </a:t>
            </a:r>
            <a:r>
              <a:rPr lang="en-US" dirty="0" err="1"/>
              <a:t>geven</a:t>
            </a:r>
            <a:r>
              <a:rPr lang="en-US" dirty="0"/>
              <a:t> op de </a:t>
            </a:r>
            <a:r>
              <a:rPr lang="en-US" dirty="0" err="1"/>
              <a:t>vragen</a:t>
            </a:r>
            <a:r>
              <a:rPr lang="en-US" dirty="0"/>
              <a:t> en </a:t>
            </a:r>
            <a:r>
              <a:rPr lang="en-US" dirty="0" err="1"/>
              <a:t>jullie</a:t>
            </a:r>
            <a:r>
              <a:rPr lang="en-US" dirty="0"/>
              <a:t> </a:t>
            </a:r>
            <a:r>
              <a:rPr lang="en-US" dirty="0" err="1"/>
              <a:t>kunnen</a:t>
            </a:r>
            <a:r>
              <a:rPr lang="en-US" dirty="0"/>
              <a:t> </a:t>
            </a:r>
            <a:r>
              <a:rPr lang="en-US" dirty="0" err="1"/>
              <a:t>ook</a:t>
            </a:r>
            <a:r>
              <a:rPr lang="en-US" dirty="0"/>
              <a:t> via de </a:t>
            </a:r>
            <a:r>
              <a:rPr lang="en-US" dirty="0" err="1"/>
              <a:t>chatfunctie</a:t>
            </a:r>
            <a:r>
              <a:rPr lang="en-US" dirty="0"/>
              <a:t> </a:t>
            </a:r>
            <a:r>
              <a:rPr lang="en-US" dirty="0" err="1"/>
              <a:t>zelf</a:t>
            </a:r>
            <a:r>
              <a:rPr lang="en-US" dirty="0"/>
              <a:t> </a:t>
            </a:r>
            <a:r>
              <a:rPr lang="en-US" dirty="0" err="1"/>
              <a:t>antwoord</a:t>
            </a:r>
            <a:r>
              <a:rPr lang="en-US" dirty="0"/>
              <a:t> </a:t>
            </a:r>
            <a:r>
              <a:rPr lang="en-US" dirty="0" err="1"/>
              <a:t>geven</a:t>
            </a:r>
            <a:r>
              <a:rPr lang="en-US" dirty="0"/>
              <a:t> op </a:t>
            </a:r>
            <a:r>
              <a:rPr lang="en-US" dirty="0" err="1"/>
              <a:t>vragen</a:t>
            </a:r>
            <a:r>
              <a:rPr lang="en-US" dirty="0"/>
              <a:t> die </a:t>
            </a:r>
            <a:r>
              <a:rPr lang="en-US" dirty="0" err="1"/>
              <a:t>anderen</a:t>
            </a:r>
            <a:r>
              <a:rPr lang="en-US" dirty="0"/>
              <a:t> </a:t>
            </a:r>
            <a:r>
              <a:rPr lang="en-US" dirty="0" err="1"/>
              <a:t>stellen</a:t>
            </a:r>
            <a:r>
              <a:rPr lang="en-US" dirty="0"/>
              <a:t> </a:t>
            </a:r>
            <a:r>
              <a:rPr lang="en-US" dirty="0" err="1"/>
              <a:t>dus</a:t>
            </a:r>
            <a:r>
              <a:rPr lang="en-US" dirty="0"/>
              <a:t> </a:t>
            </a:r>
            <a:r>
              <a:rPr lang="en-US" dirty="0" err="1"/>
              <a:t>insprireer</a:t>
            </a:r>
            <a:r>
              <a:rPr lang="en-US" dirty="0"/>
              <a:t> </a:t>
            </a:r>
            <a:r>
              <a:rPr lang="en-US" dirty="0" err="1"/>
              <a:t>elkaar</a:t>
            </a:r>
            <a:r>
              <a:rPr lang="en-US" dirty="0"/>
              <a:t> </a:t>
            </a:r>
            <a:r>
              <a:rPr lang="en-US" dirty="0" err="1"/>
              <a:t>ook</a:t>
            </a:r>
            <a:r>
              <a:rPr lang="en-US" dirty="0"/>
              <a:t> via </a:t>
            </a:r>
            <a:r>
              <a:rPr lang="en-US" dirty="0" err="1"/>
              <a:t>dit</a:t>
            </a:r>
            <a:r>
              <a:rPr lang="en-US" dirty="0"/>
              <a:t> </a:t>
            </a:r>
            <a:r>
              <a:rPr lang="en-US" dirty="0" err="1"/>
              <a:t>spreekuur</a:t>
            </a:r>
            <a:r>
              <a:rPr lang="en-US" dirty="0"/>
              <a:t>. </a:t>
            </a:r>
          </a:p>
          <a:p>
            <a:r>
              <a:rPr lang="en-US" dirty="0" err="1"/>
              <a:t>Dit</a:t>
            </a:r>
            <a:r>
              <a:rPr lang="en-US" dirty="0"/>
              <a:t> </a:t>
            </a:r>
            <a:r>
              <a:rPr lang="en-US" dirty="0" err="1"/>
              <a:t>spreekuur</a:t>
            </a:r>
            <a:r>
              <a:rPr lang="en-US" dirty="0"/>
              <a:t> </a:t>
            </a:r>
            <a:r>
              <a:rPr lang="en-US" dirty="0" err="1"/>
              <a:t>wordt</a:t>
            </a:r>
            <a:r>
              <a:rPr lang="en-US" dirty="0"/>
              <a:t> </a:t>
            </a:r>
            <a:r>
              <a:rPr lang="en-US" dirty="0" err="1"/>
              <a:t>opgenomen</a:t>
            </a:r>
            <a:r>
              <a:rPr lang="en-US" dirty="0"/>
              <a:t> en </a:t>
            </a:r>
            <a:r>
              <a:rPr lang="en-US" dirty="0" err="1"/>
              <a:t>na</a:t>
            </a:r>
            <a:r>
              <a:rPr lang="en-US" dirty="0"/>
              <a:t> </a:t>
            </a:r>
            <a:r>
              <a:rPr lang="en-US" dirty="0" err="1"/>
              <a:t>afloop</a:t>
            </a:r>
            <a:r>
              <a:rPr lang="en-US" dirty="0"/>
              <a:t> </a:t>
            </a:r>
            <a:r>
              <a:rPr lang="en-US" dirty="0" err="1"/>
              <a:t>verspreid</a:t>
            </a:r>
            <a:r>
              <a:rPr lang="en-US" dirty="0"/>
              <a:t>. </a:t>
            </a:r>
            <a:r>
              <a:rPr lang="en-US" dirty="0" err="1"/>
              <a:t>Jullie</a:t>
            </a:r>
            <a:r>
              <a:rPr lang="en-US" dirty="0"/>
              <a:t> </a:t>
            </a:r>
            <a:r>
              <a:rPr lang="en-US" dirty="0" err="1"/>
              <a:t>krijgen</a:t>
            </a:r>
            <a:r>
              <a:rPr lang="en-US" dirty="0"/>
              <a:t> </a:t>
            </a:r>
            <a:r>
              <a:rPr lang="en-US" dirty="0" err="1"/>
              <a:t>na</a:t>
            </a:r>
            <a:r>
              <a:rPr lang="en-US" dirty="0"/>
              <a:t> </a:t>
            </a:r>
            <a:r>
              <a:rPr lang="en-US" dirty="0" err="1"/>
              <a:t>afloop</a:t>
            </a:r>
            <a:r>
              <a:rPr lang="en-US" dirty="0"/>
              <a:t> de </a:t>
            </a:r>
            <a:r>
              <a:rPr lang="en-US" dirty="0" err="1"/>
              <a:t>ppt</a:t>
            </a:r>
            <a:r>
              <a:rPr lang="en-US" dirty="0"/>
              <a:t> en de link </a:t>
            </a:r>
            <a:r>
              <a:rPr lang="en-US" dirty="0" err="1"/>
              <a:t>naar</a:t>
            </a:r>
            <a:r>
              <a:rPr lang="en-US" dirty="0"/>
              <a:t> het </a:t>
            </a:r>
            <a:r>
              <a:rPr lang="en-US" dirty="0" err="1"/>
              <a:t>spreekuur</a:t>
            </a:r>
            <a:r>
              <a:rPr lang="en-US" dirty="0"/>
              <a:t> </a:t>
            </a:r>
            <a:r>
              <a:rPr lang="en-US" dirty="0" err="1"/>
              <a:t>gemaild</a:t>
            </a:r>
            <a:r>
              <a:rPr lang="en-US" dirty="0"/>
              <a:t>. </a:t>
            </a:r>
          </a:p>
          <a:p>
            <a:r>
              <a:rPr lang="en-US" dirty="0"/>
              <a:t>We </a:t>
            </a:r>
            <a:r>
              <a:rPr lang="en-US" dirty="0" err="1"/>
              <a:t>starten</a:t>
            </a:r>
            <a:r>
              <a:rPr lang="en-US" dirty="0"/>
              <a:t> met </a:t>
            </a:r>
            <a:r>
              <a:rPr lang="en-US" dirty="0" err="1"/>
              <a:t>een</a:t>
            </a:r>
            <a:r>
              <a:rPr lang="en-US" dirty="0"/>
              <a:t> </a:t>
            </a:r>
            <a:r>
              <a:rPr lang="en-US" dirty="0" err="1"/>
              <a:t>korte</a:t>
            </a:r>
            <a:r>
              <a:rPr lang="en-US" dirty="0"/>
              <a:t> </a:t>
            </a:r>
            <a:r>
              <a:rPr lang="en-US" dirty="0" err="1"/>
              <a:t>introductie</a:t>
            </a:r>
            <a:r>
              <a:rPr lang="en-US" dirty="0"/>
              <a:t> van de </a:t>
            </a:r>
            <a:r>
              <a:rPr lang="en-US" dirty="0" err="1"/>
              <a:t>deelnemers</a:t>
            </a:r>
            <a:r>
              <a:rPr lang="en-US" dirty="0"/>
              <a:t>. </a:t>
            </a:r>
          </a:p>
          <a:p>
            <a:endParaRPr lang="en-US" dirty="0"/>
          </a:p>
          <a:p>
            <a:endParaRPr lang="en-US" dirty="0"/>
          </a:p>
        </p:txBody>
      </p:sp>
      <p:sp>
        <p:nvSpPr>
          <p:cNvPr id="4" name="Tijdelijke aanduiding voor dianummer 3"/>
          <p:cNvSpPr>
            <a:spLocks noGrp="1"/>
          </p:cNvSpPr>
          <p:nvPr>
            <p:ph type="sldNum" sz="quarter" idx="10"/>
          </p:nvPr>
        </p:nvSpPr>
        <p:spPr/>
        <p:txBody>
          <a:bodyPr/>
          <a:lstStyle/>
          <a:p>
            <a:fld id="{B41E5661-C97C-214F-B80F-E906315A8964}" type="slidenum">
              <a:rPr lang="nl-NL" smtClean="0"/>
              <a:t>1</a:t>
            </a:fld>
            <a:endParaRPr lang="nl-NL"/>
          </a:p>
        </p:txBody>
      </p:sp>
    </p:spTree>
    <p:extLst>
      <p:ext uri="{BB962C8B-B14F-4D97-AF65-F5344CB8AC3E}">
        <p14:creationId xmlns:p14="http://schemas.microsoft.com/office/powerpoint/2010/main" val="5184909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739775"/>
            <a:ext cx="6584950" cy="3703638"/>
          </a:xfrm>
        </p:spPr>
      </p:sp>
      <p:sp>
        <p:nvSpPr>
          <p:cNvPr id="3" name="Notes Placeholder 2"/>
          <p:cNvSpPr>
            <a:spLocks noGrp="1"/>
          </p:cNvSpPr>
          <p:nvPr>
            <p:ph type="body" idx="1"/>
          </p:nvPr>
        </p:nvSpPr>
        <p:spPr/>
        <p:txBody>
          <a:bodyPr/>
          <a:lstStyle/>
          <a:p>
            <a:r>
              <a:rPr lang="en-US" dirty="0"/>
              <a:t>MC:</a:t>
            </a:r>
          </a:p>
          <a:p>
            <a:endParaRPr lang="en-US" dirty="0"/>
          </a:p>
          <a:p>
            <a:r>
              <a:rPr lang="en-US" dirty="0" err="1"/>
              <a:t>Ja</a:t>
            </a:r>
            <a:r>
              <a:rPr lang="en-US" baseline="0" dirty="0"/>
              <a:t> </a:t>
            </a:r>
          </a:p>
          <a:p>
            <a:r>
              <a:rPr lang="en-US" baseline="0" dirty="0"/>
              <a:t>Nee </a:t>
            </a:r>
          </a:p>
          <a:p>
            <a:r>
              <a:rPr lang="en-US" baseline="0" dirty="0" err="1"/>
              <a:t>Soms</a:t>
            </a:r>
            <a:r>
              <a:rPr lang="en-US" baseline="0" dirty="0"/>
              <a:t> </a:t>
            </a:r>
          </a:p>
          <a:p>
            <a:endParaRPr lang="en-US" dirty="0"/>
          </a:p>
        </p:txBody>
      </p:sp>
      <p:sp>
        <p:nvSpPr>
          <p:cNvPr id="4" name="Slide Number Placeholder 3"/>
          <p:cNvSpPr>
            <a:spLocks noGrp="1"/>
          </p:cNvSpPr>
          <p:nvPr>
            <p:ph type="sldNum" sz="quarter" idx="10"/>
          </p:nvPr>
        </p:nvSpPr>
        <p:spPr>
          <a:xfrm>
            <a:off x="3850444" y="9378825"/>
            <a:ext cx="2945659" cy="493712"/>
          </a:xfrm>
          <a:prstGeom prst="rect">
            <a:avLst/>
          </a:prstGeom>
        </p:spPr>
        <p:txBody>
          <a:bodyPr/>
          <a:lstStyle/>
          <a:p>
            <a:pPr>
              <a:defRPr/>
            </a:pPr>
            <a:fld id="{3AD3671B-0920-46CD-BB17-F3D337EEF608}" type="slidenum">
              <a:rPr lang="en-US" smtClean="0"/>
              <a:pPr>
                <a:defRPr/>
              </a:pPr>
              <a:t>13</a:t>
            </a:fld>
            <a:endParaRPr lang="en-US"/>
          </a:p>
        </p:txBody>
      </p:sp>
    </p:spTree>
    <p:extLst>
      <p:ext uri="{BB962C8B-B14F-4D97-AF65-F5344CB8AC3E}">
        <p14:creationId xmlns:p14="http://schemas.microsoft.com/office/powerpoint/2010/main" val="8416711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739775"/>
            <a:ext cx="6584950" cy="3703638"/>
          </a:xfrm>
        </p:spPr>
      </p:sp>
      <p:sp>
        <p:nvSpPr>
          <p:cNvPr id="3" name="Notes Placeholder 2"/>
          <p:cNvSpPr>
            <a:spLocks noGrp="1"/>
          </p:cNvSpPr>
          <p:nvPr>
            <p:ph type="body" idx="1"/>
          </p:nvPr>
        </p:nvSpPr>
        <p:spPr/>
        <p:txBody>
          <a:bodyPr/>
          <a:lstStyle/>
          <a:p>
            <a:r>
              <a:rPr lang="en-US" dirty="0"/>
              <a:t>MC:</a:t>
            </a:r>
          </a:p>
          <a:p>
            <a:endParaRPr lang="en-US" dirty="0"/>
          </a:p>
          <a:p>
            <a:r>
              <a:rPr lang="en-US" dirty="0"/>
              <a:t>20%</a:t>
            </a:r>
          </a:p>
          <a:p>
            <a:r>
              <a:rPr lang="en-US" baseline="0" dirty="0"/>
              <a:t>40%</a:t>
            </a:r>
          </a:p>
          <a:p>
            <a:r>
              <a:rPr lang="en-US" baseline="0" dirty="0"/>
              <a:t>60%</a:t>
            </a:r>
          </a:p>
          <a:p>
            <a:r>
              <a:rPr lang="en-US" baseline="0" dirty="0"/>
              <a:t>80%</a:t>
            </a:r>
          </a:p>
          <a:p>
            <a:r>
              <a:rPr lang="en-US" baseline="0" dirty="0"/>
              <a:t>100%</a:t>
            </a:r>
          </a:p>
          <a:p>
            <a:endParaRPr lang="en-US" dirty="0"/>
          </a:p>
        </p:txBody>
      </p:sp>
      <p:sp>
        <p:nvSpPr>
          <p:cNvPr id="4" name="Slide Number Placeholder 3"/>
          <p:cNvSpPr>
            <a:spLocks noGrp="1"/>
          </p:cNvSpPr>
          <p:nvPr>
            <p:ph type="sldNum" sz="quarter" idx="10"/>
          </p:nvPr>
        </p:nvSpPr>
        <p:spPr>
          <a:xfrm>
            <a:off x="3850444" y="9378825"/>
            <a:ext cx="2945659" cy="493712"/>
          </a:xfrm>
          <a:prstGeom prst="rect">
            <a:avLst/>
          </a:prstGeom>
        </p:spPr>
        <p:txBody>
          <a:bodyPr/>
          <a:lstStyle/>
          <a:p>
            <a:pPr>
              <a:defRPr/>
            </a:pPr>
            <a:fld id="{3AD3671B-0920-46CD-BB17-F3D337EEF608}" type="slidenum">
              <a:rPr lang="en-US" smtClean="0"/>
              <a:pPr>
                <a:defRPr/>
              </a:pPr>
              <a:t>14</a:t>
            </a:fld>
            <a:endParaRPr lang="en-US"/>
          </a:p>
        </p:txBody>
      </p:sp>
    </p:spTree>
    <p:extLst>
      <p:ext uri="{BB962C8B-B14F-4D97-AF65-F5344CB8AC3E}">
        <p14:creationId xmlns:p14="http://schemas.microsoft.com/office/powerpoint/2010/main" val="8416711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1E5661-C97C-214F-B80F-E906315A8964}" type="slidenum">
              <a:rPr lang="nl-NL" smtClean="0"/>
              <a:t>15</a:t>
            </a:fld>
            <a:endParaRPr lang="nl-NL"/>
          </a:p>
        </p:txBody>
      </p:sp>
    </p:spTree>
    <p:extLst>
      <p:ext uri="{BB962C8B-B14F-4D97-AF65-F5344CB8AC3E}">
        <p14:creationId xmlns:p14="http://schemas.microsoft.com/office/powerpoint/2010/main" val="25377030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1E5661-C97C-214F-B80F-E906315A8964}" type="slidenum">
              <a:rPr lang="nl-NL" smtClean="0"/>
              <a:t>16</a:t>
            </a:fld>
            <a:endParaRPr lang="nl-NL"/>
          </a:p>
        </p:txBody>
      </p:sp>
    </p:spTree>
    <p:extLst>
      <p:ext uri="{BB962C8B-B14F-4D97-AF65-F5344CB8AC3E}">
        <p14:creationId xmlns:p14="http://schemas.microsoft.com/office/powerpoint/2010/main" val="36081361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B529B02-9BBC-4C72-ADDE-70F7548C0A3F}" type="slidenum">
              <a:rPr lang="en-US" smtClean="0"/>
              <a:t>24</a:t>
            </a:fld>
            <a:endParaRPr lang="en-US"/>
          </a:p>
        </p:txBody>
      </p:sp>
    </p:spTree>
    <p:extLst>
      <p:ext uri="{BB962C8B-B14F-4D97-AF65-F5344CB8AC3E}">
        <p14:creationId xmlns:p14="http://schemas.microsoft.com/office/powerpoint/2010/main" val="39578209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B529B02-9BBC-4C72-ADDE-70F7548C0A3F}" type="slidenum">
              <a:rPr lang="en-US" smtClean="0"/>
              <a:t>25</a:t>
            </a:fld>
            <a:endParaRPr lang="en-US"/>
          </a:p>
        </p:txBody>
      </p:sp>
    </p:spTree>
    <p:extLst>
      <p:ext uri="{BB962C8B-B14F-4D97-AF65-F5344CB8AC3E}">
        <p14:creationId xmlns:p14="http://schemas.microsoft.com/office/powerpoint/2010/main" val="39578209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MC</a:t>
            </a:r>
          </a:p>
          <a:p>
            <a:r>
              <a:rPr lang="nl-NL" dirty="0"/>
              <a:t>Informatie</a:t>
            </a:r>
          </a:p>
          <a:p>
            <a:r>
              <a:rPr lang="nl-NL" dirty="0" err="1"/>
              <a:t>Informed</a:t>
            </a:r>
            <a:r>
              <a:rPr lang="nl-NL" dirty="0"/>
              <a:t> consent</a:t>
            </a:r>
          </a:p>
        </p:txBody>
      </p:sp>
      <p:sp>
        <p:nvSpPr>
          <p:cNvPr id="4" name="Tijdelijke aanduiding voor dianummer 3"/>
          <p:cNvSpPr>
            <a:spLocks noGrp="1"/>
          </p:cNvSpPr>
          <p:nvPr>
            <p:ph type="sldNum" sz="quarter" idx="10"/>
          </p:nvPr>
        </p:nvSpPr>
        <p:spPr/>
        <p:txBody>
          <a:bodyPr/>
          <a:lstStyle/>
          <a:p>
            <a:fld id="{B41E5661-C97C-214F-B80F-E906315A8964}" type="slidenum">
              <a:rPr lang="nl-NL" smtClean="0"/>
              <a:t>32</a:t>
            </a:fld>
            <a:endParaRPr lang="nl-NL"/>
          </a:p>
        </p:txBody>
      </p:sp>
    </p:spTree>
    <p:extLst>
      <p:ext uri="{BB962C8B-B14F-4D97-AF65-F5344CB8AC3E}">
        <p14:creationId xmlns:p14="http://schemas.microsoft.com/office/powerpoint/2010/main" val="20165187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MC</a:t>
            </a:r>
          </a:p>
          <a:p>
            <a:r>
              <a:rPr lang="nl-NL" dirty="0"/>
              <a:t>Informatie </a:t>
            </a:r>
          </a:p>
          <a:p>
            <a:r>
              <a:rPr lang="nl-NL" dirty="0" err="1"/>
              <a:t>Informed</a:t>
            </a:r>
            <a:r>
              <a:rPr lang="nl-NL" dirty="0"/>
              <a:t> consent</a:t>
            </a:r>
          </a:p>
        </p:txBody>
      </p:sp>
      <p:sp>
        <p:nvSpPr>
          <p:cNvPr id="4" name="Tijdelijke aanduiding voor dianummer 3"/>
          <p:cNvSpPr>
            <a:spLocks noGrp="1"/>
          </p:cNvSpPr>
          <p:nvPr>
            <p:ph type="sldNum" sz="quarter" idx="10"/>
          </p:nvPr>
        </p:nvSpPr>
        <p:spPr/>
        <p:txBody>
          <a:bodyPr/>
          <a:lstStyle/>
          <a:p>
            <a:fld id="{B41E5661-C97C-214F-B80F-E906315A8964}" type="slidenum">
              <a:rPr lang="nl-NL" smtClean="0"/>
              <a:t>33</a:t>
            </a:fld>
            <a:endParaRPr lang="nl-NL"/>
          </a:p>
        </p:txBody>
      </p:sp>
    </p:spTree>
    <p:extLst>
      <p:ext uri="{BB962C8B-B14F-4D97-AF65-F5344CB8AC3E}">
        <p14:creationId xmlns:p14="http://schemas.microsoft.com/office/powerpoint/2010/main" val="28455947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MC</a:t>
            </a:r>
          </a:p>
          <a:p>
            <a:endParaRPr lang="nl-NL" dirty="0"/>
          </a:p>
          <a:p>
            <a:r>
              <a:rPr lang="nl-NL" dirty="0"/>
              <a:t>20%</a:t>
            </a:r>
          </a:p>
          <a:p>
            <a:r>
              <a:rPr lang="nl-NL" dirty="0"/>
              <a:t>40%</a:t>
            </a:r>
          </a:p>
          <a:p>
            <a:r>
              <a:rPr lang="nl-NL" dirty="0"/>
              <a:t>60%</a:t>
            </a:r>
          </a:p>
          <a:p>
            <a:r>
              <a:rPr lang="nl-NL" dirty="0"/>
              <a:t>80%</a:t>
            </a:r>
          </a:p>
        </p:txBody>
      </p:sp>
      <p:sp>
        <p:nvSpPr>
          <p:cNvPr id="4" name="Tijdelijke aanduiding voor dianummer 3"/>
          <p:cNvSpPr>
            <a:spLocks noGrp="1"/>
          </p:cNvSpPr>
          <p:nvPr>
            <p:ph type="sldNum" sz="quarter" idx="10"/>
          </p:nvPr>
        </p:nvSpPr>
        <p:spPr/>
        <p:txBody>
          <a:bodyPr/>
          <a:lstStyle/>
          <a:p>
            <a:fld id="{B41E5661-C97C-214F-B80F-E906315A8964}" type="slidenum">
              <a:rPr lang="nl-NL" smtClean="0"/>
              <a:t>36</a:t>
            </a:fld>
            <a:endParaRPr lang="nl-NL"/>
          </a:p>
        </p:txBody>
      </p:sp>
    </p:spTree>
    <p:extLst>
      <p:ext uri="{BB962C8B-B14F-4D97-AF65-F5344CB8AC3E}">
        <p14:creationId xmlns:p14="http://schemas.microsoft.com/office/powerpoint/2010/main" val="8385392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739775"/>
            <a:ext cx="6584950" cy="3703638"/>
          </a:xfrm>
        </p:spPr>
      </p:sp>
      <p:sp>
        <p:nvSpPr>
          <p:cNvPr id="3" name="Notes Placeholder 2"/>
          <p:cNvSpPr>
            <a:spLocks noGrp="1"/>
          </p:cNvSpPr>
          <p:nvPr>
            <p:ph type="body" idx="1"/>
          </p:nvPr>
        </p:nvSpPr>
        <p:spPr/>
        <p:txBody>
          <a:bodyPr/>
          <a:lstStyle/>
          <a:p>
            <a:r>
              <a:rPr lang="en-US" dirty="0"/>
              <a:t>MC:</a:t>
            </a:r>
          </a:p>
          <a:p>
            <a:endParaRPr lang="en-US" dirty="0"/>
          </a:p>
          <a:p>
            <a:r>
              <a:rPr lang="en-US" dirty="0" err="1"/>
              <a:t>Ja</a:t>
            </a:r>
            <a:r>
              <a:rPr lang="en-US" baseline="0" dirty="0"/>
              <a:t> </a:t>
            </a:r>
          </a:p>
          <a:p>
            <a:r>
              <a:rPr lang="en-US" baseline="0" dirty="0"/>
              <a:t>Nee </a:t>
            </a:r>
          </a:p>
          <a:p>
            <a:r>
              <a:rPr lang="en-US" baseline="0" dirty="0" err="1"/>
              <a:t>Soms</a:t>
            </a:r>
            <a:r>
              <a:rPr lang="en-US" baseline="0" dirty="0"/>
              <a:t> </a:t>
            </a:r>
          </a:p>
          <a:p>
            <a:endParaRPr lang="en-US"/>
          </a:p>
        </p:txBody>
      </p:sp>
      <p:sp>
        <p:nvSpPr>
          <p:cNvPr id="4" name="Slide Number Placeholder 3"/>
          <p:cNvSpPr>
            <a:spLocks noGrp="1"/>
          </p:cNvSpPr>
          <p:nvPr>
            <p:ph type="sldNum" sz="quarter" idx="10"/>
          </p:nvPr>
        </p:nvSpPr>
        <p:spPr>
          <a:xfrm>
            <a:off x="3850444" y="9378825"/>
            <a:ext cx="2945659" cy="493712"/>
          </a:xfrm>
          <a:prstGeom prst="rect">
            <a:avLst/>
          </a:prstGeom>
        </p:spPr>
        <p:txBody>
          <a:bodyPr/>
          <a:lstStyle/>
          <a:p>
            <a:pPr>
              <a:defRPr/>
            </a:pPr>
            <a:fld id="{3AD3671B-0920-46CD-BB17-F3D337EEF608}" type="slidenum">
              <a:rPr lang="en-US" smtClean="0"/>
              <a:pPr>
                <a:defRPr/>
              </a:pPr>
              <a:t>43</a:t>
            </a:fld>
            <a:endParaRPr lang="en-US"/>
          </a:p>
        </p:txBody>
      </p:sp>
    </p:spTree>
    <p:extLst>
      <p:ext uri="{BB962C8B-B14F-4D97-AF65-F5344CB8AC3E}">
        <p14:creationId xmlns:p14="http://schemas.microsoft.com/office/powerpoint/2010/main" val="841671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endParaRPr lang="nl-NL">
              <a:cs typeface="Calibri"/>
            </a:endParaRPr>
          </a:p>
        </p:txBody>
      </p:sp>
      <p:sp>
        <p:nvSpPr>
          <p:cNvPr id="4" name="Tijdelijke aanduiding voor dianummer 3"/>
          <p:cNvSpPr>
            <a:spLocks noGrp="1"/>
          </p:cNvSpPr>
          <p:nvPr>
            <p:ph type="sldNum" sz="quarter" idx="10"/>
          </p:nvPr>
        </p:nvSpPr>
        <p:spPr/>
        <p:txBody>
          <a:bodyPr/>
          <a:lstStyle/>
          <a:p>
            <a:fld id="{B41E5661-C97C-214F-B80F-E906315A8964}" type="slidenum">
              <a:rPr lang="nl-NL" smtClean="0"/>
              <a:t>2</a:t>
            </a:fld>
            <a:endParaRPr lang="nl-NL"/>
          </a:p>
        </p:txBody>
      </p:sp>
    </p:spTree>
    <p:extLst>
      <p:ext uri="{BB962C8B-B14F-4D97-AF65-F5344CB8AC3E}">
        <p14:creationId xmlns:p14="http://schemas.microsoft.com/office/powerpoint/2010/main" val="15547450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endParaRPr lang="nl-NL"/>
          </a:p>
        </p:txBody>
      </p:sp>
      <p:sp>
        <p:nvSpPr>
          <p:cNvPr id="4" name="Tijdelijke aanduiding voor dianummer 3"/>
          <p:cNvSpPr>
            <a:spLocks noGrp="1"/>
          </p:cNvSpPr>
          <p:nvPr>
            <p:ph type="sldNum" sz="quarter" idx="10"/>
          </p:nvPr>
        </p:nvSpPr>
        <p:spPr/>
        <p:txBody>
          <a:bodyPr/>
          <a:lstStyle/>
          <a:p>
            <a:fld id="{B41E5661-C97C-214F-B80F-E906315A8964}" type="slidenum">
              <a:rPr lang="nl-NL" smtClean="0"/>
              <a:t>46</a:t>
            </a:fld>
            <a:endParaRPr lang="nl-NL"/>
          </a:p>
        </p:txBody>
      </p:sp>
    </p:spTree>
    <p:extLst>
      <p:ext uri="{BB962C8B-B14F-4D97-AF65-F5344CB8AC3E}">
        <p14:creationId xmlns:p14="http://schemas.microsoft.com/office/powerpoint/2010/main" val="143668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endParaRPr lang="nl-NL"/>
          </a:p>
        </p:txBody>
      </p:sp>
      <p:sp>
        <p:nvSpPr>
          <p:cNvPr id="4" name="Tijdelijke aanduiding voor dianummer 3"/>
          <p:cNvSpPr>
            <a:spLocks noGrp="1"/>
          </p:cNvSpPr>
          <p:nvPr>
            <p:ph type="sldNum" sz="quarter" idx="10"/>
          </p:nvPr>
        </p:nvSpPr>
        <p:spPr/>
        <p:txBody>
          <a:bodyPr/>
          <a:lstStyle/>
          <a:p>
            <a:fld id="{B41E5661-C97C-214F-B80F-E906315A8964}" type="slidenum">
              <a:rPr lang="nl-NL" smtClean="0"/>
              <a:t>3</a:t>
            </a:fld>
            <a:endParaRPr lang="nl-NL"/>
          </a:p>
        </p:txBody>
      </p:sp>
    </p:spTree>
    <p:extLst>
      <p:ext uri="{BB962C8B-B14F-4D97-AF65-F5344CB8AC3E}">
        <p14:creationId xmlns:p14="http://schemas.microsoft.com/office/powerpoint/2010/main" val="3871475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NL" dirty="0"/>
              <a:t>Multiple </a:t>
            </a:r>
            <a:r>
              <a:rPr lang="nl-NL" dirty="0" err="1"/>
              <a:t>choice</a:t>
            </a:r>
            <a:r>
              <a:rPr lang="nl-NL" baseline="0" dirty="0"/>
              <a:t> </a:t>
            </a:r>
          </a:p>
          <a:p>
            <a:pPr marL="0" indent="0">
              <a:buFontTx/>
              <a:buNone/>
            </a:pPr>
            <a:endParaRPr lang="nl-NL" baseline="0" dirty="0"/>
          </a:p>
          <a:p>
            <a:pPr marL="0" indent="0">
              <a:buFontTx/>
              <a:buNone/>
            </a:pPr>
            <a:r>
              <a:rPr lang="nl-NL" baseline="0" dirty="0"/>
              <a:t>Verloskundige</a:t>
            </a:r>
          </a:p>
          <a:p>
            <a:pPr marL="0" indent="0">
              <a:buFontTx/>
              <a:buNone/>
            </a:pPr>
            <a:r>
              <a:rPr lang="nl-NL" baseline="0" dirty="0"/>
              <a:t>Gynaecoloog</a:t>
            </a:r>
          </a:p>
          <a:p>
            <a:pPr marL="0" indent="0">
              <a:buFontTx/>
              <a:buNone/>
            </a:pPr>
            <a:r>
              <a:rPr lang="nl-NL" baseline="0" dirty="0"/>
              <a:t>Klinisch verloskundige</a:t>
            </a:r>
          </a:p>
          <a:p>
            <a:pPr marL="0" indent="0">
              <a:buFontTx/>
              <a:buNone/>
            </a:pPr>
            <a:r>
              <a:rPr lang="nl-NL" baseline="0" dirty="0"/>
              <a:t>Kraamverzorgende</a:t>
            </a:r>
          </a:p>
          <a:p>
            <a:pPr marL="0" indent="0">
              <a:buFontTx/>
              <a:buNone/>
            </a:pPr>
            <a:r>
              <a:rPr lang="nl-NL" baseline="0" dirty="0"/>
              <a:t>Kinderarts </a:t>
            </a:r>
          </a:p>
          <a:p>
            <a:pPr marL="0" indent="0">
              <a:buFontTx/>
              <a:buNone/>
            </a:pPr>
            <a:r>
              <a:rPr lang="nl-NL" dirty="0"/>
              <a:t>Overig </a:t>
            </a:r>
          </a:p>
        </p:txBody>
      </p:sp>
      <p:sp>
        <p:nvSpPr>
          <p:cNvPr id="4" name="Tijdelijke aanduiding voor dianummer 3"/>
          <p:cNvSpPr>
            <a:spLocks noGrp="1"/>
          </p:cNvSpPr>
          <p:nvPr>
            <p:ph type="sldNum" sz="quarter" idx="10"/>
          </p:nvPr>
        </p:nvSpPr>
        <p:spPr/>
        <p:txBody>
          <a:bodyPr/>
          <a:lstStyle/>
          <a:p>
            <a:fld id="{B41E5661-C97C-214F-B80F-E906315A8964}" type="slidenum">
              <a:rPr lang="nl-NL" smtClean="0"/>
              <a:t>4</a:t>
            </a:fld>
            <a:endParaRPr lang="nl-NL"/>
          </a:p>
        </p:txBody>
      </p:sp>
    </p:spTree>
    <p:extLst>
      <p:ext uri="{BB962C8B-B14F-4D97-AF65-F5344CB8AC3E}">
        <p14:creationId xmlns:p14="http://schemas.microsoft.com/office/powerpoint/2010/main" val="2942102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endParaRPr lang="nl-NL" dirty="0"/>
          </a:p>
        </p:txBody>
      </p:sp>
      <p:sp>
        <p:nvSpPr>
          <p:cNvPr id="4" name="Tijdelijke aanduiding voor dianummer 3"/>
          <p:cNvSpPr>
            <a:spLocks noGrp="1"/>
          </p:cNvSpPr>
          <p:nvPr>
            <p:ph type="sldNum" sz="quarter" idx="10"/>
          </p:nvPr>
        </p:nvSpPr>
        <p:spPr/>
        <p:txBody>
          <a:bodyPr/>
          <a:lstStyle/>
          <a:p>
            <a:fld id="{B41E5661-C97C-214F-B80F-E906315A8964}" type="slidenum">
              <a:rPr lang="nl-NL" smtClean="0"/>
              <a:t>5</a:t>
            </a:fld>
            <a:endParaRPr lang="nl-NL"/>
          </a:p>
        </p:txBody>
      </p:sp>
    </p:spTree>
    <p:extLst>
      <p:ext uri="{BB962C8B-B14F-4D97-AF65-F5344CB8AC3E}">
        <p14:creationId xmlns:p14="http://schemas.microsoft.com/office/powerpoint/2010/main" val="3127048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endParaRPr lang="nl-NL"/>
          </a:p>
        </p:txBody>
      </p:sp>
      <p:sp>
        <p:nvSpPr>
          <p:cNvPr id="4" name="Tijdelijke aanduiding voor dianummer 3"/>
          <p:cNvSpPr>
            <a:spLocks noGrp="1"/>
          </p:cNvSpPr>
          <p:nvPr>
            <p:ph type="sldNum" sz="quarter" idx="10"/>
          </p:nvPr>
        </p:nvSpPr>
        <p:spPr/>
        <p:txBody>
          <a:bodyPr/>
          <a:lstStyle/>
          <a:p>
            <a:fld id="{B41E5661-C97C-214F-B80F-E906315A8964}" type="slidenum">
              <a:rPr lang="nl-NL" smtClean="0"/>
              <a:t>6</a:t>
            </a:fld>
            <a:endParaRPr lang="nl-NL"/>
          </a:p>
        </p:txBody>
      </p:sp>
    </p:spTree>
    <p:extLst>
      <p:ext uri="{BB962C8B-B14F-4D97-AF65-F5344CB8AC3E}">
        <p14:creationId xmlns:p14="http://schemas.microsoft.com/office/powerpoint/2010/main" val="1209026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endParaRPr lang="nl-NL"/>
          </a:p>
        </p:txBody>
      </p:sp>
      <p:sp>
        <p:nvSpPr>
          <p:cNvPr id="4" name="Tijdelijke aanduiding voor dianummer 3"/>
          <p:cNvSpPr>
            <a:spLocks noGrp="1"/>
          </p:cNvSpPr>
          <p:nvPr>
            <p:ph type="sldNum" sz="quarter" idx="10"/>
          </p:nvPr>
        </p:nvSpPr>
        <p:spPr/>
        <p:txBody>
          <a:bodyPr/>
          <a:lstStyle/>
          <a:p>
            <a:fld id="{B41E5661-C97C-214F-B80F-E906315A8964}" type="slidenum">
              <a:rPr lang="nl-NL" smtClean="0"/>
              <a:t>9</a:t>
            </a:fld>
            <a:endParaRPr lang="nl-NL"/>
          </a:p>
        </p:txBody>
      </p:sp>
    </p:spTree>
    <p:extLst>
      <p:ext uri="{BB962C8B-B14F-4D97-AF65-F5344CB8AC3E}">
        <p14:creationId xmlns:p14="http://schemas.microsoft.com/office/powerpoint/2010/main" val="261689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endParaRPr lang="nl-NL"/>
          </a:p>
        </p:txBody>
      </p:sp>
      <p:sp>
        <p:nvSpPr>
          <p:cNvPr id="4" name="Tijdelijke aanduiding voor dianummer 3"/>
          <p:cNvSpPr>
            <a:spLocks noGrp="1"/>
          </p:cNvSpPr>
          <p:nvPr>
            <p:ph type="sldNum" sz="quarter" idx="10"/>
          </p:nvPr>
        </p:nvSpPr>
        <p:spPr/>
        <p:txBody>
          <a:bodyPr/>
          <a:lstStyle/>
          <a:p>
            <a:fld id="{B41E5661-C97C-214F-B80F-E906315A8964}" type="slidenum">
              <a:rPr lang="nl-NL" smtClean="0"/>
              <a:t>10</a:t>
            </a:fld>
            <a:endParaRPr lang="nl-NL"/>
          </a:p>
        </p:txBody>
      </p:sp>
    </p:spTree>
    <p:extLst>
      <p:ext uri="{BB962C8B-B14F-4D97-AF65-F5344CB8AC3E}">
        <p14:creationId xmlns:p14="http://schemas.microsoft.com/office/powerpoint/2010/main" val="261689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00050" y="684213"/>
            <a:ext cx="6057900" cy="3406775"/>
          </a:xfrm>
        </p:spPr>
      </p:sp>
      <p:sp>
        <p:nvSpPr>
          <p:cNvPr id="3" name="Tijdelijke aanduiding voor notiti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sz="1200" dirty="0">
                <a:solidFill>
                  <a:srgbClr val="FF0000"/>
                </a:solidFill>
                <a:latin typeface="+mn-lt"/>
                <a:cs typeface="+mn-cs"/>
              </a:rPr>
              <a:t>Om wat meer te vertellen over een aantal zaken die we  binnen KIDZ hebben bereikt. </a:t>
            </a:r>
          </a:p>
          <a:p>
            <a:pPr marL="0" marR="0" indent="0" algn="l" defTabSz="457200" rtl="0" eaLnBrk="1" fontAlgn="auto" latinLnBrk="0" hangingPunct="1">
              <a:lnSpc>
                <a:spcPct val="100000"/>
              </a:lnSpc>
              <a:spcBef>
                <a:spcPts val="0"/>
              </a:spcBef>
              <a:spcAft>
                <a:spcPts val="0"/>
              </a:spcAft>
              <a:buClrTx/>
              <a:buSzTx/>
              <a:buFontTx/>
              <a:buNone/>
              <a:tabLst/>
              <a:defRPr/>
            </a:pPr>
            <a:r>
              <a:rPr lang="nl-NL" sz="1200" dirty="0">
                <a:solidFill>
                  <a:srgbClr val="FF0000"/>
                </a:solidFill>
                <a:latin typeface="+mn-lt"/>
                <a:cs typeface="+mn-cs"/>
              </a:rPr>
              <a:t>Ten</a:t>
            </a:r>
            <a:r>
              <a:rPr lang="nl-NL" sz="1200" baseline="0" dirty="0">
                <a:solidFill>
                  <a:srgbClr val="FF0000"/>
                </a:solidFill>
                <a:latin typeface="+mn-lt"/>
                <a:cs typeface="+mn-cs"/>
              </a:rPr>
              <a:t> eerste zijn er twee meldacties Samen Beslissen uitgevoerd</a:t>
            </a:r>
          </a:p>
          <a:p>
            <a:pPr marL="0" marR="0" indent="0" algn="l" defTabSz="457200" rtl="0" eaLnBrk="1" fontAlgn="auto" latinLnBrk="0" hangingPunct="1">
              <a:lnSpc>
                <a:spcPct val="100000"/>
              </a:lnSpc>
              <a:spcBef>
                <a:spcPts val="0"/>
              </a:spcBef>
              <a:spcAft>
                <a:spcPts val="0"/>
              </a:spcAft>
              <a:buClrTx/>
              <a:buSzTx/>
              <a:buFontTx/>
              <a:buNone/>
              <a:tabLst/>
              <a:defRPr/>
            </a:pPr>
            <a:endParaRPr lang="nl-NL" sz="1200" baseline="0" dirty="0">
              <a:solidFill>
                <a:srgbClr val="FF0000"/>
              </a:solidFill>
              <a:latin typeface="+mn-lt"/>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nl-NL" sz="1200" dirty="0">
                <a:solidFill>
                  <a:srgbClr val="FF0000"/>
                </a:solidFill>
                <a:latin typeface="+mn-lt"/>
                <a:cs typeface="+mn-cs"/>
              </a:rPr>
              <a:t>In</a:t>
            </a:r>
            <a:r>
              <a:rPr lang="nl-NL" sz="1200" baseline="0" dirty="0">
                <a:solidFill>
                  <a:srgbClr val="FF0000"/>
                </a:solidFill>
                <a:latin typeface="+mn-lt"/>
                <a:cs typeface="+mn-cs"/>
              </a:rPr>
              <a:t> 2013:</a:t>
            </a:r>
          </a:p>
          <a:p>
            <a:pPr marL="0" marR="0" indent="0" algn="l" defTabSz="457200" rtl="0" eaLnBrk="1" fontAlgn="auto" latinLnBrk="0" hangingPunct="1">
              <a:lnSpc>
                <a:spcPct val="100000"/>
              </a:lnSpc>
              <a:spcBef>
                <a:spcPts val="0"/>
              </a:spcBef>
              <a:spcAft>
                <a:spcPts val="0"/>
              </a:spcAft>
              <a:buClrTx/>
              <a:buSzTx/>
              <a:buFontTx/>
              <a:buNone/>
              <a:tabLst/>
              <a:defRPr/>
            </a:pPr>
            <a:r>
              <a:rPr lang="nl-NL" sz="1200" baseline="0" dirty="0">
                <a:solidFill>
                  <a:srgbClr val="FF0000"/>
                </a:solidFill>
                <a:latin typeface="+mn-lt"/>
                <a:cs typeface="+mn-cs"/>
              </a:rPr>
              <a:t>Overgrote meerderheid wil Samen Beslissen</a:t>
            </a:r>
          </a:p>
          <a:p>
            <a:pPr marL="0" marR="0" indent="0" algn="l" defTabSz="457200" rtl="0" eaLnBrk="1" fontAlgn="auto" latinLnBrk="0" hangingPunct="1">
              <a:lnSpc>
                <a:spcPct val="100000"/>
              </a:lnSpc>
              <a:spcBef>
                <a:spcPts val="0"/>
              </a:spcBef>
              <a:spcAft>
                <a:spcPts val="0"/>
              </a:spcAft>
              <a:buClrTx/>
              <a:buSzTx/>
              <a:buFontTx/>
              <a:buNone/>
              <a:tabLst/>
              <a:defRPr/>
            </a:pPr>
            <a:r>
              <a:rPr lang="nl-NL" sz="1200" baseline="0" dirty="0">
                <a:solidFill>
                  <a:srgbClr val="FF0000"/>
                </a:solidFill>
                <a:latin typeface="+mn-lt"/>
                <a:cs typeface="+mn-cs"/>
              </a:rPr>
              <a:t>Maar 63% van de mensen kreeg maar één mogelijkheid voorgelegd door hun zorgverlener of had het gevoel niet betrokken te zijn geweest.</a:t>
            </a:r>
          </a:p>
          <a:p>
            <a:pPr marL="0" marR="0" indent="0" algn="l" defTabSz="457200" rtl="0" eaLnBrk="1" fontAlgn="auto" latinLnBrk="0" hangingPunct="1">
              <a:lnSpc>
                <a:spcPct val="100000"/>
              </a:lnSpc>
              <a:spcBef>
                <a:spcPts val="0"/>
              </a:spcBef>
              <a:spcAft>
                <a:spcPts val="0"/>
              </a:spcAft>
              <a:buClrTx/>
              <a:buSzTx/>
              <a:buFontTx/>
              <a:buNone/>
              <a:tabLst/>
              <a:defRPr/>
            </a:pPr>
            <a:endParaRPr lang="nl-NL" sz="1200" baseline="0" dirty="0">
              <a:solidFill>
                <a:srgbClr val="FF0000"/>
              </a:solidFill>
              <a:latin typeface="+mn-lt"/>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nl-NL" sz="1200" baseline="0" dirty="0">
                <a:solidFill>
                  <a:srgbClr val="FF0000"/>
                </a:solidFill>
                <a:latin typeface="+mn-lt"/>
                <a:cs typeface="+mn-cs"/>
              </a:rPr>
              <a:t>In 2016:</a:t>
            </a:r>
          </a:p>
          <a:p>
            <a:pPr marL="0" marR="0" indent="0" algn="l" defTabSz="457200" rtl="0" eaLnBrk="1" fontAlgn="auto" latinLnBrk="0" hangingPunct="1">
              <a:lnSpc>
                <a:spcPct val="100000"/>
              </a:lnSpc>
              <a:spcBef>
                <a:spcPts val="0"/>
              </a:spcBef>
              <a:spcAft>
                <a:spcPts val="0"/>
              </a:spcAft>
              <a:buClrTx/>
              <a:buSzTx/>
              <a:buFontTx/>
              <a:buNone/>
              <a:tabLst/>
              <a:defRPr/>
            </a:pPr>
            <a:r>
              <a:rPr lang="nl-NL" sz="1200" baseline="0" dirty="0">
                <a:solidFill>
                  <a:srgbClr val="FF0000"/>
                </a:solidFill>
                <a:latin typeface="+mn-lt"/>
                <a:cs typeface="+mn-cs"/>
              </a:rPr>
              <a:t>Bestaat die wens nog steeds</a:t>
            </a:r>
          </a:p>
          <a:p>
            <a:pPr marL="0" marR="0" indent="0" algn="l" defTabSz="457200" rtl="0" eaLnBrk="1" fontAlgn="auto" latinLnBrk="0" hangingPunct="1">
              <a:lnSpc>
                <a:spcPct val="100000"/>
              </a:lnSpc>
              <a:spcBef>
                <a:spcPts val="0"/>
              </a:spcBef>
              <a:spcAft>
                <a:spcPts val="0"/>
              </a:spcAft>
              <a:buClrTx/>
              <a:buSzTx/>
              <a:buFontTx/>
              <a:buNone/>
              <a:tabLst/>
              <a:defRPr/>
            </a:pPr>
            <a:r>
              <a:rPr lang="nl-NL" sz="1200" baseline="0" dirty="0">
                <a:solidFill>
                  <a:srgbClr val="FF0000"/>
                </a:solidFill>
                <a:latin typeface="+mn-lt"/>
                <a:cs typeface="+mn-cs"/>
              </a:rPr>
              <a:t>Lijkt het erop dat iets meer mensen wél meer dan een mogelijkheid  voor behandeling kregen uitgelegd</a:t>
            </a:r>
          </a:p>
          <a:p>
            <a:pPr marL="0" marR="0" indent="0" algn="l" defTabSz="457200" rtl="0" eaLnBrk="1" fontAlgn="auto" latinLnBrk="0" hangingPunct="1">
              <a:lnSpc>
                <a:spcPct val="100000"/>
              </a:lnSpc>
              <a:spcBef>
                <a:spcPts val="0"/>
              </a:spcBef>
              <a:spcAft>
                <a:spcPts val="0"/>
              </a:spcAft>
              <a:buClrTx/>
              <a:buSzTx/>
              <a:buFontTx/>
              <a:buNone/>
              <a:tabLst/>
              <a:defRPr/>
            </a:pPr>
            <a:r>
              <a:rPr lang="nl-NL" sz="1200" baseline="0" dirty="0">
                <a:solidFill>
                  <a:srgbClr val="FF0000"/>
                </a:solidFill>
                <a:latin typeface="+mn-lt"/>
                <a:cs typeface="+mn-cs"/>
              </a:rPr>
              <a:t>Maar had 36% niet het gevoel een waardevolle bijdrage te kunnen leveren, bijvoorbeeld omdat er niet werd besproken hoe iemands persoonlijke situatie of voorkeur was. </a:t>
            </a:r>
            <a:r>
              <a:rPr lang="nl-NL" sz="1200" dirty="0">
                <a:solidFill>
                  <a:srgbClr val="FF0000"/>
                </a:solidFill>
                <a:latin typeface="+mn-lt"/>
                <a:cs typeface="+mn-cs"/>
              </a:rPr>
              <a:t>Dus echt sprake van een dialoog</a:t>
            </a:r>
            <a:r>
              <a:rPr lang="nl-NL" sz="1200" baseline="0" dirty="0">
                <a:solidFill>
                  <a:srgbClr val="FF0000"/>
                </a:solidFill>
                <a:latin typeface="+mn-lt"/>
                <a:cs typeface="+mn-cs"/>
              </a:rPr>
              <a:t> is er nog steeds niet. </a:t>
            </a:r>
            <a:endParaRPr lang="nl-NL" dirty="0"/>
          </a:p>
        </p:txBody>
      </p:sp>
      <p:sp>
        <p:nvSpPr>
          <p:cNvPr id="4" name="Tijdelijke aanduiding voor dianummer 3"/>
          <p:cNvSpPr>
            <a:spLocks noGrp="1"/>
          </p:cNvSpPr>
          <p:nvPr>
            <p:ph type="sldNum" sz="quarter" idx="10"/>
          </p:nvPr>
        </p:nvSpPr>
        <p:spPr/>
        <p:txBody>
          <a:bodyPr/>
          <a:lstStyle/>
          <a:p>
            <a:fld id="{CE8913DD-052F-4B9B-960A-92D22C3CAAE9}" type="slidenum">
              <a:rPr lang="nl-NL" smtClean="0"/>
              <a:t>12</a:t>
            </a:fld>
            <a:endParaRPr lang="nl-NL"/>
          </a:p>
        </p:txBody>
      </p:sp>
    </p:spTree>
    <p:extLst>
      <p:ext uri="{BB962C8B-B14F-4D97-AF65-F5344CB8AC3E}">
        <p14:creationId xmlns:p14="http://schemas.microsoft.com/office/powerpoint/2010/main" val="29464406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www.kennisnetgeboortezorg.nl/"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www.kennisnetgeboortezorg.nl/"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kennisnetgeboortezorg.nl/"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www.kennisnetgeboortezorg.nl/"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www.kennisnetgeboortezorg.nl/"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Afbeelding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800" t="3269" r="14956" b="21441"/>
          <a:stretch/>
        </p:blipFill>
        <p:spPr>
          <a:xfrm>
            <a:off x="0" y="-112364"/>
            <a:ext cx="12192000" cy="7043981"/>
          </a:xfrm>
          <a:prstGeom prst="rect">
            <a:avLst/>
          </a:prstGeom>
        </p:spPr>
      </p:pic>
      <p:sp>
        <p:nvSpPr>
          <p:cNvPr id="2" name="Title 1"/>
          <p:cNvSpPr>
            <a:spLocks noGrp="1"/>
          </p:cNvSpPr>
          <p:nvPr>
            <p:ph type="ctrTitle"/>
          </p:nvPr>
        </p:nvSpPr>
        <p:spPr>
          <a:xfrm>
            <a:off x="3316637" y="419661"/>
            <a:ext cx="8374251" cy="1470025"/>
          </a:xfrm>
          <a:prstGeom prst="rect">
            <a:avLst/>
          </a:prstGeom>
        </p:spPr>
        <p:txBody>
          <a:bodyPr>
            <a:normAutofit/>
          </a:bodyPr>
          <a:lstStyle>
            <a:lvl1pPr algn="l">
              <a:defRPr sz="4000" b="1"/>
            </a:lvl1pPr>
          </a:lstStyle>
          <a:p>
            <a:r>
              <a:rPr lang="en-US" dirty="0"/>
              <a:t>Click to edit Master title style</a:t>
            </a:r>
            <a:endParaRPr lang="nl-NL" dirty="0"/>
          </a:p>
        </p:txBody>
      </p:sp>
      <p:sp>
        <p:nvSpPr>
          <p:cNvPr id="3" name="Subtitle 2"/>
          <p:cNvSpPr>
            <a:spLocks noGrp="1"/>
          </p:cNvSpPr>
          <p:nvPr>
            <p:ph type="subTitle" idx="1" hasCustomPrompt="1"/>
          </p:nvPr>
        </p:nvSpPr>
        <p:spPr>
          <a:xfrm>
            <a:off x="539490" y="4180013"/>
            <a:ext cx="8534400" cy="1752600"/>
          </a:xfrm>
          <a:prstGeom prst="rect">
            <a:avLst/>
          </a:prstGeom>
        </p:spPr>
        <p:txBody>
          <a:bodyPr/>
          <a:lstStyle>
            <a:lvl1pPr marL="0" indent="0" algn="l" defTabSz="457200">
              <a:spcBef>
                <a:spcPct val="20000"/>
              </a:spcBef>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defTabSz="457200">
              <a:spcBef>
                <a:spcPct val="20000"/>
              </a:spcBef>
            </a:pPr>
            <a:r>
              <a:rPr lang="nl-NL" sz="2400"/>
              <a:t>Naam presentator:</a:t>
            </a:r>
            <a:endParaRPr lang="nl-NL" sz="2400" dirty="0"/>
          </a:p>
          <a:p>
            <a:pPr lvl="0" defTabSz="457200">
              <a:spcBef>
                <a:spcPct val="20000"/>
              </a:spcBef>
            </a:pPr>
            <a:r>
              <a:rPr lang="nl-NL" sz="2400" dirty="0"/>
              <a:t>Functie: </a:t>
            </a:r>
            <a:br>
              <a:rPr lang="nl-NL" sz="2400" dirty="0"/>
            </a:br>
            <a:r>
              <a:rPr lang="nl-NL" sz="2400" dirty="0"/>
              <a:t>Organisatie:</a:t>
            </a:r>
            <a:endParaRPr lang="nl-NL" dirty="0"/>
          </a:p>
        </p:txBody>
      </p:sp>
      <p:sp>
        <p:nvSpPr>
          <p:cNvPr id="9" name="Rechthoek 8"/>
          <p:cNvSpPr/>
          <p:nvPr userDrawn="1"/>
        </p:nvSpPr>
        <p:spPr>
          <a:xfrm>
            <a:off x="539491" y="4677875"/>
            <a:ext cx="5101891" cy="830997"/>
          </a:xfrm>
          <a:prstGeom prst="rect">
            <a:avLst/>
          </a:prstGeom>
        </p:spPr>
        <p:txBody>
          <a:bodyPr wrap="square">
            <a:spAutoFit/>
          </a:bodyPr>
          <a:lstStyle/>
          <a:p>
            <a:pPr lvl="0" defTabSz="457200">
              <a:spcBef>
                <a:spcPct val="20000"/>
              </a:spcBef>
            </a:pPr>
            <a:br>
              <a:rPr lang="nl-NL" sz="2400" dirty="0"/>
            </a:br>
            <a:endParaRPr lang="nl-NL" sz="2400" dirty="0"/>
          </a:p>
        </p:txBody>
      </p:sp>
      <p:pic>
        <p:nvPicPr>
          <p:cNvPr id="11" name="Afbeelding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5076" y="6053399"/>
            <a:ext cx="1651216" cy="428156"/>
          </a:xfrm>
          <a:prstGeom prst="rect">
            <a:avLst/>
          </a:prstGeom>
        </p:spPr>
      </p:pic>
    </p:spTree>
    <p:extLst>
      <p:ext uri="{BB962C8B-B14F-4D97-AF65-F5344CB8AC3E}">
        <p14:creationId xmlns:p14="http://schemas.microsoft.com/office/powerpoint/2010/main" val="884210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48422" y="0"/>
            <a:ext cx="10603841" cy="7043980"/>
          </a:xfrm>
          <a:prstGeom prst="rect">
            <a:avLst/>
          </a:prstGeom>
        </p:spPr>
      </p:pic>
      <p:sp>
        <p:nvSpPr>
          <p:cNvPr id="8" name="Tekstvak 7"/>
          <p:cNvSpPr txBox="1"/>
          <p:nvPr userDrawn="1"/>
        </p:nvSpPr>
        <p:spPr>
          <a:xfrm>
            <a:off x="847725" y="1285875"/>
            <a:ext cx="7432027" cy="1754326"/>
          </a:xfrm>
          <a:prstGeom prst="rect">
            <a:avLst/>
          </a:prstGeom>
          <a:noFill/>
        </p:spPr>
        <p:txBody>
          <a:bodyPr wrap="square" rtlCol="0" anchor="t">
            <a:spAutoFit/>
          </a:bodyPr>
          <a:lstStyle/>
          <a:p>
            <a:r>
              <a:rPr lang="nl-NL" sz="3600" dirty="0">
                <a:cs typeface="Calibri"/>
              </a:rPr>
              <a:t>Uitzending wordt gedeeld via </a:t>
            </a:r>
            <a:br>
              <a:rPr lang="nl-NL" sz="3600" dirty="0">
                <a:cs typeface="Calibri"/>
              </a:rPr>
            </a:br>
            <a:r>
              <a:rPr lang="nl-NL" sz="3600" dirty="0" err="1">
                <a:cs typeface="Calibri"/>
              </a:rPr>
              <a:t>Youtube</a:t>
            </a:r>
            <a:r>
              <a:rPr lang="nl-NL" sz="3600" dirty="0">
                <a:cs typeface="Calibri"/>
              </a:rPr>
              <a:t> kanaal: CPZ taskforce</a:t>
            </a:r>
          </a:p>
          <a:p>
            <a:endParaRPr lang="nl-NL" dirty="0"/>
          </a:p>
          <a:p>
            <a:endParaRPr lang="nl-NL" dirty="0"/>
          </a:p>
        </p:txBody>
      </p:sp>
      <p:sp>
        <p:nvSpPr>
          <p:cNvPr id="9" name="Rechthoek 8"/>
          <p:cNvSpPr/>
          <p:nvPr userDrawn="1"/>
        </p:nvSpPr>
        <p:spPr>
          <a:xfrm>
            <a:off x="847725" y="3324225"/>
            <a:ext cx="5791200" cy="2308324"/>
          </a:xfrm>
          <a:prstGeom prst="rect">
            <a:avLst/>
          </a:prstGeom>
        </p:spPr>
        <p:txBody>
          <a:bodyPr wrap="square" anchor="t">
            <a:spAutoFit/>
          </a:bodyPr>
          <a:lstStyle/>
          <a:p>
            <a:r>
              <a:rPr lang="nl-NL" sz="2400" dirty="0"/>
              <a:t>Voor meer informatie en vragen over ONDERWERP </a:t>
            </a:r>
            <a:r>
              <a:rPr lang="nl-NL" sz="2400" dirty="0">
                <a:cs typeface="Calibri"/>
              </a:rPr>
              <a:t>neem je contact op met:</a:t>
            </a:r>
          </a:p>
          <a:p>
            <a:endParaRPr lang="nl-NL" sz="2400" dirty="0">
              <a:cs typeface="Calibri"/>
            </a:endParaRPr>
          </a:p>
          <a:p>
            <a:r>
              <a:rPr lang="nl-NL" sz="2400" dirty="0">
                <a:cs typeface="+mn-cs"/>
              </a:rPr>
              <a:t>College</a:t>
            </a:r>
            <a:r>
              <a:rPr lang="nl-NL" sz="2400" baseline="0" dirty="0">
                <a:cs typeface="+mn-cs"/>
              </a:rPr>
              <a:t> Perinatale Zorg</a:t>
            </a:r>
            <a:endParaRPr lang="nl-NL" sz="2400" dirty="0">
              <a:cs typeface="Calibri"/>
            </a:endParaRPr>
          </a:p>
          <a:p>
            <a:r>
              <a:rPr lang="nl-NL" sz="2400" dirty="0" err="1"/>
              <a:t>cpz@collegepz.nl</a:t>
            </a:r>
            <a:endParaRPr lang="nl-NL" sz="2400" dirty="0">
              <a:cs typeface="Calibri"/>
            </a:endParaRPr>
          </a:p>
          <a:p>
            <a:r>
              <a:rPr lang="nl-NL" sz="2400" dirty="0"/>
              <a:t>030 - 27 39 786</a:t>
            </a:r>
          </a:p>
        </p:txBody>
      </p:sp>
    </p:spTree>
    <p:extLst>
      <p:ext uri="{BB962C8B-B14F-4D97-AF65-F5344CB8AC3E}">
        <p14:creationId xmlns:p14="http://schemas.microsoft.com/office/powerpoint/2010/main" val="2936358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el, tekst en illustrati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73292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el, illustratie en tekst">
    <p:spTree>
      <p:nvGrpSpPr>
        <p:cNvPr id="1" name=""/>
        <p:cNvGrpSpPr/>
        <p:nvPr/>
      </p:nvGrpSpPr>
      <p:grpSpPr>
        <a:xfrm>
          <a:off x="0" y="0"/>
          <a:ext cx="0" cy="0"/>
          <a:chOff x="0" y="0"/>
          <a:chExt cx="0" cy="0"/>
        </a:xfrm>
      </p:grpSpPr>
      <p:sp>
        <p:nvSpPr>
          <p:cNvPr id="2" name="Titel 1"/>
          <p:cNvSpPr>
            <a:spLocks noGrp="1"/>
          </p:cNvSpPr>
          <p:nvPr>
            <p:ph type="title"/>
          </p:nvPr>
        </p:nvSpPr>
        <p:spPr>
          <a:xfrm>
            <a:off x="1534585" y="617538"/>
            <a:ext cx="10390716" cy="1143000"/>
          </a:xfrm>
          <a:prstGeom prst="rect">
            <a:avLst/>
          </a:prstGeom>
        </p:spPr>
        <p:txBody>
          <a:bodyPr/>
          <a:lstStyle/>
          <a:p>
            <a:r>
              <a:rPr lang="nl-NL"/>
              <a:t>Klik om de stijl te bewerken</a:t>
            </a:r>
          </a:p>
        </p:txBody>
      </p:sp>
      <p:sp>
        <p:nvSpPr>
          <p:cNvPr id="3" name="Tijdelijke aanduiding voor illustratie 2"/>
          <p:cNvSpPr>
            <a:spLocks noGrp="1"/>
          </p:cNvSpPr>
          <p:nvPr>
            <p:ph type="clipArt" sz="half" idx="1"/>
          </p:nvPr>
        </p:nvSpPr>
        <p:spPr>
          <a:xfrm>
            <a:off x="1576917" y="2017713"/>
            <a:ext cx="5080000" cy="4114800"/>
          </a:xfrm>
          <a:prstGeom prst="rect">
            <a:avLst/>
          </a:prstGeom>
        </p:spPr>
        <p:txBody>
          <a:bodyPr/>
          <a:lstStyle/>
          <a:p>
            <a:pPr lvl="0"/>
            <a:endParaRPr lang="nl-NL" noProof="0"/>
          </a:p>
        </p:txBody>
      </p:sp>
      <p:sp>
        <p:nvSpPr>
          <p:cNvPr id="4" name="Tijdelijke aanduiding voor tekst 3"/>
          <p:cNvSpPr>
            <a:spLocks noGrp="1"/>
          </p:cNvSpPr>
          <p:nvPr>
            <p:ph type="body" sz="half" idx="2"/>
          </p:nvPr>
        </p:nvSpPr>
        <p:spPr>
          <a:xfrm>
            <a:off x="6860117" y="2017713"/>
            <a:ext cx="5080000" cy="4114800"/>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222698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96001" y="1004345"/>
            <a:ext cx="10800001" cy="533401"/>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96001" y="1814634"/>
            <a:ext cx="10800001" cy="412536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fld id="{D2B3DABE-069E-402B-A5A9-04335FE6F42A}" type="datetimeFigureOut">
              <a:rPr lang="en-US"/>
              <a:pPr>
                <a:defRPr/>
              </a:pPr>
              <a:t>7/3/2018</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96000" y="6415541"/>
            <a:ext cx="194536" cy="150136"/>
          </a:xfrm>
          <a:prstGeom prst="rect">
            <a:avLst/>
          </a:prstGeom>
        </p:spPr>
        <p:txBody>
          <a:bodyPr/>
          <a:lstStyle>
            <a:lvl1pPr>
              <a:defRPr/>
            </a:lvl1pPr>
          </a:lstStyle>
          <a:p>
            <a:pPr>
              <a:defRPr/>
            </a:pPr>
            <a:fld id="{1B97346E-961E-4054-B323-55B84CDAF1DB}" type="slidenum">
              <a:rPr lang="en-US"/>
              <a:pPr>
                <a:defRPr/>
              </a:pPr>
              <a:t>‹nr.›</a:t>
            </a:fld>
            <a:endParaRPr lang="en-US"/>
          </a:p>
        </p:txBody>
      </p:sp>
    </p:spTree>
    <p:extLst>
      <p:ext uri="{BB962C8B-B14F-4D97-AF65-F5344CB8AC3E}">
        <p14:creationId xmlns:p14="http://schemas.microsoft.com/office/powerpoint/2010/main" val="9229425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kstdia met grafiek">
    <p:spTree>
      <p:nvGrpSpPr>
        <p:cNvPr id="1" name=""/>
        <p:cNvGrpSpPr/>
        <p:nvPr/>
      </p:nvGrpSpPr>
      <p:grpSpPr>
        <a:xfrm>
          <a:off x="0" y="0"/>
          <a:ext cx="0" cy="0"/>
          <a:chOff x="0" y="0"/>
          <a:chExt cx="0" cy="0"/>
        </a:xfrm>
      </p:grpSpPr>
      <p:sp>
        <p:nvSpPr>
          <p:cNvPr id="2" name="Titel 1"/>
          <p:cNvSpPr>
            <a:spLocks noGrp="1"/>
          </p:cNvSpPr>
          <p:nvPr>
            <p:ph type="title"/>
          </p:nvPr>
        </p:nvSpPr>
        <p:spPr>
          <a:xfrm>
            <a:off x="696000" y="1004344"/>
            <a:ext cx="10800000" cy="533400"/>
          </a:xfrm>
          <a:prstGeom prst="rect">
            <a:avLst/>
          </a:prstGeom>
        </p:spPr>
        <p:txBody>
          <a:bodyPr/>
          <a:lstStyle/>
          <a:p>
            <a:r>
              <a:rPr lang="nl-NL"/>
              <a:t>Klik om de stijl te bewerken</a:t>
            </a:r>
            <a:endParaRPr lang="nl-NL" dirty="0"/>
          </a:p>
        </p:txBody>
      </p:sp>
      <p:sp>
        <p:nvSpPr>
          <p:cNvPr id="5" name="Tijdelijke aanduiding voor datum 4"/>
          <p:cNvSpPr>
            <a:spLocks noGrp="1"/>
          </p:cNvSpPr>
          <p:nvPr>
            <p:ph type="dt" sz="half" idx="10"/>
          </p:nvPr>
        </p:nvSpPr>
        <p:spPr>
          <a:xfrm>
            <a:off x="1992000" y="6414409"/>
            <a:ext cx="1440000" cy="152400"/>
          </a:xfrm>
          <a:prstGeom prst="rect">
            <a:avLst/>
          </a:prstGeom>
        </p:spPr>
        <p:txBody>
          <a:bodyPr/>
          <a:lstStyle/>
          <a:p>
            <a:r>
              <a:rPr lang="nl-NL"/>
              <a:t>&lt;datum&gt;</a:t>
            </a:r>
          </a:p>
        </p:txBody>
      </p:sp>
      <p:sp>
        <p:nvSpPr>
          <p:cNvPr id="6" name="Tijdelijke aanduiding voor voettekst 5"/>
          <p:cNvSpPr>
            <a:spLocks noGrp="1"/>
          </p:cNvSpPr>
          <p:nvPr>
            <p:ph type="ftr" sz="quarter" idx="11"/>
          </p:nvPr>
        </p:nvSpPr>
        <p:spPr>
          <a:xfrm>
            <a:off x="3720000" y="6414409"/>
            <a:ext cx="5280000" cy="152400"/>
          </a:xfrm>
          <a:prstGeom prst="rect">
            <a:avLst/>
          </a:prstGeom>
        </p:spPr>
        <p:txBody>
          <a:bodyPr/>
          <a:lstStyle/>
          <a:p>
            <a:r>
              <a:rPr lang="nl-NL"/>
              <a:t>&lt;Titel van de presentatie&gt;</a:t>
            </a:r>
          </a:p>
        </p:txBody>
      </p:sp>
      <p:sp>
        <p:nvSpPr>
          <p:cNvPr id="9" name="Tijdelijke aanduiding voor grafiek 8"/>
          <p:cNvSpPr>
            <a:spLocks noGrp="1"/>
          </p:cNvSpPr>
          <p:nvPr>
            <p:ph type="chart" sz="quarter" idx="13"/>
          </p:nvPr>
        </p:nvSpPr>
        <p:spPr>
          <a:xfrm>
            <a:off x="6196800" y="1652400"/>
            <a:ext cx="5299867" cy="4125600"/>
          </a:xfrm>
          <a:prstGeom prst="rect">
            <a:avLst/>
          </a:prstGeom>
        </p:spPr>
        <p:txBody>
          <a:bodyPr/>
          <a:lstStyle>
            <a:lvl1pPr marL="0" indent="0">
              <a:buNone/>
              <a:defRPr/>
            </a:lvl1pPr>
          </a:lstStyle>
          <a:p>
            <a:r>
              <a:rPr lang="nl-NL"/>
              <a:t>Klik op het pictogram als u een grafiek wilt toevoegen</a:t>
            </a:r>
            <a:endParaRPr lang="nl-NL" dirty="0"/>
          </a:p>
        </p:txBody>
      </p:sp>
      <p:sp>
        <p:nvSpPr>
          <p:cNvPr id="11" name="Tijdelijke aanduiding voor tekst 10"/>
          <p:cNvSpPr>
            <a:spLocks noGrp="1"/>
          </p:cNvSpPr>
          <p:nvPr>
            <p:ph type="body" sz="quarter" idx="14"/>
          </p:nvPr>
        </p:nvSpPr>
        <p:spPr>
          <a:xfrm>
            <a:off x="696384" y="1652001"/>
            <a:ext cx="5385600" cy="4124912"/>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5" name="Tijdelijke aanduiding voor dianummer 5"/>
          <p:cNvSpPr>
            <a:spLocks noGrp="1"/>
          </p:cNvSpPr>
          <p:nvPr>
            <p:ph type="sldNum" sz="quarter" idx="4"/>
          </p:nvPr>
        </p:nvSpPr>
        <p:spPr>
          <a:xfrm>
            <a:off x="696000" y="6414409"/>
            <a:ext cx="108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Pagina </a:t>
            </a:r>
            <a:fld id="{7FC9B413-936F-403B-BC98-20250EBFF374}" type="slidenum">
              <a:rPr lang="nl-NL" smtClean="0"/>
              <a:pPr/>
              <a:t>‹nr.›</a:t>
            </a:fld>
            <a:endParaRPr lang="nl-NL" dirty="0"/>
          </a:p>
        </p:txBody>
      </p:sp>
    </p:spTree>
    <p:extLst>
      <p:ext uri="{BB962C8B-B14F-4D97-AF65-F5344CB8AC3E}">
        <p14:creationId xmlns:p14="http://schemas.microsoft.com/office/powerpoint/2010/main" val="30207431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96001" y="1004345"/>
            <a:ext cx="10800001" cy="533401"/>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0460A97C-6094-44F3-9AD2-0A11796E8BE7}" type="datetimeFigureOut">
              <a:rPr lang="en-US" smtClean="0"/>
              <a:pPr/>
              <a:t>7/3/2018</a:t>
            </a:fld>
            <a:endParaRPr lang="en-GB"/>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96000" y="6415541"/>
            <a:ext cx="194536" cy="150136"/>
          </a:xfrm>
          <a:prstGeom prst="rect">
            <a:avLst/>
          </a:prstGeom>
        </p:spPr>
        <p:txBody>
          <a:bodyPr/>
          <a:lstStyle/>
          <a:p>
            <a:fld id="{CD88D163-8FEE-4B6A-977D-600E3843CE6C}" type="slidenum">
              <a:rPr lang="en-GB" smtClean="0"/>
              <a:pPr/>
              <a:t>‹nr.›</a:t>
            </a:fld>
            <a:endParaRPr lang="en-GB"/>
          </a:p>
        </p:txBody>
      </p:sp>
    </p:spTree>
    <p:extLst>
      <p:ext uri="{BB962C8B-B14F-4D97-AF65-F5344CB8AC3E}">
        <p14:creationId xmlns:p14="http://schemas.microsoft.com/office/powerpoint/2010/main" val="19748020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kst 100%">
    <p:spTree>
      <p:nvGrpSpPr>
        <p:cNvPr id="1" name=""/>
        <p:cNvGrpSpPr/>
        <p:nvPr/>
      </p:nvGrpSpPr>
      <p:grpSpPr>
        <a:xfrm>
          <a:off x="0" y="0"/>
          <a:ext cx="0" cy="0"/>
          <a:chOff x="0" y="0"/>
          <a:chExt cx="0" cy="0"/>
        </a:xfrm>
      </p:grpSpPr>
      <p:sp>
        <p:nvSpPr>
          <p:cNvPr id="58" name="Rechthoek 57"/>
          <p:cNvSpPr/>
          <p:nvPr userDrawn="1"/>
        </p:nvSpPr>
        <p:spPr>
          <a:xfrm>
            <a:off x="2954995" y="287997"/>
            <a:ext cx="8852403" cy="6282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l"/>
            <a:endParaRPr lang="en-US" sz="2200" dirty="0"/>
          </a:p>
        </p:txBody>
      </p:sp>
      <p:sp>
        <p:nvSpPr>
          <p:cNvPr id="2" name="Titel 1"/>
          <p:cNvSpPr>
            <a:spLocks noGrp="1"/>
          </p:cNvSpPr>
          <p:nvPr userDrawn="1">
            <p:ph type="title"/>
          </p:nvPr>
        </p:nvSpPr>
        <p:spPr>
          <a:xfrm>
            <a:off x="384601" y="287997"/>
            <a:ext cx="2426401" cy="2426395"/>
          </a:xfrm>
          <a:prstGeom prst="rect">
            <a:avLst/>
          </a:prstGeom>
          <a:solidFill>
            <a:srgbClr val="F99D1C"/>
          </a:solidFill>
        </p:spPr>
        <p:txBody>
          <a:bodyPr/>
          <a:lstStyle/>
          <a:p>
            <a:r>
              <a:rPr lang="nl-NL"/>
              <a:t>Klik om de stijl te bewerken</a:t>
            </a:r>
            <a:endParaRPr lang="en-US"/>
          </a:p>
        </p:txBody>
      </p:sp>
      <p:sp>
        <p:nvSpPr>
          <p:cNvPr id="7" name="Tekstvak 6"/>
          <p:cNvSpPr txBox="1"/>
          <p:nvPr userDrawn="1"/>
        </p:nvSpPr>
        <p:spPr>
          <a:xfrm>
            <a:off x="6099175" y="-520792"/>
            <a:ext cx="6099175" cy="246221"/>
          </a:xfrm>
          <a:prstGeom prst="rect">
            <a:avLst/>
          </a:prstGeom>
          <a:noFill/>
        </p:spPr>
        <p:txBody>
          <a:bodyPr wrap="square" lIns="0" tIns="0" rIns="0" bIns="0" rtlCol="0">
            <a:noAutofit/>
          </a:bodyPr>
          <a:lstStyle/>
          <a:p>
            <a:pPr algn="r"/>
            <a:r>
              <a:rPr lang="nl-NL" sz="1800" dirty="0">
                <a:solidFill>
                  <a:schemeClr val="tx1">
                    <a:lumMod val="50000"/>
                    <a:lumOff val="50000"/>
                  </a:schemeClr>
                </a:solidFill>
              </a:rPr>
              <a:t>Tekst</a:t>
            </a:r>
            <a:r>
              <a:rPr lang="nl-NL" sz="1800" baseline="0" dirty="0">
                <a:solidFill>
                  <a:schemeClr val="tx1">
                    <a:lumMod val="50000"/>
                    <a:lumOff val="50000"/>
                  </a:schemeClr>
                </a:solidFill>
              </a:rPr>
              <a:t> 100%</a:t>
            </a:r>
            <a:endParaRPr lang="nl-NL" sz="1800" dirty="0">
              <a:solidFill>
                <a:schemeClr val="tx1">
                  <a:lumMod val="50000"/>
                  <a:lumOff val="50000"/>
                </a:schemeClr>
              </a:solidFill>
            </a:endParaRPr>
          </a:p>
        </p:txBody>
      </p:sp>
      <p:grpSp>
        <p:nvGrpSpPr>
          <p:cNvPr id="12" name="GRID" hidden="1"/>
          <p:cNvGrpSpPr/>
          <p:nvPr userDrawn="1"/>
        </p:nvGrpSpPr>
        <p:grpSpPr>
          <a:xfrm>
            <a:off x="-241301" y="-190500"/>
            <a:ext cx="12674604" cy="7239000"/>
            <a:chOff x="-241301" y="-190500"/>
            <a:chExt cx="12674604" cy="7239000"/>
          </a:xfrm>
        </p:grpSpPr>
        <p:cxnSp>
          <p:nvCxnSpPr>
            <p:cNvPr id="13" name="Rechte verbindingslijn 12"/>
            <p:cNvCxnSpPr/>
            <p:nvPr userDrawn="1"/>
          </p:nvCxnSpPr>
          <p:spPr>
            <a:xfrm rot="16200000">
              <a:off x="6096000" y="-6049302"/>
              <a:ext cx="0" cy="12674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Rechte verbindingslijn 13"/>
            <p:cNvCxnSpPr/>
            <p:nvPr userDrawn="1"/>
          </p:nvCxnSpPr>
          <p:spPr>
            <a:xfrm rot="16200000">
              <a:off x="6096000" y="232702"/>
              <a:ext cx="0" cy="12674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Rechte verbindingslijn 14"/>
            <p:cNvCxnSpPr/>
            <p:nvPr userDrawn="1"/>
          </p:nvCxnSpPr>
          <p:spPr>
            <a:xfrm rot="10800000">
              <a:off x="384601" y="-190500"/>
              <a:ext cx="0" cy="7239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Rechte verbindingslijn 15"/>
            <p:cNvCxnSpPr/>
            <p:nvPr userDrawn="1"/>
          </p:nvCxnSpPr>
          <p:spPr>
            <a:xfrm rot="10800000">
              <a:off x="11807400" y="-190500"/>
              <a:ext cx="0" cy="72390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hthoek 16"/>
            <p:cNvSpPr/>
            <p:nvPr userDrawn="1"/>
          </p:nvSpPr>
          <p:spPr>
            <a:xfrm>
              <a:off x="240602" y="143999"/>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Rechthoek 17"/>
            <p:cNvSpPr/>
            <p:nvPr userDrawn="1"/>
          </p:nvSpPr>
          <p:spPr>
            <a:xfrm>
              <a:off x="240602" y="6570001"/>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9" name="Rechte verbindingslijn 18"/>
            <p:cNvCxnSpPr/>
            <p:nvPr userDrawn="1"/>
          </p:nvCxnSpPr>
          <p:spPr>
            <a:xfrm rot="16200000">
              <a:off x="6096001" y="-47641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p:cNvCxnSpPr/>
            <p:nvPr userDrawn="1"/>
          </p:nvCxnSpPr>
          <p:spPr>
            <a:xfrm rot="16200000">
              <a:off x="6096001" y="-49081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p:cNvCxnSpPr/>
            <p:nvPr userDrawn="1"/>
          </p:nvCxnSpPr>
          <p:spPr>
            <a:xfrm rot="16200000">
              <a:off x="6096001" y="-34789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p:cNvCxnSpPr/>
            <p:nvPr userDrawn="1"/>
          </p:nvCxnSpPr>
          <p:spPr>
            <a:xfrm rot="16200000">
              <a:off x="6096001" y="-36229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p:cNvCxnSpPr/>
            <p:nvPr userDrawn="1"/>
          </p:nvCxnSpPr>
          <p:spPr>
            <a:xfrm rot="16200000">
              <a:off x="6096001" y="-21937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p:cNvCxnSpPr/>
            <p:nvPr userDrawn="1"/>
          </p:nvCxnSpPr>
          <p:spPr>
            <a:xfrm rot="16200000">
              <a:off x="6096001" y="-23377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p:cNvCxnSpPr/>
            <p:nvPr userDrawn="1"/>
          </p:nvCxnSpPr>
          <p:spPr>
            <a:xfrm rot="16200000">
              <a:off x="6096001" y="-9085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5"/>
            <p:cNvCxnSpPr/>
            <p:nvPr userDrawn="1"/>
          </p:nvCxnSpPr>
          <p:spPr>
            <a:xfrm rot="16200000">
              <a:off x="6096001" y="-10525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7" name="Rechthoek 26"/>
            <p:cNvSpPr/>
            <p:nvPr userDrawn="1"/>
          </p:nvSpPr>
          <p:spPr>
            <a:xfrm>
              <a:off x="11807400" y="6570001"/>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hthoek 27"/>
            <p:cNvSpPr/>
            <p:nvPr userDrawn="1"/>
          </p:nvSpPr>
          <p:spPr>
            <a:xfrm>
              <a:off x="11807400" y="143999"/>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29" name="Rechte verbindingslijn 28"/>
            <p:cNvCxnSpPr/>
            <p:nvPr userDrawn="1"/>
          </p:nvCxnSpPr>
          <p:spPr>
            <a:xfrm>
              <a:off x="1525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 name="Rechte verbindingslijn 29"/>
            <p:cNvCxnSpPr/>
            <p:nvPr userDrawn="1"/>
          </p:nvCxnSpPr>
          <p:spPr>
            <a:xfrm>
              <a:off x="1669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p:cNvCxnSpPr/>
            <p:nvPr userDrawn="1"/>
          </p:nvCxnSpPr>
          <p:spPr>
            <a:xfrm>
              <a:off x="2811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2" name="Rechte verbindingslijn 31"/>
            <p:cNvCxnSpPr/>
            <p:nvPr userDrawn="1"/>
          </p:nvCxnSpPr>
          <p:spPr>
            <a:xfrm>
              <a:off x="2955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p:cNvCxnSpPr/>
            <p:nvPr userDrawn="1"/>
          </p:nvCxnSpPr>
          <p:spPr>
            <a:xfrm>
              <a:off x="4096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4" name="Rechte verbindingslijn 33"/>
            <p:cNvCxnSpPr/>
            <p:nvPr userDrawn="1"/>
          </p:nvCxnSpPr>
          <p:spPr>
            <a:xfrm>
              <a:off x="4240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p:cNvCxnSpPr/>
            <p:nvPr userDrawn="1"/>
          </p:nvCxnSpPr>
          <p:spPr>
            <a:xfrm>
              <a:off x="66666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6" name="Rechte verbindingslijn 35"/>
            <p:cNvCxnSpPr/>
            <p:nvPr userDrawn="1"/>
          </p:nvCxnSpPr>
          <p:spPr>
            <a:xfrm>
              <a:off x="68106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7" name="Rechte verbindingslijn 36"/>
            <p:cNvCxnSpPr/>
            <p:nvPr userDrawn="1"/>
          </p:nvCxnSpPr>
          <p:spPr>
            <a:xfrm>
              <a:off x="7951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8" name="Rechte verbindingslijn 37"/>
            <p:cNvCxnSpPr/>
            <p:nvPr userDrawn="1"/>
          </p:nvCxnSpPr>
          <p:spPr>
            <a:xfrm>
              <a:off x="8095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9" name="Rechte verbindingslijn 38"/>
            <p:cNvCxnSpPr/>
            <p:nvPr userDrawn="1"/>
          </p:nvCxnSpPr>
          <p:spPr>
            <a:xfrm>
              <a:off x="9237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0" name="Rechte verbindingslijn 39"/>
            <p:cNvCxnSpPr/>
            <p:nvPr userDrawn="1"/>
          </p:nvCxnSpPr>
          <p:spPr>
            <a:xfrm>
              <a:off x="9381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1" name="Rechte verbindingslijn 40"/>
            <p:cNvCxnSpPr/>
            <p:nvPr userDrawn="1"/>
          </p:nvCxnSpPr>
          <p:spPr>
            <a:xfrm>
              <a:off x="10522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2" name="Rechte verbindingslijn 41"/>
            <p:cNvCxnSpPr/>
            <p:nvPr userDrawn="1"/>
          </p:nvCxnSpPr>
          <p:spPr>
            <a:xfrm>
              <a:off x="10666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3" name="Rechte verbindingslijn 42"/>
            <p:cNvCxnSpPr/>
            <p:nvPr userDrawn="1"/>
          </p:nvCxnSpPr>
          <p:spPr>
            <a:xfrm>
              <a:off x="53814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4" name="Rechte verbindingslijn 43"/>
            <p:cNvCxnSpPr/>
            <p:nvPr userDrawn="1"/>
          </p:nvCxnSpPr>
          <p:spPr>
            <a:xfrm>
              <a:off x="55254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3" name="Tijdelijke aanduiding voor verticale tekst 2"/>
          <p:cNvSpPr>
            <a:spLocks noGrp="1"/>
          </p:cNvSpPr>
          <p:nvPr userDrawn="1">
            <p:ph type="body" orient="vert" idx="1"/>
          </p:nvPr>
        </p:nvSpPr>
        <p:spPr>
          <a:xfrm>
            <a:off x="2954998" y="287994"/>
            <a:ext cx="8852400" cy="6282002"/>
          </a:xfrm>
          <a:prstGeom prst="rect">
            <a:avLst/>
          </a:prstGeom>
          <a:noFill/>
        </p:spPr>
        <p:txBody>
          <a:bodyPr vert="horz"/>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64" name="Tijdelijke aanduiding voor verticale tekst 2"/>
          <p:cNvSpPr>
            <a:spLocks noGrp="1"/>
          </p:cNvSpPr>
          <p:nvPr>
            <p:ph type="body" orient="vert" idx="14" hasCustomPrompt="1"/>
          </p:nvPr>
        </p:nvSpPr>
        <p:spPr>
          <a:xfrm>
            <a:off x="0" y="287997"/>
            <a:ext cx="240599" cy="2426395"/>
          </a:xfrm>
          <a:prstGeom prst="rect">
            <a:avLst/>
          </a:prstGeom>
          <a:solidFill>
            <a:srgbClr val="F37021"/>
          </a:solidFill>
        </p:spPr>
        <p:txBody>
          <a:bodyPr vert="vert270" anchor="ctr"/>
          <a:lstStyle>
            <a:lvl1pPr marL="0" indent="0" algn="l">
              <a:buFont typeface="Arial" panose="020B0604020202020204" pitchFamily="34" charset="0"/>
              <a:buNone/>
              <a:defRPr sz="1100">
                <a:solidFill>
                  <a:schemeClr val="bg1"/>
                </a:solidFill>
              </a:defRPr>
            </a:lvl1pPr>
          </a:lstStyle>
          <a:p>
            <a:pPr lvl="0"/>
            <a:r>
              <a:rPr lang="en-US" dirty="0"/>
              <a:t> </a:t>
            </a:r>
          </a:p>
        </p:txBody>
      </p:sp>
      <p:sp>
        <p:nvSpPr>
          <p:cNvPr id="48" name="Tijdelijke aanduiding voor datum 3"/>
          <p:cNvSpPr>
            <a:spLocks noGrp="1"/>
          </p:cNvSpPr>
          <p:nvPr>
            <p:ph type="dt" sz="half" idx="2"/>
          </p:nvPr>
        </p:nvSpPr>
        <p:spPr>
          <a:xfrm>
            <a:off x="691025" y="6569997"/>
            <a:ext cx="978776" cy="295941"/>
          </a:xfrm>
          <a:prstGeom prst="rect">
            <a:avLst/>
          </a:prstGeom>
        </p:spPr>
        <p:txBody>
          <a:bodyPr vert="horz" lIns="0" tIns="0" rIns="0" bIns="0" rtlCol="0" anchor="ctr"/>
          <a:lstStyle>
            <a:lvl1pPr algn="ctr">
              <a:defRPr sz="1000">
                <a:solidFill>
                  <a:srgbClr val="988A86"/>
                </a:solidFill>
              </a:defRPr>
            </a:lvl1pPr>
          </a:lstStyle>
          <a:p>
            <a:fld id="{C1B43481-DE6C-4F49-AA09-28B10B9F22B7}" type="datetime3">
              <a:rPr lang="en-US" smtClean="0"/>
              <a:pPr/>
              <a:t>3 July 2018</a:t>
            </a:fld>
            <a:endParaRPr lang="en-US" dirty="0"/>
          </a:p>
        </p:txBody>
      </p:sp>
      <p:sp>
        <p:nvSpPr>
          <p:cNvPr id="50" name="Tijdelijke aanduiding voor voettekst 4"/>
          <p:cNvSpPr>
            <a:spLocks noGrp="1"/>
          </p:cNvSpPr>
          <p:nvPr>
            <p:ph type="ftr" sz="quarter" idx="3"/>
          </p:nvPr>
        </p:nvSpPr>
        <p:spPr>
          <a:xfrm>
            <a:off x="1669799" y="6569997"/>
            <a:ext cx="4996800" cy="295941"/>
          </a:xfrm>
          <a:prstGeom prst="rect">
            <a:avLst/>
          </a:prstGeom>
        </p:spPr>
        <p:txBody>
          <a:bodyPr vert="horz" lIns="0" tIns="0" rIns="0" bIns="0" rtlCol="0" anchor="ctr"/>
          <a:lstStyle>
            <a:lvl1pPr algn="l">
              <a:defRPr sz="1000">
                <a:solidFill>
                  <a:srgbClr val="988A86"/>
                </a:solidFill>
              </a:defRPr>
            </a:lvl1pPr>
          </a:lstStyle>
          <a:p>
            <a:r>
              <a:rPr lang="en-US"/>
              <a:t>|  Zuyd Template-set</a:t>
            </a:r>
            <a:endParaRPr lang="en-US" dirty="0"/>
          </a:p>
        </p:txBody>
      </p:sp>
      <p:sp>
        <p:nvSpPr>
          <p:cNvPr id="55" name="Tijdelijke aanduiding voor dianummer 5"/>
          <p:cNvSpPr>
            <a:spLocks noGrp="1"/>
          </p:cNvSpPr>
          <p:nvPr>
            <p:ph type="sldNum" sz="quarter" idx="4"/>
          </p:nvPr>
        </p:nvSpPr>
        <p:spPr>
          <a:xfrm>
            <a:off x="384600" y="6569997"/>
            <a:ext cx="306425" cy="295941"/>
          </a:xfrm>
          <a:prstGeom prst="rect">
            <a:avLst/>
          </a:prstGeom>
        </p:spPr>
        <p:txBody>
          <a:bodyPr vert="horz" lIns="0" tIns="0" rIns="0" bIns="0" rtlCol="0" anchor="ctr"/>
          <a:lstStyle>
            <a:lvl1pPr algn="l">
              <a:defRPr sz="1000" b="0">
                <a:solidFill>
                  <a:srgbClr val="988A86"/>
                </a:solidFill>
              </a:defRPr>
            </a:lvl1pPr>
          </a:lstStyle>
          <a:p>
            <a:fld id="{3C1C91B2-D80A-449A-A874-9D15922EA0F1}" type="slidenum">
              <a:rPr lang="en-US" smtClean="0"/>
              <a:pPr/>
              <a:t>‹nr.›</a:t>
            </a:fld>
            <a:endParaRPr lang="en-US" dirty="0"/>
          </a:p>
        </p:txBody>
      </p:sp>
      <p:pic>
        <p:nvPicPr>
          <p:cNvPr id="61" name="Afbeelding 6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9584" y="5708196"/>
            <a:ext cx="2496186" cy="927335"/>
          </a:xfrm>
          <a:prstGeom prst="rect">
            <a:avLst/>
          </a:prstGeom>
          <a:ln>
            <a:noFill/>
          </a:ln>
        </p:spPr>
      </p:pic>
      <p:grpSp>
        <p:nvGrpSpPr>
          <p:cNvPr id="66" name="ZUYD logo"/>
          <p:cNvGrpSpPr/>
          <p:nvPr userDrawn="1"/>
        </p:nvGrpSpPr>
        <p:grpSpPr>
          <a:xfrm>
            <a:off x="11193981" y="5919787"/>
            <a:ext cx="469419" cy="506213"/>
            <a:chOff x="0" y="-7639050"/>
            <a:chExt cx="6359525" cy="6858000"/>
          </a:xfrm>
          <a:solidFill>
            <a:schemeClr val="accent1"/>
          </a:solidFill>
        </p:grpSpPr>
        <p:sp>
          <p:nvSpPr>
            <p:cNvPr id="67" name="D"/>
            <p:cNvSpPr>
              <a:spLocks noEditPoints="1"/>
            </p:cNvSpPr>
            <p:nvPr/>
          </p:nvSpPr>
          <p:spPr bwMode="auto">
            <a:xfrm>
              <a:off x="3727450" y="-3719513"/>
              <a:ext cx="2632075" cy="2938463"/>
            </a:xfrm>
            <a:custGeom>
              <a:avLst/>
              <a:gdLst>
                <a:gd name="T0" fmla="*/ 466 w 1658"/>
                <a:gd name="T1" fmla="*/ 1479 h 1851"/>
                <a:gd name="T2" fmla="*/ 642 w 1658"/>
                <a:gd name="T3" fmla="*/ 1478 h 1851"/>
                <a:gd name="T4" fmla="*/ 709 w 1658"/>
                <a:gd name="T5" fmla="*/ 1475 h 1851"/>
                <a:gd name="T6" fmla="*/ 778 w 1658"/>
                <a:gd name="T7" fmla="*/ 1469 h 1851"/>
                <a:gd name="T8" fmla="*/ 847 w 1658"/>
                <a:gd name="T9" fmla="*/ 1457 h 1851"/>
                <a:gd name="T10" fmla="*/ 916 w 1658"/>
                <a:gd name="T11" fmla="*/ 1439 h 1851"/>
                <a:gd name="T12" fmla="*/ 980 w 1658"/>
                <a:gd name="T13" fmla="*/ 1410 h 1851"/>
                <a:gd name="T14" fmla="*/ 1039 w 1658"/>
                <a:gd name="T15" fmla="*/ 1369 h 1851"/>
                <a:gd name="T16" fmla="*/ 1091 w 1658"/>
                <a:gd name="T17" fmla="*/ 1317 h 1851"/>
                <a:gd name="T18" fmla="*/ 1134 w 1658"/>
                <a:gd name="T19" fmla="*/ 1248 h 1851"/>
                <a:gd name="T20" fmla="*/ 1167 w 1658"/>
                <a:gd name="T21" fmla="*/ 1161 h 1851"/>
                <a:gd name="T22" fmla="*/ 1189 w 1658"/>
                <a:gd name="T23" fmla="*/ 1055 h 1851"/>
                <a:gd name="T24" fmla="*/ 1196 w 1658"/>
                <a:gd name="T25" fmla="*/ 928 h 1851"/>
                <a:gd name="T26" fmla="*/ 1192 w 1658"/>
                <a:gd name="T27" fmla="*/ 818 h 1851"/>
                <a:gd name="T28" fmla="*/ 1172 w 1658"/>
                <a:gd name="T29" fmla="*/ 711 h 1851"/>
                <a:gd name="T30" fmla="*/ 1130 w 1658"/>
                <a:gd name="T31" fmla="*/ 606 h 1851"/>
                <a:gd name="T32" fmla="*/ 1066 w 1658"/>
                <a:gd name="T33" fmla="*/ 517 h 1851"/>
                <a:gd name="T34" fmla="*/ 997 w 1658"/>
                <a:gd name="T35" fmla="*/ 459 h 1851"/>
                <a:gd name="T36" fmla="*/ 921 w 1658"/>
                <a:gd name="T37" fmla="*/ 421 h 1851"/>
                <a:gd name="T38" fmla="*/ 843 w 1658"/>
                <a:gd name="T39" fmla="*/ 402 h 1851"/>
                <a:gd name="T40" fmla="*/ 765 w 1658"/>
                <a:gd name="T41" fmla="*/ 393 h 1851"/>
                <a:gd name="T42" fmla="*/ 689 w 1658"/>
                <a:gd name="T43" fmla="*/ 390 h 1851"/>
                <a:gd name="T44" fmla="*/ 466 w 1658"/>
                <a:gd name="T45" fmla="*/ 390 h 1851"/>
                <a:gd name="T46" fmla="*/ 591 w 1658"/>
                <a:gd name="T47" fmla="*/ 0 h 1851"/>
                <a:gd name="T48" fmla="*/ 693 w 1658"/>
                <a:gd name="T49" fmla="*/ 1 h 1851"/>
                <a:gd name="T50" fmla="*/ 807 w 1658"/>
                <a:gd name="T51" fmla="*/ 8 h 1851"/>
                <a:gd name="T52" fmla="*/ 926 w 1658"/>
                <a:gd name="T53" fmla="*/ 21 h 1851"/>
                <a:gd name="T54" fmla="*/ 1049 w 1658"/>
                <a:gd name="T55" fmla="*/ 44 h 1851"/>
                <a:gd name="T56" fmla="*/ 1170 w 1658"/>
                <a:gd name="T57" fmla="*/ 82 h 1851"/>
                <a:gd name="T58" fmla="*/ 1286 w 1658"/>
                <a:gd name="T59" fmla="*/ 140 h 1851"/>
                <a:gd name="T60" fmla="*/ 1394 w 1658"/>
                <a:gd name="T61" fmla="*/ 217 h 1851"/>
                <a:gd name="T62" fmla="*/ 1487 w 1658"/>
                <a:gd name="T63" fmla="*/ 319 h 1851"/>
                <a:gd name="T64" fmla="*/ 1557 w 1658"/>
                <a:gd name="T65" fmla="*/ 436 h 1851"/>
                <a:gd name="T66" fmla="*/ 1609 w 1658"/>
                <a:gd name="T67" fmla="*/ 564 h 1851"/>
                <a:gd name="T68" fmla="*/ 1641 w 1658"/>
                <a:gd name="T69" fmla="*/ 699 h 1851"/>
                <a:gd name="T70" fmla="*/ 1657 w 1658"/>
                <a:gd name="T71" fmla="*/ 839 h 1851"/>
                <a:gd name="T72" fmla="*/ 1657 w 1658"/>
                <a:gd name="T73" fmla="*/ 975 h 1851"/>
                <a:gd name="T74" fmla="*/ 1647 w 1658"/>
                <a:gd name="T75" fmla="*/ 1092 h 1851"/>
                <a:gd name="T76" fmla="*/ 1631 w 1658"/>
                <a:gd name="T77" fmla="*/ 1189 h 1851"/>
                <a:gd name="T78" fmla="*/ 1611 w 1658"/>
                <a:gd name="T79" fmla="*/ 1266 h 1851"/>
                <a:gd name="T80" fmla="*/ 1559 w 1658"/>
                <a:gd name="T81" fmla="*/ 1403 h 1851"/>
                <a:gd name="T82" fmla="*/ 1495 w 1658"/>
                <a:gd name="T83" fmla="*/ 1517 h 1851"/>
                <a:gd name="T84" fmla="*/ 1419 w 1658"/>
                <a:gd name="T85" fmla="*/ 1609 h 1851"/>
                <a:gd name="T86" fmla="*/ 1335 w 1658"/>
                <a:gd name="T87" fmla="*/ 1682 h 1851"/>
                <a:gd name="T88" fmla="*/ 1247 w 1658"/>
                <a:gd name="T89" fmla="*/ 1740 h 1851"/>
                <a:gd name="T90" fmla="*/ 1157 w 1658"/>
                <a:gd name="T91" fmla="*/ 1782 h 1851"/>
                <a:gd name="T92" fmla="*/ 1065 w 1658"/>
                <a:gd name="T93" fmla="*/ 1812 h 1851"/>
                <a:gd name="T94" fmla="*/ 977 w 1658"/>
                <a:gd name="T95" fmla="*/ 1831 h 1851"/>
                <a:gd name="T96" fmla="*/ 895 w 1658"/>
                <a:gd name="T97" fmla="*/ 1843 h 1851"/>
                <a:gd name="T98" fmla="*/ 820 w 1658"/>
                <a:gd name="T99" fmla="*/ 1848 h 1851"/>
                <a:gd name="T100" fmla="*/ 757 w 1658"/>
                <a:gd name="T101" fmla="*/ 1851 h 1851"/>
                <a:gd name="T102" fmla="*/ 0 w 1658"/>
                <a:gd name="T103" fmla="*/ 1851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8" h="1851">
                  <a:moveTo>
                    <a:pt x="466" y="390"/>
                  </a:moveTo>
                  <a:lnTo>
                    <a:pt x="466" y="1479"/>
                  </a:lnTo>
                  <a:lnTo>
                    <a:pt x="609" y="1479"/>
                  </a:lnTo>
                  <a:lnTo>
                    <a:pt x="642" y="1478"/>
                  </a:lnTo>
                  <a:lnTo>
                    <a:pt x="674" y="1477"/>
                  </a:lnTo>
                  <a:lnTo>
                    <a:pt x="709" y="1475"/>
                  </a:lnTo>
                  <a:lnTo>
                    <a:pt x="744" y="1473"/>
                  </a:lnTo>
                  <a:lnTo>
                    <a:pt x="778" y="1469"/>
                  </a:lnTo>
                  <a:lnTo>
                    <a:pt x="813" y="1464"/>
                  </a:lnTo>
                  <a:lnTo>
                    <a:pt x="847" y="1457"/>
                  </a:lnTo>
                  <a:lnTo>
                    <a:pt x="881" y="1449"/>
                  </a:lnTo>
                  <a:lnTo>
                    <a:pt x="916" y="1439"/>
                  </a:lnTo>
                  <a:lnTo>
                    <a:pt x="948" y="1426"/>
                  </a:lnTo>
                  <a:lnTo>
                    <a:pt x="980" y="1410"/>
                  </a:lnTo>
                  <a:lnTo>
                    <a:pt x="1010" y="1392"/>
                  </a:lnTo>
                  <a:lnTo>
                    <a:pt x="1039" y="1369"/>
                  </a:lnTo>
                  <a:lnTo>
                    <a:pt x="1066" y="1344"/>
                  </a:lnTo>
                  <a:lnTo>
                    <a:pt x="1091" y="1317"/>
                  </a:lnTo>
                  <a:lnTo>
                    <a:pt x="1113" y="1284"/>
                  </a:lnTo>
                  <a:lnTo>
                    <a:pt x="1134" y="1248"/>
                  </a:lnTo>
                  <a:lnTo>
                    <a:pt x="1153" y="1207"/>
                  </a:lnTo>
                  <a:lnTo>
                    <a:pt x="1167" y="1161"/>
                  </a:lnTo>
                  <a:lnTo>
                    <a:pt x="1180" y="1111"/>
                  </a:lnTo>
                  <a:lnTo>
                    <a:pt x="1189" y="1055"/>
                  </a:lnTo>
                  <a:lnTo>
                    <a:pt x="1195" y="995"/>
                  </a:lnTo>
                  <a:lnTo>
                    <a:pt x="1196" y="928"/>
                  </a:lnTo>
                  <a:lnTo>
                    <a:pt x="1196" y="873"/>
                  </a:lnTo>
                  <a:lnTo>
                    <a:pt x="1192" y="818"/>
                  </a:lnTo>
                  <a:lnTo>
                    <a:pt x="1184" y="764"/>
                  </a:lnTo>
                  <a:lnTo>
                    <a:pt x="1172" y="711"/>
                  </a:lnTo>
                  <a:lnTo>
                    <a:pt x="1155" y="657"/>
                  </a:lnTo>
                  <a:lnTo>
                    <a:pt x="1130" y="606"/>
                  </a:lnTo>
                  <a:lnTo>
                    <a:pt x="1099" y="555"/>
                  </a:lnTo>
                  <a:lnTo>
                    <a:pt x="1066" y="517"/>
                  </a:lnTo>
                  <a:lnTo>
                    <a:pt x="1032" y="486"/>
                  </a:lnTo>
                  <a:lnTo>
                    <a:pt x="997" y="459"/>
                  </a:lnTo>
                  <a:lnTo>
                    <a:pt x="959" y="438"/>
                  </a:lnTo>
                  <a:lnTo>
                    <a:pt x="921" y="421"/>
                  </a:lnTo>
                  <a:lnTo>
                    <a:pt x="881" y="410"/>
                  </a:lnTo>
                  <a:lnTo>
                    <a:pt x="843" y="402"/>
                  </a:lnTo>
                  <a:lnTo>
                    <a:pt x="804" y="397"/>
                  </a:lnTo>
                  <a:lnTo>
                    <a:pt x="765" y="393"/>
                  </a:lnTo>
                  <a:lnTo>
                    <a:pt x="727" y="391"/>
                  </a:lnTo>
                  <a:lnTo>
                    <a:pt x="689" y="390"/>
                  </a:lnTo>
                  <a:lnTo>
                    <a:pt x="654" y="390"/>
                  </a:lnTo>
                  <a:lnTo>
                    <a:pt x="466" y="390"/>
                  </a:lnTo>
                  <a:close/>
                  <a:moveTo>
                    <a:pt x="0" y="0"/>
                  </a:moveTo>
                  <a:lnTo>
                    <a:pt x="591" y="0"/>
                  </a:lnTo>
                  <a:lnTo>
                    <a:pt x="640" y="0"/>
                  </a:lnTo>
                  <a:lnTo>
                    <a:pt x="693" y="1"/>
                  </a:lnTo>
                  <a:lnTo>
                    <a:pt x="749" y="4"/>
                  </a:lnTo>
                  <a:lnTo>
                    <a:pt x="807" y="8"/>
                  </a:lnTo>
                  <a:lnTo>
                    <a:pt x="866" y="13"/>
                  </a:lnTo>
                  <a:lnTo>
                    <a:pt x="926" y="21"/>
                  </a:lnTo>
                  <a:lnTo>
                    <a:pt x="988" y="31"/>
                  </a:lnTo>
                  <a:lnTo>
                    <a:pt x="1049" y="44"/>
                  </a:lnTo>
                  <a:lnTo>
                    <a:pt x="1109" y="61"/>
                  </a:lnTo>
                  <a:lnTo>
                    <a:pt x="1170" y="82"/>
                  </a:lnTo>
                  <a:lnTo>
                    <a:pt x="1229" y="109"/>
                  </a:lnTo>
                  <a:lnTo>
                    <a:pt x="1286" y="140"/>
                  </a:lnTo>
                  <a:lnTo>
                    <a:pt x="1341" y="175"/>
                  </a:lnTo>
                  <a:lnTo>
                    <a:pt x="1394" y="217"/>
                  </a:lnTo>
                  <a:lnTo>
                    <a:pt x="1442" y="267"/>
                  </a:lnTo>
                  <a:lnTo>
                    <a:pt x="1487" y="319"/>
                  </a:lnTo>
                  <a:lnTo>
                    <a:pt x="1525" y="377"/>
                  </a:lnTo>
                  <a:lnTo>
                    <a:pt x="1557" y="436"/>
                  </a:lnTo>
                  <a:lnTo>
                    <a:pt x="1585" y="499"/>
                  </a:lnTo>
                  <a:lnTo>
                    <a:pt x="1609" y="564"/>
                  </a:lnTo>
                  <a:lnTo>
                    <a:pt x="1627" y="631"/>
                  </a:lnTo>
                  <a:lnTo>
                    <a:pt x="1641" y="699"/>
                  </a:lnTo>
                  <a:lnTo>
                    <a:pt x="1651" y="768"/>
                  </a:lnTo>
                  <a:lnTo>
                    <a:pt x="1657" y="839"/>
                  </a:lnTo>
                  <a:lnTo>
                    <a:pt x="1658" y="910"/>
                  </a:lnTo>
                  <a:lnTo>
                    <a:pt x="1657" y="975"/>
                  </a:lnTo>
                  <a:lnTo>
                    <a:pt x="1653" y="1037"/>
                  </a:lnTo>
                  <a:lnTo>
                    <a:pt x="1647" y="1092"/>
                  </a:lnTo>
                  <a:lnTo>
                    <a:pt x="1640" y="1143"/>
                  </a:lnTo>
                  <a:lnTo>
                    <a:pt x="1631" y="1189"/>
                  </a:lnTo>
                  <a:lnTo>
                    <a:pt x="1620" y="1230"/>
                  </a:lnTo>
                  <a:lnTo>
                    <a:pt x="1611" y="1266"/>
                  </a:lnTo>
                  <a:lnTo>
                    <a:pt x="1586" y="1338"/>
                  </a:lnTo>
                  <a:lnTo>
                    <a:pt x="1559" y="1403"/>
                  </a:lnTo>
                  <a:lnTo>
                    <a:pt x="1529" y="1462"/>
                  </a:lnTo>
                  <a:lnTo>
                    <a:pt x="1495" y="1517"/>
                  </a:lnTo>
                  <a:lnTo>
                    <a:pt x="1458" y="1566"/>
                  </a:lnTo>
                  <a:lnTo>
                    <a:pt x="1419" y="1609"/>
                  </a:lnTo>
                  <a:lnTo>
                    <a:pt x="1378" y="1648"/>
                  </a:lnTo>
                  <a:lnTo>
                    <a:pt x="1335" y="1682"/>
                  </a:lnTo>
                  <a:lnTo>
                    <a:pt x="1292" y="1712"/>
                  </a:lnTo>
                  <a:lnTo>
                    <a:pt x="1247" y="1740"/>
                  </a:lnTo>
                  <a:lnTo>
                    <a:pt x="1201" y="1762"/>
                  </a:lnTo>
                  <a:lnTo>
                    <a:pt x="1157" y="1782"/>
                  </a:lnTo>
                  <a:lnTo>
                    <a:pt x="1111" y="1797"/>
                  </a:lnTo>
                  <a:lnTo>
                    <a:pt x="1065" y="1812"/>
                  </a:lnTo>
                  <a:lnTo>
                    <a:pt x="1020" y="1822"/>
                  </a:lnTo>
                  <a:lnTo>
                    <a:pt x="977" y="1831"/>
                  </a:lnTo>
                  <a:lnTo>
                    <a:pt x="935" y="1838"/>
                  </a:lnTo>
                  <a:lnTo>
                    <a:pt x="895" y="1843"/>
                  </a:lnTo>
                  <a:lnTo>
                    <a:pt x="857" y="1846"/>
                  </a:lnTo>
                  <a:lnTo>
                    <a:pt x="820" y="1848"/>
                  </a:lnTo>
                  <a:lnTo>
                    <a:pt x="787" y="1850"/>
                  </a:lnTo>
                  <a:lnTo>
                    <a:pt x="757" y="1851"/>
                  </a:lnTo>
                  <a:lnTo>
                    <a:pt x="729" y="1851"/>
                  </a:lnTo>
                  <a:lnTo>
                    <a:pt x="0" y="185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Y"/>
            <p:cNvSpPr>
              <a:spLocks/>
            </p:cNvSpPr>
            <p:nvPr/>
          </p:nvSpPr>
          <p:spPr bwMode="auto">
            <a:xfrm>
              <a:off x="0" y="-3719513"/>
              <a:ext cx="2941638" cy="2938463"/>
            </a:xfrm>
            <a:custGeom>
              <a:avLst/>
              <a:gdLst>
                <a:gd name="T0" fmla="*/ 0 w 1853"/>
                <a:gd name="T1" fmla="*/ 0 h 1851"/>
                <a:gd name="T2" fmla="*/ 532 w 1853"/>
                <a:gd name="T3" fmla="*/ 0 h 1851"/>
                <a:gd name="T4" fmla="*/ 932 w 1853"/>
                <a:gd name="T5" fmla="*/ 635 h 1851"/>
                <a:gd name="T6" fmla="*/ 939 w 1853"/>
                <a:gd name="T7" fmla="*/ 617 h 1851"/>
                <a:gd name="T8" fmla="*/ 947 w 1853"/>
                <a:gd name="T9" fmla="*/ 601 h 1851"/>
                <a:gd name="T10" fmla="*/ 954 w 1853"/>
                <a:gd name="T11" fmla="*/ 588 h 1851"/>
                <a:gd name="T12" fmla="*/ 960 w 1853"/>
                <a:gd name="T13" fmla="*/ 573 h 1851"/>
                <a:gd name="T14" fmla="*/ 969 w 1853"/>
                <a:gd name="T15" fmla="*/ 559 h 1851"/>
                <a:gd name="T16" fmla="*/ 979 w 1853"/>
                <a:gd name="T17" fmla="*/ 542 h 1851"/>
                <a:gd name="T18" fmla="*/ 992 w 1853"/>
                <a:gd name="T19" fmla="*/ 521 h 1851"/>
                <a:gd name="T20" fmla="*/ 1007 w 1853"/>
                <a:gd name="T21" fmla="*/ 495 h 1851"/>
                <a:gd name="T22" fmla="*/ 1325 w 1853"/>
                <a:gd name="T23" fmla="*/ 0 h 1851"/>
                <a:gd name="T24" fmla="*/ 1853 w 1853"/>
                <a:gd name="T25" fmla="*/ 0 h 1851"/>
                <a:gd name="T26" fmla="*/ 1152 w 1853"/>
                <a:gd name="T27" fmla="*/ 975 h 1851"/>
                <a:gd name="T28" fmla="*/ 1152 w 1853"/>
                <a:gd name="T29" fmla="*/ 1851 h 1851"/>
                <a:gd name="T30" fmla="*/ 696 w 1853"/>
                <a:gd name="T31" fmla="*/ 1851 h 1851"/>
                <a:gd name="T32" fmla="*/ 696 w 1853"/>
                <a:gd name="T33" fmla="*/ 988 h 1851"/>
                <a:gd name="T34" fmla="*/ 0 w 1853"/>
                <a:gd name="T35" fmla="*/ 0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53" h="1851">
                  <a:moveTo>
                    <a:pt x="0" y="0"/>
                  </a:moveTo>
                  <a:lnTo>
                    <a:pt x="532" y="0"/>
                  </a:lnTo>
                  <a:lnTo>
                    <a:pt x="932" y="635"/>
                  </a:lnTo>
                  <a:lnTo>
                    <a:pt x="939" y="617"/>
                  </a:lnTo>
                  <a:lnTo>
                    <a:pt x="947" y="601"/>
                  </a:lnTo>
                  <a:lnTo>
                    <a:pt x="954" y="588"/>
                  </a:lnTo>
                  <a:lnTo>
                    <a:pt x="960" y="573"/>
                  </a:lnTo>
                  <a:lnTo>
                    <a:pt x="969" y="559"/>
                  </a:lnTo>
                  <a:lnTo>
                    <a:pt x="979" y="542"/>
                  </a:lnTo>
                  <a:lnTo>
                    <a:pt x="992" y="521"/>
                  </a:lnTo>
                  <a:lnTo>
                    <a:pt x="1007" y="495"/>
                  </a:lnTo>
                  <a:lnTo>
                    <a:pt x="1325" y="0"/>
                  </a:lnTo>
                  <a:lnTo>
                    <a:pt x="1853" y="0"/>
                  </a:lnTo>
                  <a:lnTo>
                    <a:pt x="1152" y="975"/>
                  </a:lnTo>
                  <a:lnTo>
                    <a:pt x="1152" y="1851"/>
                  </a:lnTo>
                  <a:lnTo>
                    <a:pt x="696" y="1851"/>
                  </a:lnTo>
                  <a:lnTo>
                    <a:pt x="696" y="98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U"/>
            <p:cNvSpPr>
              <a:spLocks/>
            </p:cNvSpPr>
            <p:nvPr/>
          </p:nvSpPr>
          <p:spPr bwMode="auto">
            <a:xfrm>
              <a:off x="3727450" y="-7639050"/>
              <a:ext cx="2511425" cy="3005138"/>
            </a:xfrm>
            <a:custGeom>
              <a:avLst/>
              <a:gdLst>
                <a:gd name="T0" fmla="*/ 467 w 1582"/>
                <a:gd name="T1" fmla="*/ 0 h 1893"/>
                <a:gd name="T2" fmla="*/ 467 w 1582"/>
                <a:gd name="T3" fmla="*/ 1200 h 1893"/>
                <a:gd name="T4" fmla="*/ 473 w 1582"/>
                <a:gd name="T5" fmla="*/ 1283 h 1893"/>
                <a:gd name="T6" fmla="*/ 487 w 1582"/>
                <a:gd name="T7" fmla="*/ 1354 h 1893"/>
                <a:gd name="T8" fmla="*/ 522 w 1582"/>
                <a:gd name="T9" fmla="*/ 1415 h 1893"/>
                <a:gd name="T10" fmla="*/ 579 w 1582"/>
                <a:gd name="T11" fmla="*/ 1461 h 1893"/>
                <a:gd name="T12" fmla="*/ 647 w 1582"/>
                <a:gd name="T13" fmla="*/ 1490 h 1893"/>
                <a:gd name="T14" fmla="*/ 723 w 1582"/>
                <a:gd name="T15" fmla="*/ 1505 h 1893"/>
                <a:gd name="T16" fmla="*/ 800 w 1582"/>
                <a:gd name="T17" fmla="*/ 1511 h 1893"/>
                <a:gd name="T18" fmla="*/ 895 w 1582"/>
                <a:gd name="T19" fmla="*/ 1503 h 1893"/>
                <a:gd name="T20" fmla="*/ 967 w 1582"/>
                <a:gd name="T21" fmla="*/ 1482 h 1893"/>
                <a:gd name="T22" fmla="*/ 1022 w 1582"/>
                <a:gd name="T23" fmla="*/ 1449 h 1893"/>
                <a:gd name="T24" fmla="*/ 1061 w 1582"/>
                <a:gd name="T25" fmla="*/ 1409 h 1893"/>
                <a:gd name="T26" fmla="*/ 1088 w 1582"/>
                <a:gd name="T27" fmla="*/ 1360 h 1893"/>
                <a:gd name="T28" fmla="*/ 1104 w 1582"/>
                <a:gd name="T29" fmla="*/ 1309 h 1893"/>
                <a:gd name="T30" fmla="*/ 1113 w 1582"/>
                <a:gd name="T31" fmla="*/ 1255 h 1893"/>
                <a:gd name="T32" fmla="*/ 1116 w 1582"/>
                <a:gd name="T33" fmla="*/ 1202 h 1893"/>
                <a:gd name="T34" fmla="*/ 1117 w 1582"/>
                <a:gd name="T35" fmla="*/ 1152 h 1893"/>
                <a:gd name="T36" fmla="*/ 1582 w 1582"/>
                <a:gd name="T37" fmla="*/ 0 h 1893"/>
                <a:gd name="T38" fmla="*/ 1581 w 1582"/>
                <a:gd name="T39" fmla="*/ 1100 h 1893"/>
                <a:gd name="T40" fmla="*/ 1575 w 1582"/>
                <a:gd name="T41" fmla="*/ 1233 h 1893"/>
                <a:gd name="T42" fmla="*/ 1554 w 1582"/>
                <a:gd name="T43" fmla="*/ 1365 h 1893"/>
                <a:gd name="T44" fmla="*/ 1509 w 1582"/>
                <a:gd name="T45" fmla="*/ 1495 h 1893"/>
                <a:gd name="T46" fmla="*/ 1440 w 1582"/>
                <a:gd name="T47" fmla="*/ 1609 h 1893"/>
                <a:gd name="T48" fmla="*/ 1360 w 1582"/>
                <a:gd name="T49" fmla="*/ 1694 h 1893"/>
                <a:gd name="T50" fmla="*/ 1271 w 1582"/>
                <a:gd name="T51" fmla="*/ 1761 h 1893"/>
                <a:gd name="T52" fmla="*/ 1178 w 1582"/>
                <a:gd name="T53" fmla="*/ 1810 h 1893"/>
                <a:gd name="T54" fmla="*/ 1085 w 1582"/>
                <a:gd name="T55" fmla="*/ 1846 h 1893"/>
                <a:gd name="T56" fmla="*/ 995 w 1582"/>
                <a:gd name="T57" fmla="*/ 1869 h 1893"/>
                <a:gd name="T58" fmla="*/ 916 w 1582"/>
                <a:gd name="T59" fmla="*/ 1884 h 1893"/>
                <a:gd name="T60" fmla="*/ 849 w 1582"/>
                <a:gd name="T61" fmla="*/ 1890 h 1893"/>
                <a:gd name="T62" fmla="*/ 800 w 1582"/>
                <a:gd name="T63" fmla="*/ 1893 h 1893"/>
                <a:gd name="T64" fmla="*/ 723 w 1582"/>
                <a:gd name="T65" fmla="*/ 1892 h 1893"/>
                <a:gd name="T66" fmla="*/ 596 w 1582"/>
                <a:gd name="T67" fmla="*/ 1875 h 1893"/>
                <a:gd name="T68" fmla="*/ 470 w 1582"/>
                <a:gd name="T69" fmla="*/ 1842 h 1893"/>
                <a:gd name="T70" fmla="*/ 353 w 1582"/>
                <a:gd name="T71" fmla="*/ 1793 h 1893"/>
                <a:gd name="T72" fmla="*/ 242 w 1582"/>
                <a:gd name="T73" fmla="*/ 1724 h 1893"/>
                <a:gd name="T74" fmla="*/ 157 w 1582"/>
                <a:gd name="T75" fmla="*/ 1643 h 1893"/>
                <a:gd name="T76" fmla="*/ 94 w 1582"/>
                <a:gd name="T77" fmla="*/ 1557 h 1893"/>
                <a:gd name="T78" fmla="*/ 51 w 1582"/>
                <a:gd name="T79" fmla="*/ 1464 h 1893"/>
                <a:gd name="T80" fmla="*/ 22 w 1582"/>
                <a:gd name="T81" fmla="*/ 1367 h 1893"/>
                <a:gd name="T82" fmla="*/ 8 w 1582"/>
                <a:gd name="T83" fmla="*/ 1269 h 1893"/>
                <a:gd name="T84" fmla="*/ 1 w 1582"/>
                <a:gd name="T85" fmla="*/ 1172 h 1893"/>
                <a:gd name="T86" fmla="*/ 0 w 1582"/>
                <a:gd name="T87" fmla="*/ 1079 h 1893"/>
                <a:gd name="T88" fmla="*/ 0 w 1582"/>
                <a:gd name="T8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82" h="1893">
                  <a:moveTo>
                    <a:pt x="0" y="0"/>
                  </a:moveTo>
                  <a:lnTo>
                    <a:pt x="467" y="0"/>
                  </a:lnTo>
                  <a:lnTo>
                    <a:pt x="467" y="1155"/>
                  </a:lnTo>
                  <a:lnTo>
                    <a:pt x="467" y="1200"/>
                  </a:lnTo>
                  <a:lnTo>
                    <a:pt x="469" y="1242"/>
                  </a:lnTo>
                  <a:lnTo>
                    <a:pt x="473" y="1283"/>
                  </a:lnTo>
                  <a:lnTo>
                    <a:pt x="478" y="1321"/>
                  </a:lnTo>
                  <a:lnTo>
                    <a:pt x="487" y="1354"/>
                  </a:lnTo>
                  <a:lnTo>
                    <a:pt x="502" y="1385"/>
                  </a:lnTo>
                  <a:lnTo>
                    <a:pt x="522" y="1415"/>
                  </a:lnTo>
                  <a:lnTo>
                    <a:pt x="549" y="1440"/>
                  </a:lnTo>
                  <a:lnTo>
                    <a:pt x="579" y="1461"/>
                  </a:lnTo>
                  <a:lnTo>
                    <a:pt x="612" y="1477"/>
                  </a:lnTo>
                  <a:lnTo>
                    <a:pt x="647" y="1490"/>
                  </a:lnTo>
                  <a:lnTo>
                    <a:pt x="684" y="1499"/>
                  </a:lnTo>
                  <a:lnTo>
                    <a:pt x="723" y="1505"/>
                  </a:lnTo>
                  <a:lnTo>
                    <a:pt x="761" y="1509"/>
                  </a:lnTo>
                  <a:lnTo>
                    <a:pt x="800" y="1511"/>
                  </a:lnTo>
                  <a:lnTo>
                    <a:pt x="850" y="1508"/>
                  </a:lnTo>
                  <a:lnTo>
                    <a:pt x="895" y="1503"/>
                  </a:lnTo>
                  <a:lnTo>
                    <a:pt x="933" y="1494"/>
                  </a:lnTo>
                  <a:lnTo>
                    <a:pt x="967" y="1482"/>
                  </a:lnTo>
                  <a:lnTo>
                    <a:pt x="997" y="1467"/>
                  </a:lnTo>
                  <a:lnTo>
                    <a:pt x="1022" y="1449"/>
                  </a:lnTo>
                  <a:lnTo>
                    <a:pt x="1044" y="1430"/>
                  </a:lnTo>
                  <a:lnTo>
                    <a:pt x="1061" y="1409"/>
                  </a:lnTo>
                  <a:lnTo>
                    <a:pt x="1077" y="1385"/>
                  </a:lnTo>
                  <a:lnTo>
                    <a:pt x="1088" y="1360"/>
                  </a:lnTo>
                  <a:lnTo>
                    <a:pt x="1098" y="1335"/>
                  </a:lnTo>
                  <a:lnTo>
                    <a:pt x="1104" y="1309"/>
                  </a:lnTo>
                  <a:lnTo>
                    <a:pt x="1109" y="1282"/>
                  </a:lnTo>
                  <a:lnTo>
                    <a:pt x="1113" y="1255"/>
                  </a:lnTo>
                  <a:lnTo>
                    <a:pt x="1115" y="1228"/>
                  </a:lnTo>
                  <a:lnTo>
                    <a:pt x="1116" y="1202"/>
                  </a:lnTo>
                  <a:lnTo>
                    <a:pt x="1117" y="1176"/>
                  </a:lnTo>
                  <a:lnTo>
                    <a:pt x="1117" y="1152"/>
                  </a:lnTo>
                  <a:lnTo>
                    <a:pt x="1117" y="0"/>
                  </a:lnTo>
                  <a:lnTo>
                    <a:pt x="1582" y="0"/>
                  </a:lnTo>
                  <a:lnTo>
                    <a:pt x="1582" y="1033"/>
                  </a:lnTo>
                  <a:lnTo>
                    <a:pt x="1581" y="1100"/>
                  </a:lnTo>
                  <a:lnTo>
                    <a:pt x="1578" y="1166"/>
                  </a:lnTo>
                  <a:lnTo>
                    <a:pt x="1575" y="1233"/>
                  </a:lnTo>
                  <a:lnTo>
                    <a:pt x="1565" y="1300"/>
                  </a:lnTo>
                  <a:lnTo>
                    <a:pt x="1554" y="1365"/>
                  </a:lnTo>
                  <a:lnTo>
                    <a:pt x="1534" y="1431"/>
                  </a:lnTo>
                  <a:lnTo>
                    <a:pt x="1509" y="1495"/>
                  </a:lnTo>
                  <a:lnTo>
                    <a:pt x="1475" y="1558"/>
                  </a:lnTo>
                  <a:lnTo>
                    <a:pt x="1440" y="1609"/>
                  </a:lnTo>
                  <a:lnTo>
                    <a:pt x="1402" y="1653"/>
                  </a:lnTo>
                  <a:lnTo>
                    <a:pt x="1360" y="1694"/>
                  </a:lnTo>
                  <a:lnTo>
                    <a:pt x="1316" y="1729"/>
                  </a:lnTo>
                  <a:lnTo>
                    <a:pt x="1271" y="1761"/>
                  </a:lnTo>
                  <a:lnTo>
                    <a:pt x="1225" y="1787"/>
                  </a:lnTo>
                  <a:lnTo>
                    <a:pt x="1178" y="1810"/>
                  </a:lnTo>
                  <a:lnTo>
                    <a:pt x="1130" y="1829"/>
                  </a:lnTo>
                  <a:lnTo>
                    <a:pt x="1085" y="1846"/>
                  </a:lnTo>
                  <a:lnTo>
                    <a:pt x="1039" y="1859"/>
                  </a:lnTo>
                  <a:lnTo>
                    <a:pt x="995" y="1869"/>
                  </a:lnTo>
                  <a:lnTo>
                    <a:pt x="954" y="1877"/>
                  </a:lnTo>
                  <a:lnTo>
                    <a:pt x="916" y="1884"/>
                  </a:lnTo>
                  <a:lnTo>
                    <a:pt x="880" y="1888"/>
                  </a:lnTo>
                  <a:lnTo>
                    <a:pt x="849" y="1890"/>
                  </a:lnTo>
                  <a:lnTo>
                    <a:pt x="823" y="1893"/>
                  </a:lnTo>
                  <a:lnTo>
                    <a:pt x="800" y="1893"/>
                  </a:lnTo>
                  <a:lnTo>
                    <a:pt x="785" y="1893"/>
                  </a:lnTo>
                  <a:lnTo>
                    <a:pt x="723" y="1892"/>
                  </a:lnTo>
                  <a:lnTo>
                    <a:pt x="660" y="1885"/>
                  </a:lnTo>
                  <a:lnTo>
                    <a:pt x="596" y="1875"/>
                  </a:lnTo>
                  <a:lnTo>
                    <a:pt x="533" y="1860"/>
                  </a:lnTo>
                  <a:lnTo>
                    <a:pt x="470" y="1842"/>
                  </a:lnTo>
                  <a:lnTo>
                    <a:pt x="410" y="1820"/>
                  </a:lnTo>
                  <a:lnTo>
                    <a:pt x="353" y="1793"/>
                  </a:lnTo>
                  <a:lnTo>
                    <a:pt x="295" y="1759"/>
                  </a:lnTo>
                  <a:lnTo>
                    <a:pt x="242" y="1724"/>
                  </a:lnTo>
                  <a:lnTo>
                    <a:pt x="196" y="1685"/>
                  </a:lnTo>
                  <a:lnTo>
                    <a:pt x="157" y="1643"/>
                  </a:lnTo>
                  <a:lnTo>
                    <a:pt x="123" y="1601"/>
                  </a:lnTo>
                  <a:lnTo>
                    <a:pt x="94" y="1557"/>
                  </a:lnTo>
                  <a:lnTo>
                    <a:pt x="71" y="1509"/>
                  </a:lnTo>
                  <a:lnTo>
                    <a:pt x="51" y="1464"/>
                  </a:lnTo>
                  <a:lnTo>
                    <a:pt x="35" y="1415"/>
                  </a:lnTo>
                  <a:lnTo>
                    <a:pt x="22" y="1367"/>
                  </a:lnTo>
                  <a:lnTo>
                    <a:pt x="14" y="1318"/>
                  </a:lnTo>
                  <a:lnTo>
                    <a:pt x="8" y="1269"/>
                  </a:lnTo>
                  <a:lnTo>
                    <a:pt x="4" y="1220"/>
                  </a:lnTo>
                  <a:lnTo>
                    <a:pt x="1" y="1172"/>
                  </a:lnTo>
                  <a:lnTo>
                    <a:pt x="0" y="1125"/>
                  </a:lnTo>
                  <a:lnTo>
                    <a:pt x="0" y="1079"/>
                  </a:lnTo>
                  <a:lnTo>
                    <a:pt x="0" y="103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Z"/>
            <p:cNvSpPr>
              <a:spLocks/>
            </p:cNvSpPr>
            <p:nvPr/>
          </p:nvSpPr>
          <p:spPr bwMode="auto">
            <a:xfrm>
              <a:off x="219075" y="-7639050"/>
              <a:ext cx="2511425" cy="2938463"/>
            </a:xfrm>
            <a:custGeom>
              <a:avLst/>
              <a:gdLst>
                <a:gd name="T0" fmla="*/ 86 w 1582"/>
                <a:gd name="T1" fmla="*/ 0 h 1851"/>
                <a:gd name="T2" fmla="*/ 1582 w 1582"/>
                <a:gd name="T3" fmla="*/ 0 h 1851"/>
                <a:gd name="T4" fmla="*/ 1582 w 1582"/>
                <a:gd name="T5" fmla="*/ 363 h 1851"/>
                <a:gd name="T6" fmla="*/ 572 w 1582"/>
                <a:gd name="T7" fmla="*/ 1487 h 1851"/>
                <a:gd name="T8" fmla="*/ 1577 w 1582"/>
                <a:gd name="T9" fmla="*/ 1487 h 1851"/>
                <a:gd name="T10" fmla="*/ 1577 w 1582"/>
                <a:gd name="T11" fmla="*/ 1851 h 1851"/>
                <a:gd name="T12" fmla="*/ 0 w 1582"/>
                <a:gd name="T13" fmla="*/ 1851 h 1851"/>
                <a:gd name="T14" fmla="*/ 0 w 1582"/>
                <a:gd name="T15" fmla="*/ 1505 h 1851"/>
                <a:gd name="T16" fmla="*/ 1025 w 1582"/>
                <a:gd name="T17" fmla="*/ 363 h 1851"/>
                <a:gd name="T18" fmla="*/ 86 w 1582"/>
                <a:gd name="T19" fmla="*/ 363 h 1851"/>
                <a:gd name="T20" fmla="*/ 86 w 1582"/>
                <a:gd name="T21" fmla="*/ 0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82" h="1851">
                  <a:moveTo>
                    <a:pt x="86" y="0"/>
                  </a:moveTo>
                  <a:lnTo>
                    <a:pt x="1582" y="0"/>
                  </a:lnTo>
                  <a:lnTo>
                    <a:pt x="1582" y="363"/>
                  </a:lnTo>
                  <a:lnTo>
                    <a:pt x="572" y="1487"/>
                  </a:lnTo>
                  <a:lnTo>
                    <a:pt x="1577" y="1487"/>
                  </a:lnTo>
                  <a:lnTo>
                    <a:pt x="1577" y="1851"/>
                  </a:lnTo>
                  <a:lnTo>
                    <a:pt x="0" y="1851"/>
                  </a:lnTo>
                  <a:lnTo>
                    <a:pt x="0" y="1505"/>
                  </a:lnTo>
                  <a:lnTo>
                    <a:pt x="1025" y="363"/>
                  </a:lnTo>
                  <a:lnTo>
                    <a:pt x="86" y="36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98001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useBgFill="1">
        <p:nvSpPr>
          <p:cNvPr id="9" name="Rechthoek 8"/>
          <p:cNvSpPr/>
          <p:nvPr userDrawn="1"/>
        </p:nvSpPr>
        <p:spPr>
          <a:xfrm>
            <a:off x="3848199" y="2520541"/>
            <a:ext cx="5450785" cy="1668149"/>
          </a:xfrm>
          <a:prstGeom prst="rect">
            <a:avLst/>
          </a:prstGeom>
        </p:spPr>
        <p:txBody>
          <a:bodyPr wrap="square">
            <a:spAutoFit/>
          </a:bodyPr>
          <a:lstStyle/>
          <a:p>
            <a:pPr lvl="0" defTabSz="457200">
              <a:spcBef>
                <a:spcPct val="20000"/>
              </a:spcBef>
            </a:pPr>
            <a:r>
              <a:rPr lang="nl-NL" sz="8800" b="1" dirty="0">
                <a:solidFill>
                  <a:schemeClr val="tx1"/>
                </a:solidFill>
              </a:rPr>
              <a:t>Welkom! </a:t>
            </a:r>
          </a:p>
          <a:p>
            <a:pPr lvl="0" defTabSz="457200">
              <a:spcBef>
                <a:spcPct val="20000"/>
              </a:spcBef>
            </a:pPr>
            <a:endParaRPr lang="nl-NL" sz="1200" b="1" dirty="0">
              <a:solidFill>
                <a:prstClr val="white"/>
              </a:solidFill>
            </a:endParaRPr>
          </a:p>
        </p:txBody>
      </p:sp>
      <p:sp>
        <p:nvSpPr>
          <p:cNvPr id="7" name="Oval 5">
            <a:hlinkClick r:id="rId2"/>
          </p:cNvPr>
          <p:cNvSpPr/>
          <p:nvPr userDrawn="1"/>
        </p:nvSpPr>
        <p:spPr>
          <a:xfrm rot="21417198">
            <a:off x="5932352" y="5656382"/>
            <a:ext cx="6268658" cy="1639635"/>
          </a:xfrm>
          <a:custGeom>
            <a:avLst/>
            <a:gdLst>
              <a:gd name="connsiteX0" fmla="*/ 0 w 3707904"/>
              <a:gd name="connsiteY0" fmla="*/ 922412 h 1844824"/>
              <a:gd name="connsiteX1" fmla="*/ 1853952 w 3707904"/>
              <a:gd name="connsiteY1" fmla="*/ 0 h 1844824"/>
              <a:gd name="connsiteX2" fmla="*/ 3707904 w 3707904"/>
              <a:gd name="connsiteY2" fmla="*/ 922412 h 1844824"/>
              <a:gd name="connsiteX3" fmla="*/ 1853952 w 3707904"/>
              <a:gd name="connsiteY3" fmla="*/ 1844824 h 1844824"/>
              <a:gd name="connsiteX4" fmla="*/ 0 w 3707904"/>
              <a:gd name="connsiteY4" fmla="*/ 922412 h 1844824"/>
              <a:gd name="connsiteX0" fmla="*/ 0 w 3759663"/>
              <a:gd name="connsiteY0" fmla="*/ 954447 h 2245276"/>
              <a:gd name="connsiteX1" fmla="*/ 1853952 w 3759663"/>
              <a:gd name="connsiteY1" fmla="*/ 32035 h 2245276"/>
              <a:gd name="connsiteX2" fmla="*/ 3759663 w 3759663"/>
              <a:gd name="connsiteY2" fmla="*/ 2015496 h 2245276"/>
              <a:gd name="connsiteX3" fmla="*/ 1853952 w 3759663"/>
              <a:gd name="connsiteY3" fmla="*/ 1876859 h 2245276"/>
              <a:gd name="connsiteX4" fmla="*/ 0 w 3759663"/>
              <a:gd name="connsiteY4" fmla="*/ 954447 h 2245276"/>
              <a:gd name="connsiteX0" fmla="*/ 0 w 4674063"/>
              <a:gd name="connsiteY0" fmla="*/ 1845727 h 2183083"/>
              <a:gd name="connsiteX1" fmla="*/ 2768352 w 4674063"/>
              <a:gd name="connsiteY1" fmla="*/ 289 h 2183083"/>
              <a:gd name="connsiteX2" fmla="*/ 4674063 w 4674063"/>
              <a:gd name="connsiteY2" fmla="*/ 1983750 h 2183083"/>
              <a:gd name="connsiteX3" fmla="*/ 2768352 w 4674063"/>
              <a:gd name="connsiteY3" fmla="*/ 1845113 h 2183083"/>
              <a:gd name="connsiteX4" fmla="*/ 0 w 4674063"/>
              <a:gd name="connsiteY4" fmla="*/ 1845727 h 2183083"/>
              <a:gd name="connsiteX0" fmla="*/ 12 w 4674075"/>
              <a:gd name="connsiteY0" fmla="*/ 1621437 h 1958793"/>
              <a:gd name="connsiteX1" fmla="*/ 2733859 w 4674075"/>
              <a:gd name="connsiteY1" fmla="*/ 286 h 1958793"/>
              <a:gd name="connsiteX2" fmla="*/ 4674075 w 4674075"/>
              <a:gd name="connsiteY2" fmla="*/ 1759460 h 1958793"/>
              <a:gd name="connsiteX3" fmla="*/ 2768364 w 4674075"/>
              <a:gd name="connsiteY3" fmla="*/ 1620823 h 1958793"/>
              <a:gd name="connsiteX4" fmla="*/ 12 w 4674075"/>
              <a:gd name="connsiteY4" fmla="*/ 1621437 h 1958793"/>
              <a:gd name="connsiteX0" fmla="*/ 1693 w 4675756"/>
              <a:gd name="connsiteY0" fmla="*/ 1440317 h 1777673"/>
              <a:gd name="connsiteX1" fmla="*/ 3184114 w 4675756"/>
              <a:gd name="connsiteY1" fmla="*/ 321 h 1777673"/>
              <a:gd name="connsiteX2" fmla="*/ 4675756 w 4675756"/>
              <a:gd name="connsiteY2" fmla="*/ 1578340 h 1777673"/>
              <a:gd name="connsiteX3" fmla="*/ 2770045 w 4675756"/>
              <a:gd name="connsiteY3" fmla="*/ 1439703 h 1777673"/>
              <a:gd name="connsiteX4" fmla="*/ 1693 w 4675756"/>
              <a:gd name="connsiteY4" fmla="*/ 1440317 h 1777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5756" h="1777673">
                <a:moveTo>
                  <a:pt x="1693" y="1440317"/>
                </a:moveTo>
                <a:cubicBezTo>
                  <a:pt x="70704" y="1200420"/>
                  <a:pt x="2405104" y="-22683"/>
                  <a:pt x="3184114" y="321"/>
                </a:cubicBezTo>
                <a:cubicBezTo>
                  <a:pt x="3963124" y="23325"/>
                  <a:pt x="4675756" y="1068906"/>
                  <a:pt x="4675756" y="1578340"/>
                </a:cubicBezTo>
                <a:cubicBezTo>
                  <a:pt x="4675756" y="2087774"/>
                  <a:pt x="3549055" y="1462707"/>
                  <a:pt x="2770045" y="1439703"/>
                </a:cubicBezTo>
                <a:cubicBezTo>
                  <a:pt x="1991035" y="1416699"/>
                  <a:pt x="-67318" y="1680214"/>
                  <a:pt x="1693" y="1440317"/>
                </a:cubicBezTo>
                <a:close/>
              </a:path>
            </a:pathLst>
          </a:custGeom>
          <a:solidFill>
            <a:srgbClr val="01AE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       </a:t>
            </a:r>
            <a:endParaRPr lang="nl-NL"/>
          </a:p>
        </p:txBody>
      </p:sp>
      <p:sp>
        <p:nvSpPr>
          <p:cNvPr id="8" name="TextBox 7"/>
          <p:cNvSpPr txBox="1"/>
          <p:nvPr userDrawn="1"/>
        </p:nvSpPr>
        <p:spPr>
          <a:xfrm>
            <a:off x="8174216" y="6211669"/>
            <a:ext cx="2950038" cy="646331"/>
          </a:xfrm>
          <a:prstGeom prst="rect">
            <a:avLst/>
          </a:prstGeom>
          <a:noFill/>
        </p:spPr>
        <p:txBody>
          <a:bodyPr wrap="none" rtlCol="0">
            <a:spAutoFit/>
          </a:bodyPr>
          <a:lstStyle/>
          <a:p>
            <a:r>
              <a:rPr lang="en-GB" sz="1600" b="1" baseline="0" dirty="0" err="1">
                <a:solidFill>
                  <a:schemeClr val="tx1"/>
                </a:solidFill>
              </a:rPr>
              <a:t>www.kennisnetgeboortezorg.nl</a:t>
            </a:r>
            <a:endParaRPr lang="nl-NL" sz="1600" b="1" baseline="0" dirty="0">
              <a:solidFill>
                <a:schemeClr val="tx1"/>
              </a:solidFill>
            </a:endParaRPr>
          </a:p>
          <a:p>
            <a:endParaRPr lang="nl-NL" sz="2000" b="1" dirty="0">
              <a:solidFill>
                <a:srgbClr val="01AEF0"/>
              </a:solidFill>
            </a:endParaRPr>
          </a:p>
        </p:txBody>
      </p:sp>
    </p:spTree>
    <p:extLst>
      <p:ext uri="{BB962C8B-B14F-4D97-AF65-F5344CB8AC3E}">
        <p14:creationId xmlns:p14="http://schemas.microsoft.com/office/powerpoint/2010/main" val="979053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hthoek 7"/>
          <p:cNvSpPr/>
          <p:nvPr userDrawn="1"/>
        </p:nvSpPr>
        <p:spPr>
          <a:xfrm>
            <a:off x="4223792" y="2348880"/>
            <a:ext cx="2212167" cy="369332"/>
          </a:xfrm>
          <a:prstGeom prst="rect">
            <a:avLst/>
          </a:prstGeom>
        </p:spPr>
        <p:txBody>
          <a:bodyPr wrap="square">
            <a:spAutoFit/>
          </a:bodyPr>
          <a:lstStyle/>
          <a:p>
            <a:endParaRPr lang="nl-NL"/>
          </a:p>
        </p:txBody>
      </p:sp>
      <p:sp>
        <p:nvSpPr>
          <p:cNvPr id="9" name="Tekstvak 8"/>
          <p:cNvSpPr txBox="1"/>
          <p:nvPr userDrawn="1"/>
        </p:nvSpPr>
        <p:spPr>
          <a:xfrm>
            <a:off x="5871569" y="413164"/>
            <a:ext cx="4403807" cy="707886"/>
          </a:xfrm>
          <a:prstGeom prst="rect">
            <a:avLst/>
          </a:prstGeom>
          <a:noFill/>
        </p:spPr>
        <p:txBody>
          <a:bodyPr wrap="square" rtlCol="0">
            <a:spAutoFit/>
          </a:bodyPr>
          <a:lstStyle/>
          <a:p>
            <a:r>
              <a:rPr lang="nl-NL" sz="4000" b="1" dirty="0"/>
              <a:t>Even voorstellen…</a:t>
            </a:r>
          </a:p>
        </p:txBody>
      </p:sp>
      <p:sp>
        <p:nvSpPr>
          <p:cNvPr id="10" name="Tekstvak 9"/>
          <p:cNvSpPr txBox="1"/>
          <p:nvPr userDrawn="1"/>
        </p:nvSpPr>
        <p:spPr>
          <a:xfrm>
            <a:off x="1115878" y="2348880"/>
            <a:ext cx="3107914" cy="461665"/>
          </a:xfrm>
          <a:prstGeom prst="rect">
            <a:avLst/>
          </a:prstGeom>
          <a:noFill/>
        </p:spPr>
        <p:txBody>
          <a:bodyPr wrap="square" rtlCol="0">
            <a:spAutoFit/>
          </a:bodyPr>
          <a:lstStyle/>
          <a:p>
            <a:r>
              <a:rPr lang="nl-NL" sz="2400" dirty="0"/>
              <a:t>Foto van jezelf</a:t>
            </a:r>
          </a:p>
        </p:txBody>
      </p:sp>
      <p:sp>
        <p:nvSpPr>
          <p:cNvPr id="11" name="Tekstvak 10"/>
          <p:cNvSpPr txBox="1"/>
          <p:nvPr userDrawn="1"/>
        </p:nvSpPr>
        <p:spPr>
          <a:xfrm>
            <a:off x="6059837" y="4633994"/>
            <a:ext cx="3301139" cy="1200329"/>
          </a:xfrm>
          <a:prstGeom prst="rect">
            <a:avLst/>
          </a:prstGeom>
          <a:noFill/>
        </p:spPr>
        <p:txBody>
          <a:bodyPr wrap="square" rtlCol="0">
            <a:spAutoFit/>
          </a:bodyPr>
          <a:lstStyle/>
          <a:p>
            <a:r>
              <a:rPr lang="nl-NL" sz="2400" dirty="0"/>
              <a:t>Naam </a:t>
            </a:r>
          </a:p>
          <a:p>
            <a:r>
              <a:rPr lang="nl-NL" sz="2400" dirty="0"/>
              <a:t>Functie </a:t>
            </a:r>
            <a:br>
              <a:rPr lang="nl-NL" sz="2400" dirty="0"/>
            </a:br>
            <a:r>
              <a:rPr lang="nl-NL" sz="2400" dirty="0"/>
              <a:t>Organisatie</a:t>
            </a:r>
          </a:p>
        </p:txBody>
      </p:sp>
    </p:spTree>
    <p:extLst>
      <p:ext uri="{BB962C8B-B14F-4D97-AF65-F5344CB8AC3E}">
        <p14:creationId xmlns:p14="http://schemas.microsoft.com/office/powerpoint/2010/main" val="545352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bg1"/>
        </a:solidFill>
        <a:effectLst/>
      </p:bgPr>
    </p:bg>
    <p:spTree>
      <p:nvGrpSpPr>
        <p:cNvPr id="1" name=""/>
        <p:cNvGrpSpPr/>
        <p:nvPr/>
      </p:nvGrpSpPr>
      <p:grpSpPr>
        <a:xfrm>
          <a:off x="0" y="0"/>
          <a:ext cx="0" cy="0"/>
          <a:chOff x="0" y="0"/>
          <a:chExt cx="0" cy="0"/>
        </a:xfrm>
      </p:grpSpPr>
      <p:sp>
        <p:nvSpPr>
          <p:cNvPr id="9" name="Rechthoek 8"/>
          <p:cNvSpPr/>
          <p:nvPr userDrawn="1"/>
        </p:nvSpPr>
        <p:spPr>
          <a:xfrm>
            <a:off x="4532671" y="10282478"/>
            <a:ext cx="2875852" cy="707886"/>
          </a:xfrm>
          <a:prstGeom prst="rect">
            <a:avLst/>
          </a:prstGeom>
        </p:spPr>
        <p:txBody>
          <a:bodyPr wrap="none">
            <a:spAutoFit/>
          </a:bodyPr>
          <a:lstStyle/>
          <a:p>
            <a:r>
              <a:rPr lang="nl-NL" altLang="nl-NL" sz="4000" b="1" dirty="0">
                <a:solidFill>
                  <a:srgbClr val="01AEF0"/>
                </a:solidFill>
              </a:rPr>
              <a:t>R</a:t>
            </a:r>
            <a:r>
              <a:rPr lang="nl-NL" altLang="nl-NL" sz="4000" b="1" dirty="0"/>
              <a:t>ode draad: </a:t>
            </a:r>
            <a:endParaRPr lang="nl-NL" sz="4000" dirty="0"/>
          </a:p>
        </p:txBody>
      </p:sp>
      <p:sp>
        <p:nvSpPr>
          <p:cNvPr id="12" name="Rechthoek 11"/>
          <p:cNvSpPr/>
          <p:nvPr userDrawn="1"/>
        </p:nvSpPr>
        <p:spPr>
          <a:xfrm>
            <a:off x="1778787" y="2421284"/>
            <a:ext cx="9220526" cy="646331"/>
          </a:xfrm>
          <a:prstGeom prst="rect">
            <a:avLst/>
          </a:prstGeom>
        </p:spPr>
        <p:txBody>
          <a:bodyPr wrap="square">
            <a:spAutoFit/>
          </a:bodyPr>
          <a:lstStyle/>
          <a:p>
            <a:pPr lvl="0" defTabSz="457200">
              <a:spcBef>
                <a:spcPct val="20000"/>
              </a:spcBef>
            </a:pPr>
            <a:r>
              <a:rPr lang="nl-NL" sz="3600" b="1" dirty="0">
                <a:solidFill>
                  <a:schemeClr val="tx1"/>
                </a:solidFill>
              </a:rPr>
              <a:t>Vraag aan deelnemers</a:t>
            </a:r>
            <a:endParaRPr lang="nl-NL" sz="3200" b="1" dirty="0">
              <a:solidFill>
                <a:schemeClr val="tx1"/>
              </a:solidFill>
            </a:endParaRPr>
          </a:p>
        </p:txBody>
      </p:sp>
      <p:sp>
        <p:nvSpPr>
          <p:cNvPr id="13" name="Oval 5">
            <a:hlinkClick r:id="rId2"/>
          </p:cNvPr>
          <p:cNvSpPr/>
          <p:nvPr userDrawn="1"/>
        </p:nvSpPr>
        <p:spPr>
          <a:xfrm rot="21417198">
            <a:off x="5932352" y="5656382"/>
            <a:ext cx="6268658" cy="1639635"/>
          </a:xfrm>
          <a:custGeom>
            <a:avLst/>
            <a:gdLst>
              <a:gd name="connsiteX0" fmla="*/ 0 w 3707904"/>
              <a:gd name="connsiteY0" fmla="*/ 922412 h 1844824"/>
              <a:gd name="connsiteX1" fmla="*/ 1853952 w 3707904"/>
              <a:gd name="connsiteY1" fmla="*/ 0 h 1844824"/>
              <a:gd name="connsiteX2" fmla="*/ 3707904 w 3707904"/>
              <a:gd name="connsiteY2" fmla="*/ 922412 h 1844824"/>
              <a:gd name="connsiteX3" fmla="*/ 1853952 w 3707904"/>
              <a:gd name="connsiteY3" fmla="*/ 1844824 h 1844824"/>
              <a:gd name="connsiteX4" fmla="*/ 0 w 3707904"/>
              <a:gd name="connsiteY4" fmla="*/ 922412 h 1844824"/>
              <a:gd name="connsiteX0" fmla="*/ 0 w 3759663"/>
              <a:gd name="connsiteY0" fmla="*/ 954447 h 2245276"/>
              <a:gd name="connsiteX1" fmla="*/ 1853952 w 3759663"/>
              <a:gd name="connsiteY1" fmla="*/ 32035 h 2245276"/>
              <a:gd name="connsiteX2" fmla="*/ 3759663 w 3759663"/>
              <a:gd name="connsiteY2" fmla="*/ 2015496 h 2245276"/>
              <a:gd name="connsiteX3" fmla="*/ 1853952 w 3759663"/>
              <a:gd name="connsiteY3" fmla="*/ 1876859 h 2245276"/>
              <a:gd name="connsiteX4" fmla="*/ 0 w 3759663"/>
              <a:gd name="connsiteY4" fmla="*/ 954447 h 2245276"/>
              <a:gd name="connsiteX0" fmla="*/ 0 w 4674063"/>
              <a:gd name="connsiteY0" fmla="*/ 1845727 h 2183083"/>
              <a:gd name="connsiteX1" fmla="*/ 2768352 w 4674063"/>
              <a:gd name="connsiteY1" fmla="*/ 289 h 2183083"/>
              <a:gd name="connsiteX2" fmla="*/ 4674063 w 4674063"/>
              <a:gd name="connsiteY2" fmla="*/ 1983750 h 2183083"/>
              <a:gd name="connsiteX3" fmla="*/ 2768352 w 4674063"/>
              <a:gd name="connsiteY3" fmla="*/ 1845113 h 2183083"/>
              <a:gd name="connsiteX4" fmla="*/ 0 w 4674063"/>
              <a:gd name="connsiteY4" fmla="*/ 1845727 h 2183083"/>
              <a:gd name="connsiteX0" fmla="*/ 12 w 4674075"/>
              <a:gd name="connsiteY0" fmla="*/ 1621437 h 1958793"/>
              <a:gd name="connsiteX1" fmla="*/ 2733859 w 4674075"/>
              <a:gd name="connsiteY1" fmla="*/ 286 h 1958793"/>
              <a:gd name="connsiteX2" fmla="*/ 4674075 w 4674075"/>
              <a:gd name="connsiteY2" fmla="*/ 1759460 h 1958793"/>
              <a:gd name="connsiteX3" fmla="*/ 2768364 w 4674075"/>
              <a:gd name="connsiteY3" fmla="*/ 1620823 h 1958793"/>
              <a:gd name="connsiteX4" fmla="*/ 12 w 4674075"/>
              <a:gd name="connsiteY4" fmla="*/ 1621437 h 1958793"/>
              <a:gd name="connsiteX0" fmla="*/ 1693 w 4675756"/>
              <a:gd name="connsiteY0" fmla="*/ 1440317 h 1777673"/>
              <a:gd name="connsiteX1" fmla="*/ 3184114 w 4675756"/>
              <a:gd name="connsiteY1" fmla="*/ 321 h 1777673"/>
              <a:gd name="connsiteX2" fmla="*/ 4675756 w 4675756"/>
              <a:gd name="connsiteY2" fmla="*/ 1578340 h 1777673"/>
              <a:gd name="connsiteX3" fmla="*/ 2770045 w 4675756"/>
              <a:gd name="connsiteY3" fmla="*/ 1439703 h 1777673"/>
              <a:gd name="connsiteX4" fmla="*/ 1693 w 4675756"/>
              <a:gd name="connsiteY4" fmla="*/ 1440317 h 1777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5756" h="1777673">
                <a:moveTo>
                  <a:pt x="1693" y="1440317"/>
                </a:moveTo>
                <a:cubicBezTo>
                  <a:pt x="70704" y="1200420"/>
                  <a:pt x="2405104" y="-22683"/>
                  <a:pt x="3184114" y="321"/>
                </a:cubicBezTo>
                <a:cubicBezTo>
                  <a:pt x="3963124" y="23325"/>
                  <a:pt x="4675756" y="1068906"/>
                  <a:pt x="4675756" y="1578340"/>
                </a:cubicBezTo>
                <a:cubicBezTo>
                  <a:pt x="4675756" y="2087774"/>
                  <a:pt x="3549055" y="1462707"/>
                  <a:pt x="2770045" y="1439703"/>
                </a:cubicBezTo>
                <a:cubicBezTo>
                  <a:pt x="1991035" y="1416699"/>
                  <a:pt x="-67318" y="1680214"/>
                  <a:pt x="1693" y="1440317"/>
                </a:cubicBezTo>
                <a:close/>
              </a:path>
            </a:pathLst>
          </a:custGeom>
          <a:solidFill>
            <a:srgbClr val="01AE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       </a:t>
            </a:r>
            <a:endParaRPr lang="nl-NL"/>
          </a:p>
        </p:txBody>
      </p:sp>
      <p:sp>
        <p:nvSpPr>
          <p:cNvPr id="14" name="TextBox 7"/>
          <p:cNvSpPr txBox="1"/>
          <p:nvPr userDrawn="1"/>
        </p:nvSpPr>
        <p:spPr>
          <a:xfrm>
            <a:off x="8174216" y="6211669"/>
            <a:ext cx="2950038" cy="646331"/>
          </a:xfrm>
          <a:prstGeom prst="rect">
            <a:avLst/>
          </a:prstGeom>
          <a:noFill/>
        </p:spPr>
        <p:txBody>
          <a:bodyPr wrap="none" rtlCol="0">
            <a:spAutoFit/>
          </a:bodyPr>
          <a:lstStyle/>
          <a:p>
            <a:r>
              <a:rPr lang="en-GB" sz="1600" b="1" baseline="0" dirty="0" err="1">
                <a:solidFill>
                  <a:schemeClr val="tx1"/>
                </a:solidFill>
              </a:rPr>
              <a:t>www.kennisnetgeboortezorg.nl</a:t>
            </a:r>
            <a:endParaRPr lang="nl-NL" sz="1600" b="1" baseline="0" dirty="0">
              <a:solidFill>
                <a:schemeClr val="tx1"/>
              </a:solidFill>
            </a:endParaRPr>
          </a:p>
          <a:p>
            <a:endParaRPr lang="nl-NL" sz="2000" b="1" dirty="0">
              <a:solidFill>
                <a:srgbClr val="01AEF0"/>
              </a:solidFill>
            </a:endParaRPr>
          </a:p>
        </p:txBody>
      </p:sp>
    </p:spTree>
    <p:extLst>
      <p:ext uri="{BB962C8B-B14F-4D97-AF65-F5344CB8AC3E}">
        <p14:creationId xmlns:p14="http://schemas.microsoft.com/office/powerpoint/2010/main" val="2434740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3"/>
          <p:cNvSpPr txBox="1">
            <a:spLocks noChangeArrowheads="1"/>
          </p:cNvSpPr>
          <p:nvPr userDrawn="1"/>
        </p:nvSpPr>
        <p:spPr>
          <a:xfrm>
            <a:off x="2158940" y="1505988"/>
            <a:ext cx="6049654" cy="5205195"/>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defRPr/>
            </a:pPr>
            <a:r>
              <a:rPr lang="nl-NL" altLang="nl-NL" sz="2400" dirty="0"/>
              <a:t>Tekst </a:t>
            </a:r>
            <a:endParaRPr lang="nl-NL" sz="2400" dirty="0"/>
          </a:p>
          <a:p>
            <a:pPr>
              <a:defRPr/>
            </a:pPr>
            <a:endParaRPr lang="nl-NL" altLang="nl-NL" sz="2800" dirty="0"/>
          </a:p>
          <a:p>
            <a:pPr marL="0" indent="0">
              <a:buFont typeface="Arial" panose="020B0604020202020204" pitchFamily="34" charset="0"/>
              <a:buNone/>
              <a:defRPr/>
            </a:pPr>
            <a:endParaRPr lang="nl-NL" altLang="nl-NL" dirty="0">
              <a:solidFill>
                <a:schemeClr val="tx2"/>
              </a:solidFill>
            </a:endParaRPr>
          </a:p>
        </p:txBody>
      </p:sp>
      <p:sp>
        <p:nvSpPr>
          <p:cNvPr id="13" name="Tekstvak 12"/>
          <p:cNvSpPr txBox="1"/>
          <p:nvPr userDrawn="1"/>
        </p:nvSpPr>
        <p:spPr>
          <a:xfrm>
            <a:off x="2158940" y="396743"/>
            <a:ext cx="4443338" cy="707886"/>
          </a:xfrm>
          <a:prstGeom prst="rect">
            <a:avLst/>
          </a:prstGeom>
          <a:noFill/>
        </p:spPr>
        <p:txBody>
          <a:bodyPr wrap="square" rtlCol="0">
            <a:spAutoFit/>
          </a:bodyPr>
          <a:lstStyle/>
          <a:p>
            <a:r>
              <a:rPr lang="nl-NL" sz="4000" b="1" dirty="0"/>
              <a:t>Kop</a:t>
            </a:r>
          </a:p>
        </p:txBody>
      </p:sp>
      <p:sp>
        <p:nvSpPr>
          <p:cNvPr id="14" name="Oval 5">
            <a:hlinkClick r:id="rId2"/>
          </p:cNvPr>
          <p:cNvSpPr/>
          <p:nvPr userDrawn="1"/>
        </p:nvSpPr>
        <p:spPr>
          <a:xfrm rot="21417198">
            <a:off x="5932352" y="5656382"/>
            <a:ext cx="6268658" cy="1639635"/>
          </a:xfrm>
          <a:custGeom>
            <a:avLst/>
            <a:gdLst>
              <a:gd name="connsiteX0" fmla="*/ 0 w 3707904"/>
              <a:gd name="connsiteY0" fmla="*/ 922412 h 1844824"/>
              <a:gd name="connsiteX1" fmla="*/ 1853952 w 3707904"/>
              <a:gd name="connsiteY1" fmla="*/ 0 h 1844824"/>
              <a:gd name="connsiteX2" fmla="*/ 3707904 w 3707904"/>
              <a:gd name="connsiteY2" fmla="*/ 922412 h 1844824"/>
              <a:gd name="connsiteX3" fmla="*/ 1853952 w 3707904"/>
              <a:gd name="connsiteY3" fmla="*/ 1844824 h 1844824"/>
              <a:gd name="connsiteX4" fmla="*/ 0 w 3707904"/>
              <a:gd name="connsiteY4" fmla="*/ 922412 h 1844824"/>
              <a:gd name="connsiteX0" fmla="*/ 0 w 3759663"/>
              <a:gd name="connsiteY0" fmla="*/ 954447 h 2245276"/>
              <a:gd name="connsiteX1" fmla="*/ 1853952 w 3759663"/>
              <a:gd name="connsiteY1" fmla="*/ 32035 h 2245276"/>
              <a:gd name="connsiteX2" fmla="*/ 3759663 w 3759663"/>
              <a:gd name="connsiteY2" fmla="*/ 2015496 h 2245276"/>
              <a:gd name="connsiteX3" fmla="*/ 1853952 w 3759663"/>
              <a:gd name="connsiteY3" fmla="*/ 1876859 h 2245276"/>
              <a:gd name="connsiteX4" fmla="*/ 0 w 3759663"/>
              <a:gd name="connsiteY4" fmla="*/ 954447 h 2245276"/>
              <a:gd name="connsiteX0" fmla="*/ 0 w 4674063"/>
              <a:gd name="connsiteY0" fmla="*/ 1845727 h 2183083"/>
              <a:gd name="connsiteX1" fmla="*/ 2768352 w 4674063"/>
              <a:gd name="connsiteY1" fmla="*/ 289 h 2183083"/>
              <a:gd name="connsiteX2" fmla="*/ 4674063 w 4674063"/>
              <a:gd name="connsiteY2" fmla="*/ 1983750 h 2183083"/>
              <a:gd name="connsiteX3" fmla="*/ 2768352 w 4674063"/>
              <a:gd name="connsiteY3" fmla="*/ 1845113 h 2183083"/>
              <a:gd name="connsiteX4" fmla="*/ 0 w 4674063"/>
              <a:gd name="connsiteY4" fmla="*/ 1845727 h 2183083"/>
              <a:gd name="connsiteX0" fmla="*/ 12 w 4674075"/>
              <a:gd name="connsiteY0" fmla="*/ 1621437 h 1958793"/>
              <a:gd name="connsiteX1" fmla="*/ 2733859 w 4674075"/>
              <a:gd name="connsiteY1" fmla="*/ 286 h 1958793"/>
              <a:gd name="connsiteX2" fmla="*/ 4674075 w 4674075"/>
              <a:gd name="connsiteY2" fmla="*/ 1759460 h 1958793"/>
              <a:gd name="connsiteX3" fmla="*/ 2768364 w 4674075"/>
              <a:gd name="connsiteY3" fmla="*/ 1620823 h 1958793"/>
              <a:gd name="connsiteX4" fmla="*/ 12 w 4674075"/>
              <a:gd name="connsiteY4" fmla="*/ 1621437 h 1958793"/>
              <a:gd name="connsiteX0" fmla="*/ 1693 w 4675756"/>
              <a:gd name="connsiteY0" fmla="*/ 1440317 h 1777673"/>
              <a:gd name="connsiteX1" fmla="*/ 3184114 w 4675756"/>
              <a:gd name="connsiteY1" fmla="*/ 321 h 1777673"/>
              <a:gd name="connsiteX2" fmla="*/ 4675756 w 4675756"/>
              <a:gd name="connsiteY2" fmla="*/ 1578340 h 1777673"/>
              <a:gd name="connsiteX3" fmla="*/ 2770045 w 4675756"/>
              <a:gd name="connsiteY3" fmla="*/ 1439703 h 1777673"/>
              <a:gd name="connsiteX4" fmla="*/ 1693 w 4675756"/>
              <a:gd name="connsiteY4" fmla="*/ 1440317 h 1777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5756" h="1777673">
                <a:moveTo>
                  <a:pt x="1693" y="1440317"/>
                </a:moveTo>
                <a:cubicBezTo>
                  <a:pt x="70704" y="1200420"/>
                  <a:pt x="2405104" y="-22683"/>
                  <a:pt x="3184114" y="321"/>
                </a:cubicBezTo>
                <a:cubicBezTo>
                  <a:pt x="3963124" y="23325"/>
                  <a:pt x="4675756" y="1068906"/>
                  <a:pt x="4675756" y="1578340"/>
                </a:cubicBezTo>
                <a:cubicBezTo>
                  <a:pt x="4675756" y="2087774"/>
                  <a:pt x="3549055" y="1462707"/>
                  <a:pt x="2770045" y="1439703"/>
                </a:cubicBezTo>
                <a:cubicBezTo>
                  <a:pt x="1991035" y="1416699"/>
                  <a:pt x="-67318" y="1680214"/>
                  <a:pt x="1693" y="1440317"/>
                </a:cubicBezTo>
                <a:close/>
              </a:path>
            </a:pathLst>
          </a:custGeom>
          <a:solidFill>
            <a:srgbClr val="01AE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       </a:t>
            </a:r>
            <a:endParaRPr lang="nl-NL"/>
          </a:p>
        </p:txBody>
      </p:sp>
      <p:sp>
        <p:nvSpPr>
          <p:cNvPr id="15" name="TextBox 7"/>
          <p:cNvSpPr txBox="1"/>
          <p:nvPr userDrawn="1"/>
        </p:nvSpPr>
        <p:spPr>
          <a:xfrm>
            <a:off x="8174216" y="6211669"/>
            <a:ext cx="2950038" cy="646331"/>
          </a:xfrm>
          <a:prstGeom prst="rect">
            <a:avLst/>
          </a:prstGeom>
          <a:noFill/>
        </p:spPr>
        <p:txBody>
          <a:bodyPr wrap="none" rtlCol="0">
            <a:spAutoFit/>
          </a:bodyPr>
          <a:lstStyle/>
          <a:p>
            <a:r>
              <a:rPr lang="en-GB" sz="1600" b="1" baseline="0" dirty="0" err="1">
                <a:solidFill>
                  <a:schemeClr val="tx1"/>
                </a:solidFill>
              </a:rPr>
              <a:t>www.kennisnetgeboortezorg.nl</a:t>
            </a:r>
            <a:endParaRPr lang="nl-NL" sz="1600" b="1" baseline="0" dirty="0">
              <a:solidFill>
                <a:schemeClr val="tx1"/>
              </a:solidFill>
            </a:endParaRPr>
          </a:p>
          <a:p>
            <a:endParaRPr lang="nl-NL" sz="2000" b="1" dirty="0">
              <a:solidFill>
                <a:srgbClr val="01AEF0"/>
              </a:solidFill>
            </a:endParaRPr>
          </a:p>
        </p:txBody>
      </p:sp>
    </p:spTree>
    <p:extLst>
      <p:ext uri="{BB962C8B-B14F-4D97-AF65-F5344CB8AC3E}">
        <p14:creationId xmlns:p14="http://schemas.microsoft.com/office/powerpoint/2010/main" val="3774998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ekstvak 5"/>
          <p:cNvSpPr txBox="1"/>
          <p:nvPr userDrawn="1"/>
        </p:nvSpPr>
        <p:spPr>
          <a:xfrm>
            <a:off x="1838282" y="533827"/>
            <a:ext cx="9908275" cy="707886"/>
          </a:xfrm>
          <a:prstGeom prst="rect">
            <a:avLst/>
          </a:prstGeom>
          <a:noFill/>
        </p:spPr>
        <p:txBody>
          <a:bodyPr wrap="square" rtlCol="0">
            <a:spAutoFit/>
          </a:bodyPr>
          <a:lstStyle/>
          <a:p>
            <a:r>
              <a:rPr lang="nl-NL" sz="4000" b="1" dirty="0"/>
              <a:t>Kop</a:t>
            </a:r>
          </a:p>
        </p:txBody>
      </p:sp>
      <p:sp>
        <p:nvSpPr>
          <p:cNvPr id="7" name="Tekstvak 6">
            <a:extLst>
              <a:ext uri="{FF2B5EF4-FFF2-40B4-BE49-F238E27FC236}">
                <a16:creationId xmlns:a16="http://schemas.microsoft.com/office/drawing/2014/main" id="{38C684DC-B4E0-4088-B970-675AFC804F25}"/>
              </a:ext>
            </a:extLst>
          </p:cNvPr>
          <p:cNvSpPr txBox="1"/>
          <p:nvPr userDrawn="1"/>
        </p:nvSpPr>
        <p:spPr>
          <a:xfrm>
            <a:off x="1838282" y="1428588"/>
            <a:ext cx="7450137" cy="95410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nl-NL" sz="2800" dirty="0">
              <a:cs typeface="Calibri"/>
            </a:endParaRPr>
          </a:p>
          <a:p>
            <a:pPr marL="342900" indent="-342900">
              <a:buChar char="•"/>
            </a:pPr>
            <a:r>
              <a:rPr lang="nl-NL" sz="2800" dirty="0">
                <a:cs typeface="Calibri"/>
              </a:rPr>
              <a:t>Opsomming</a:t>
            </a:r>
            <a:endParaRPr lang="nl-NL" sz="2800" dirty="0"/>
          </a:p>
        </p:txBody>
      </p:sp>
    </p:spTree>
    <p:extLst>
      <p:ext uri="{BB962C8B-B14F-4D97-AF65-F5344CB8AC3E}">
        <p14:creationId xmlns:p14="http://schemas.microsoft.com/office/powerpoint/2010/main" val="966995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8633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hthoek 7"/>
          <p:cNvSpPr/>
          <p:nvPr userDrawn="1"/>
        </p:nvSpPr>
        <p:spPr>
          <a:xfrm>
            <a:off x="614105" y="2718212"/>
            <a:ext cx="10531741" cy="1015663"/>
          </a:xfrm>
          <a:prstGeom prst="rect">
            <a:avLst/>
          </a:prstGeom>
        </p:spPr>
        <p:txBody>
          <a:bodyPr wrap="square" anchor="t">
            <a:spAutoFit/>
          </a:bodyPr>
          <a:lstStyle/>
          <a:p>
            <a:pPr algn="ctr" defTabSz="457200">
              <a:spcBef>
                <a:spcPct val="20000"/>
              </a:spcBef>
            </a:pPr>
            <a:r>
              <a:rPr lang="nl-NL" sz="6000" b="1" dirty="0">
                <a:solidFill>
                  <a:schemeClr val="tx1"/>
                </a:solidFill>
              </a:rPr>
              <a:t>Evaluatie</a:t>
            </a:r>
            <a:r>
              <a:rPr lang="nl-NL" sz="6000" b="1" dirty="0">
                <a:solidFill>
                  <a:schemeClr val="tx1"/>
                </a:solidFill>
                <a:cs typeface="Calibri"/>
              </a:rPr>
              <a:t> via peiling in scherm</a:t>
            </a:r>
            <a:endParaRPr lang="nl-NL" sz="9000" b="1" dirty="0">
              <a:solidFill>
                <a:schemeClr val="tx1"/>
              </a:solidFill>
            </a:endParaRPr>
          </a:p>
        </p:txBody>
      </p:sp>
      <p:sp>
        <p:nvSpPr>
          <p:cNvPr id="10" name="Oval 5">
            <a:hlinkClick r:id="rId2"/>
          </p:cNvPr>
          <p:cNvSpPr/>
          <p:nvPr userDrawn="1"/>
        </p:nvSpPr>
        <p:spPr>
          <a:xfrm rot="21417198">
            <a:off x="5932352" y="5656382"/>
            <a:ext cx="6268658" cy="1639635"/>
          </a:xfrm>
          <a:custGeom>
            <a:avLst/>
            <a:gdLst>
              <a:gd name="connsiteX0" fmla="*/ 0 w 3707904"/>
              <a:gd name="connsiteY0" fmla="*/ 922412 h 1844824"/>
              <a:gd name="connsiteX1" fmla="*/ 1853952 w 3707904"/>
              <a:gd name="connsiteY1" fmla="*/ 0 h 1844824"/>
              <a:gd name="connsiteX2" fmla="*/ 3707904 w 3707904"/>
              <a:gd name="connsiteY2" fmla="*/ 922412 h 1844824"/>
              <a:gd name="connsiteX3" fmla="*/ 1853952 w 3707904"/>
              <a:gd name="connsiteY3" fmla="*/ 1844824 h 1844824"/>
              <a:gd name="connsiteX4" fmla="*/ 0 w 3707904"/>
              <a:gd name="connsiteY4" fmla="*/ 922412 h 1844824"/>
              <a:gd name="connsiteX0" fmla="*/ 0 w 3759663"/>
              <a:gd name="connsiteY0" fmla="*/ 954447 h 2245276"/>
              <a:gd name="connsiteX1" fmla="*/ 1853952 w 3759663"/>
              <a:gd name="connsiteY1" fmla="*/ 32035 h 2245276"/>
              <a:gd name="connsiteX2" fmla="*/ 3759663 w 3759663"/>
              <a:gd name="connsiteY2" fmla="*/ 2015496 h 2245276"/>
              <a:gd name="connsiteX3" fmla="*/ 1853952 w 3759663"/>
              <a:gd name="connsiteY3" fmla="*/ 1876859 h 2245276"/>
              <a:gd name="connsiteX4" fmla="*/ 0 w 3759663"/>
              <a:gd name="connsiteY4" fmla="*/ 954447 h 2245276"/>
              <a:gd name="connsiteX0" fmla="*/ 0 w 4674063"/>
              <a:gd name="connsiteY0" fmla="*/ 1845727 h 2183083"/>
              <a:gd name="connsiteX1" fmla="*/ 2768352 w 4674063"/>
              <a:gd name="connsiteY1" fmla="*/ 289 h 2183083"/>
              <a:gd name="connsiteX2" fmla="*/ 4674063 w 4674063"/>
              <a:gd name="connsiteY2" fmla="*/ 1983750 h 2183083"/>
              <a:gd name="connsiteX3" fmla="*/ 2768352 w 4674063"/>
              <a:gd name="connsiteY3" fmla="*/ 1845113 h 2183083"/>
              <a:gd name="connsiteX4" fmla="*/ 0 w 4674063"/>
              <a:gd name="connsiteY4" fmla="*/ 1845727 h 2183083"/>
              <a:gd name="connsiteX0" fmla="*/ 12 w 4674075"/>
              <a:gd name="connsiteY0" fmla="*/ 1621437 h 1958793"/>
              <a:gd name="connsiteX1" fmla="*/ 2733859 w 4674075"/>
              <a:gd name="connsiteY1" fmla="*/ 286 h 1958793"/>
              <a:gd name="connsiteX2" fmla="*/ 4674075 w 4674075"/>
              <a:gd name="connsiteY2" fmla="*/ 1759460 h 1958793"/>
              <a:gd name="connsiteX3" fmla="*/ 2768364 w 4674075"/>
              <a:gd name="connsiteY3" fmla="*/ 1620823 h 1958793"/>
              <a:gd name="connsiteX4" fmla="*/ 12 w 4674075"/>
              <a:gd name="connsiteY4" fmla="*/ 1621437 h 1958793"/>
              <a:gd name="connsiteX0" fmla="*/ 1693 w 4675756"/>
              <a:gd name="connsiteY0" fmla="*/ 1440317 h 1777673"/>
              <a:gd name="connsiteX1" fmla="*/ 3184114 w 4675756"/>
              <a:gd name="connsiteY1" fmla="*/ 321 h 1777673"/>
              <a:gd name="connsiteX2" fmla="*/ 4675756 w 4675756"/>
              <a:gd name="connsiteY2" fmla="*/ 1578340 h 1777673"/>
              <a:gd name="connsiteX3" fmla="*/ 2770045 w 4675756"/>
              <a:gd name="connsiteY3" fmla="*/ 1439703 h 1777673"/>
              <a:gd name="connsiteX4" fmla="*/ 1693 w 4675756"/>
              <a:gd name="connsiteY4" fmla="*/ 1440317 h 1777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5756" h="1777673">
                <a:moveTo>
                  <a:pt x="1693" y="1440317"/>
                </a:moveTo>
                <a:cubicBezTo>
                  <a:pt x="70704" y="1200420"/>
                  <a:pt x="2405104" y="-22683"/>
                  <a:pt x="3184114" y="321"/>
                </a:cubicBezTo>
                <a:cubicBezTo>
                  <a:pt x="3963124" y="23325"/>
                  <a:pt x="4675756" y="1068906"/>
                  <a:pt x="4675756" y="1578340"/>
                </a:cubicBezTo>
                <a:cubicBezTo>
                  <a:pt x="4675756" y="2087774"/>
                  <a:pt x="3549055" y="1462707"/>
                  <a:pt x="2770045" y="1439703"/>
                </a:cubicBezTo>
                <a:cubicBezTo>
                  <a:pt x="1991035" y="1416699"/>
                  <a:pt x="-67318" y="1680214"/>
                  <a:pt x="1693" y="1440317"/>
                </a:cubicBezTo>
                <a:close/>
              </a:path>
            </a:pathLst>
          </a:custGeom>
          <a:solidFill>
            <a:srgbClr val="01AE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       </a:t>
            </a:r>
            <a:endParaRPr lang="nl-NL"/>
          </a:p>
        </p:txBody>
      </p:sp>
      <p:sp>
        <p:nvSpPr>
          <p:cNvPr id="11" name="TextBox 7"/>
          <p:cNvSpPr txBox="1"/>
          <p:nvPr userDrawn="1"/>
        </p:nvSpPr>
        <p:spPr>
          <a:xfrm>
            <a:off x="8174216" y="6211669"/>
            <a:ext cx="2950038" cy="646331"/>
          </a:xfrm>
          <a:prstGeom prst="rect">
            <a:avLst/>
          </a:prstGeom>
          <a:noFill/>
        </p:spPr>
        <p:txBody>
          <a:bodyPr wrap="none" rtlCol="0">
            <a:spAutoFit/>
          </a:bodyPr>
          <a:lstStyle/>
          <a:p>
            <a:r>
              <a:rPr lang="en-GB" sz="1600" b="1" baseline="0" dirty="0" err="1">
                <a:solidFill>
                  <a:schemeClr val="tx1"/>
                </a:solidFill>
              </a:rPr>
              <a:t>www.kennisnetgeboortezorg.nl</a:t>
            </a:r>
            <a:endParaRPr lang="nl-NL" sz="1600" b="1" baseline="0" dirty="0">
              <a:solidFill>
                <a:schemeClr val="tx1"/>
              </a:solidFill>
            </a:endParaRPr>
          </a:p>
          <a:p>
            <a:endParaRPr lang="nl-NL" sz="2000" b="1" dirty="0">
              <a:solidFill>
                <a:srgbClr val="01AEF0"/>
              </a:solidFill>
            </a:endParaRPr>
          </a:p>
        </p:txBody>
      </p:sp>
    </p:spTree>
    <p:extLst>
      <p:ext uri="{BB962C8B-B14F-4D97-AF65-F5344CB8AC3E}">
        <p14:creationId xmlns:p14="http://schemas.microsoft.com/office/powerpoint/2010/main" val="2009055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hthoek 7"/>
          <p:cNvSpPr/>
          <p:nvPr userDrawn="1"/>
        </p:nvSpPr>
        <p:spPr>
          <a:xfrm>
            <a:off x="614105" y="2718212"/>
            <a:ext cx="10531741" cy="2677656"/>
          </a:xfrm>
          <a:prstGeom prst="rect">
            <a:avLst/>
          </a:prstGeom>
        </p:spPr>
        <p:txBody>
          <a:bodyPr wrap="square">
            <a:spAutoFit/>
          </a:bodyPr>
          <a:lstStyle/>
          <a:p>
            <a:pPr lvl="0" algn="ctr" defTabSz="457200">
              <a:spcBef>
                <a:spcPct val="20000"/>
              </a:spcBef>
            </a:pPr>
            <a:r>
              <a:rPr lang="nl-NL" sz="6000" b="1" dirty="0">
                <a:solidFill>
                  <a:schemeClr val="tx1"/>
                </a:solidFill>
              </a:rPr>
              <a:t>Bedankt voor je deelname!</a:t>
            </a:r>
          </a:p>
          <a:p>
            <a:pPr lvl="0" algn="ctr" defTabSz="457200">
              <a:spcBef>
                <a:spcPct val="20000"/>
              </a:spcBef>
            </a:pPr>
            <a:r>
              <a:rPr lang="nl-NL" sz="9000" b="1" dirty="0">
                <a:solidFill>
                  <a:schemeClr val="tx1"/>
                </a:solidFill>
                <a:sym typeface="Wingdings"/>
              </a:rPr>
              <a:t> </a:t>
            </a:r>
            <a:endParaRPr lang="nl-NL" sz="9000" b="1" dirty="0">
              <a:solidFill>
                <a:schemeClr val="tx1"/>
              </a:solidFill>
            </a:endParaRPr>
          </a:p>
        </p:txBody>
      </p:sp>
      <p:sp>
        <p:nvSpPr>
          <p:cNvPr id="9" name="Oval 5">
            <a:hlinkClick r:id="rId2"/>
          </p:cNvPr>
          <p:cNvSpPr/>
          <p:nvPr userDrawn="1"/>
        </p:nvSpPr>
        <p:spPr>
          <a:xfrm rot="21417198">
            <a:off x="5932352" y="5656382"/>
            <a:ext cx="6268658" cy="1639635"/>
          </a:xfrm>
          <a:custGeom>
            <a:avLst/>
            <a:gdLst>
              <a:gd name="connsiteX0" fmla="*/ 0 w 3707904"/>
              <a:gd name="connsiteY0" fmla="*/ 922412 h 1844824"/>
              <a:gd name="connsiteX1" fmla="*/ 1853952 w 3707904"/>
              <a:gd name="connsiteY1" fmla="*/ 0 h 1844824"/>
              <a:gd name="connsiteX2" fmla="*/ 3707904 w 3707904"/>
              <a:gd name="connsiteY2" fmla="*/ 922412 h 1844824"/>
              <a:gd name="connsiteX3" fmla="*/ 1853952 w 3707904"/>
              <a:gd name="connsiteY3" fmla="*/ 1844824 h 1844824"/>
              <a:gd name="connsiteX4" fmla="*/ 0 w 3707904"/>
              <a:gd name="connsiteY4" fmla="*/ 922412 h 1844824"/>
              <a:gd name="connsiteX0" fmla="*/ 0 w 3759663"/>
              <a:gd name="connsiteY0" fmla="*/ 954447 h 2245276"/>
              <a:gd name="connsiteX1" fmla="*/ 1853952 w 3759663"/>
              <a:gd name="connsiteY1" fmla="*/ 32035 h 2245276"/>
              <a:gd name="connsiteX2" fmla="*/ 3759663 w 3759663"/>
              <a:gd name="connsiteY2" fmla="*/ 2015496 h 2245276"/>
              <a:gd name="connsiteX3" fmla="*/ 1853952 w 3759663"/>
              <a:gd name="connsiteY3" fmla="*/ 1876859 h 2245276"/>
              <a:gd name="connsiteX4" fmla="*/ 0 w 3759663"/>
              <a:gd name="connsiteY4" fmla="*/ 954447 h 2245276"/>
              <a:gd name="connsiteX0" fmla="*/ 0 w 4674063"/>
              <a:gd name="connsiteY0" fmla="*/ 1845727 h 2183083"/>
              <a:gd name="connsiteX1" fmla="*/ 2768352 w 4674063"/>
              <a:gd name="connsiteY1" fmla="*/ 289 h 2183083"/>
              <a:gd name="connsiteX2" fmla="*/ 4674063 w 4674063"/>
              <a:gd name="connsiteY2" fmla="*/ 1983750 h 2183083"/>
              <a:gd name="connsiteX3" fmla="*/ 2768352 w 4674063"/>
              <a:gd name="connsiteY3" fmla="*/ 1845113 h 2183083"/>
              <a:gd name="connsiteX4" fmla="*/ 0 w 4674063"/>
              <a:gd name="connsiteY4" fmla="*/ 1845727 h 2183083"/>
              <a:gd name="connsiteX0" fmla="*/ 12 w 4674075"/>
              <a:gd name="connsiteY0" fmla="*/ 1621437 h 1958793"/>
              <a:gd name="connsiteX1" fmla="*/ 2733859 w 4674075"/>
              <a:gd name="connsiteY1" fmla="*/ 286 h 1958793"/>
              <a:gd name="connsiteX2" fmla="*/ 4674075 w 4674075"/>
              <a:gd name="connsiteY2" fmla="*/ 1759460 h 1958793"/>
              <a:gd name="connsiteX3" fmla="*/ 2768364 w 4674075"/>
              <a:gd name="connsiteY3" fmla="*/ 1620823 h 1958793"/>
              <a:gd name="connsiteX4" fmla="*/ 12 w 4674075"/>
              <a:gd name="connsiteY4" fmla="*/ 1621437 h 1958793"/>
              <a:gd name="connsiteX0" fmla="*/ 1693 w 4675756"/>
              <a:gd name="connsiteY0" fmla="*/ 1440317 h 1777673"/>
              <a:gd name="connsiteX1" fmla="*/ 3184114 w 4675756"/>
              <a:gd name="connsiteY1" fmla="*/ 321 h 1777673"/>
              <a:gd name="connsiteX2" fmla="*/ 4675756 w 4675756"/>
              <a:gd name="connsiteY2" fmla="*/ 1578340 h 1777673"/>
              <a:gd name="connsiteX3" fmla="*/ 2770045 w 4675756"/>
              <a:gd name="connsiteY3" fmla="*/ 1439703 h 1777673"/>
              <a:gd name="connsiteX4" fmla="*/ 1693 w 4675756"/>
              <a:gd name="connsiteY4" fmla="*/ 1440317 h 1777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5756" h="1777673">
                <a:moveTo>
                  <a:pt x="1693" y="1440317"/>
                </a:moveTo>
                <a:cubicBezTo>
                  <a:pt x="70704" y="1200420"/>
                  <a:pt x="2405104" y="-22683"/>
                  <a:pt x="3184114" y="321"/>
                </a:cubicBezTo>
                <a:cubicBezTo>
                  <a:pt x="3963124" y="23325"/>
                  <a:pt x="4675756" y="1068906"/>
                  <a:pt x="4675756" y="1578340"/>
                </a:cubicBezTo>
                <a:cubicBezTo>
                  <a:pt x="4675756" y="2087774"/>
                  <a:pt x="3549055" y="1462707"/>
                  <a:pt x="2770045" y="1439703"/>
                </a:cubicBezTo>
                <a:cubicBezTo>
                  <a:pt x="1991035" y="1416699"/>
                  <a:pt x="-67318" y="1680214"/>
                  <a:pt x="1693" y="1440317"/>
                </a:cubicBezTo>
                <a:close/>
              </a:path>
            </a:pathLst>
          </a:custGeom>
          <a:solidFill>
            <a:srgbClr val="01AE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       </a:t>
            </a:r>
            <a:endParaRPr lang="nl-NL"/>
          </a:p>
        </p:txBody>
      </p:sp>
      <p:sp>
        <p:nvSpPr>
          <p:cNvPr id="10" name="TextBox 7"/>
          <p:cNvSpPr txBox="1"/>
          <p:nvPr userDrawn="1"/>
        </p:nvSpPr>
        <p:spPr>
          <a:xfrm>
            <a:off x="8174216" y="6211669"/>
            <a:ext cx="2950038" cy="646331"/>
          </a:xfrm>
          <a:prstGeom prst="rect">
            <a:avLst/>
          </a:prstGeom>
          <a:noFill/>
        </p:spPr>
        <p:txBody>
          <a:bodyPr wrap="none" rtlCol="0">
            <a:spAutoFit/>
          </a:bodyPr>
          <a:lstStyle/>
          <a:p>
            <a:r>
              <a:rPr lang="en-GB" sz="1600" b="1" baseline="0" dirty="0" err="1">
                <a:solidFill>
                  <a:schemeClr val="tx1"/>
                </a:solidFill>
              </a:rPr>
              <a:t>www.kennisnetgeboortezorg.nl</a:t>
            </a:r>
            <a:endParaRPr lang="nl-NL" sz="1600" b="1" baseline="0" dirty="0">
              <a:solidFill>
                <a:schemeClr val="tx1"/>
              </a:solidFill>
            </a:endParaRPr>
          </a:p>
          <a:p>
            <a:endParaRPr lang="nl-NL" sz="2000" b="1" dirty="0">
              <a:solidFill>
                <a:srgbClr val="01AEF0"/>
              </a:solidFill>
            </a:endParaRPr>
          </a:p>
        </p:txBody>
      </p:sp>
    </p:spTree>
    <p:extLst>
      <p:ext uri="{BB962C8B-B14F-4D97-AF65-F5344CB8AC3E}">
        <p14:creationId xmlns:p14="http://schemas.microsoft.com/office/powerpoint/2010/main" val="866293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hthoekige driehoek 11"/>
          <p:cNvSpPr/>
          <p:nvPr userDrawn="1"/>
        </p:nvSpPr>
        <p:spPr>
          <a:xfrm rot="16200000" flipH="1" flipV="1">
            <a:off x="23246" y="-23246"/>
            <a:ext cx="1286362" cy="1332854"/>
          </a:xfrm>
          <a:prstGeom prst="rtTriangle">
            <a:avLst/>
          </a:prstGeom>
          <a:solidFill>
            <a:srgbClr val="01AE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4" name="Afbeelding 13"/>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55076" y="6053399"/>
            <a:ext cx="1651216" cy="428156"/>
          </a:xfrm>
          <a:prstGeom prst="rect">
            <a:avLst/>
          </a:prstGeom>
        </p:spPr>
      </p:pic>
    </p:spTree>
    <p:extLst>
      <p:ext uri="{BB962C8B-B14F-4D97-AF65-F5344CB8AC3E}">
        <p14:creationId xmlns:p14="http://schemas.microsoft.com/office/powerpoint/2010/main" val="36458978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4" r:id="rId11"/>
    <p:sldLayoutId id="2147483685" r:id="rId12"/>
    <p:sldLayoutId id="2147483687" r:id="rId13"/>
    <p:sldLayoutId id="2147483688" r:id="rId14"/>
    <p:sldLayoutId id="2147483689" r:id="rId15"/>
    <p:sldLayoutId id="2147483690"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8" Type="http://schemas.openxmlformats.org/officeDocument/2006/relationships/hyperlink" Target="http://en.wikipedia.org/wiki/Organization" TargetMode="External"/><Relationship Id="rId13" Type="http://schemas.openxmlformats.org/officeDocument/2006/relationships/image" Target="../media/image20.jpeg"/><Relationship Id="rId3" Type="http://schemas.openxmlformats.org/officeDocument/2006/relationships/image" Target="../media/image8.jpeg"/><Relationship Id="rId7" Type="http://schemas.openxmlformats.org/officeDocument/2006/relationships/hyperlink" Target="http://en.wikipedia.org/wiki/Person" TargetMode="External"/><Relationship Id="rId12" Type="http://schemas.openxmlformats.org/officeDocument/2006/relationships/hyperlink" Target="http://en.wikipedia.org/wiki/Corrupt"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hyperlink" Target="http://en.wikipedia.org/wiki/Interest_(emotion)" TargetMode="External"/><Relationship Id="rId5" Type="http://schemas.openxmlformats.org/officeDocument/2006/relationships/image" Target="../media/image18.png"/><Relationship Id="rId10" Type="http://schemas.openxmlformats.org/officeDocument/2006/relationships/hyperlink" Target="http://en.wikipedia.org/wiki/Finance" TargetMode="External"/><Relationship Id="rId4" Type="http://schemas.openxmlformats.org/officeDocument/2006/relationships/image" Target="../media/image17.jpeg"/><Relationship Id="rId9" Type="http://schemas.openxmlformats.org/officeDocument/2006/relationships/hyperlink" Target="http://en.wiktionary.org/wiki/interest"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ved=2ahUKEwju8PCS8NLbAhWLmLQKHdnhBZgQjRx6BAgBEAU&amp;url=https://www.zelfbewustzwanger.nl/&amp;psig=AOvVaw1oIF8VOTwsP3FjpXlyO5xb&amp;ust=1529056137549576" TargetMode="External"/><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image" Target="../media/image25.png"/><Relationship Id="rId5" Type="http://schemas.openxmlformats.org/officeDocument/2006/relationships/hyperlink" Target="https://www.zelfbewustzwanger.nl/" TargetMode="Externa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www.kennisnetgeboortezorg.nl/"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31.tiff"/><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hyperlink" Target="https://www.ahrq.gov/professionals/education/curriculum-tools/shareddecisionmaking/tools/tool-8/index.html" TargetMode="External"/><Relationship Id="rId2" Type="http://schemas.openxmlformats.org/officeDocument/2006/relationships/hyperlink" Target="https://www.youtube.com/watch?v=rPv42DhCHtE" TargetMode="Externa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32.tiff"/><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https://www.degynaecoloog.nl/samen-beslissen/keuzehulpen/" TargetMode="External"/><Relationship Id="rId2" Type="http://schemas.openxmlformats.org/officeDocument/2006/relationships/notesSlide" Target="../notesSlides/notesSlide14.xml"/><Relationship Id="rId1" Type="http://schemas.openxmlformats.org/officeDocument/2006/relationships/slideLayout" Target="../slideLayouts/slideLayout16.xml"/><Relationship Id="rId6" Type="http://schemas.openxmlformats.org/officeDocument/2006/relationships/image" Target="../media/image34.png"/><Relationship Id="rId5" Type="http://schemas.openxmlformats.org/officeDocument/2006/relationships/hyperlink" Target="http://www.ipdas.ohri.ca/" TargetMode="External"/><Relationship Id="rId4" Type="http://schemas.openxmlformats.org/officeDocument/2006/relationships/hyperlink" Target="https://www.patientenfederatie.nl/producten/samen-beslissen/behandelkeuzehulpen"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www.kennisnetgeboortezorg.nl/"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www.google.nl/url?sa=i&amp;rct=j&amp;q=&amp;esrc=s&amp;source=images&amp;cd=&amp;cad=rja&amp;uact=8&amp;ved=0ahUKEwiphr3034jMAhVCD5oKHQSkCTAQjRwIBw&amp;url=http://www.expeditieduurzaam.nl/duurzaam-individu/de-patient-als-aprtner-cultuurverschillen-tussen-arts-en-patient&amp;psig=AFQjCNGCdH7nR9ARuCpFV7ugBX_TF7m-jQ&amp;ust=1460538448563108" TargetMode="Externa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8" Type="http://schemas.openxmlformats.org/officeDocument/2006/relationships/hyperlink" Target="https://www.youtube.com/watch?v=FaIfWFYZRZA" TargetMode="External"/><Relationship Id="rId3" Type="http://schemas.openxmlformats.org/officeDocument/2006/relationships/hyperlink" Target="https://www.youtube.com/watch?v=rPv42DhCHtE" TargetMode="External"/><Relationship Id="rId7" Type="http://schemas.openxmlformats.org/officeDocument/2006/relationships/hyperlink" Target="https://www.youtube.com/watch?v=LnDWt10Maf8" TargetMode="External"/><Relationship Id="rId2" Type="http://schemas.openxmlformats.org/officeDocument/2006/relationships/hyperlink" Target="http://www.kennisnetgeboortezorg.nl/" TargetMode="External"/><Relationship Id="rId1" Type="http://schemas.openxmlformats.org/officeDocument/2006/relationships/slideLayout" Target="../slideLayouts/slideLayout13.xml"/><Relationship Id="rId6" Type="http://schemas.openxmlformats.org/officeDocument/2006/relationships/hyperlink" Target="https://www.youtube.com/watch?v=2uwoF_o_aLg" TargetMode="External"/><Relationship Id="rId5" Type="http://schemas.openxmlformats.org/officeDocument/2006/relationships/hyperlink" Target="https://blogs.bmj.com/bmj/2018/02/08/humanising-birth-does-the-language-we-use-matter/" TargetMode="External"/><Relationship Id="rId4" Type="http://schemas.openxmlformats.org/officeDocument/2006/relationships/hyperlink" Target="https://www.ahrq.gov/professionals/education/curriculum-tools/shareddecisionmaking/tools/tool-8/index.html"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www.kennisnetgeboortezorg.nl/"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kennisnetgeboortezorg.nl/"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kennisnetgeboortezorg.nl/"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Layout" Target="../slideLayouts/slideLayout11.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hyperlink" Target="http://www.kennisnetgeboortezorg.n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rotWithShape="1">
          <a:blip r:embed="rId3" cstate="print">
            <a:extLst>
              <a:ext uri="{28A0092B-C50C-407E-A947-70E740481C1C}">
                <a14:useLocalDpi xmlns:a14="http://schemas.microsoft.com/office/drawing/2010/main" val="0"/>
              </a:ext>
            </a:extLst>
          </a:blip>
          <a:srcRect l="1800" t="3269" r="14956" b="21441"/>
          <a:stretch/>
        </p:blipFill>
        <p:spPr>
          <a:xfrm>
            <a:off x="0" y="-185981"/>
            <a:ext cx="12192000" cy="7043981"/>
          </a:xfrm>
          <a:prstGeom prst="rect">
            <a:avLst/>
          </a:prstGeom>
        </p:spPr>
      </p:pic>
      <p:pic>
        <p:nvPicPr>
          <p:cNvPr id="3" name="Afbeelding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4773" y="6878810"/>
            <a:ext cx="10058400" cy="6678996"/>
          </a:xfrm>
          <a:prstGeom prst="rect">
            <a:avLst/>
          </a:prstGeom>
        </p:spPr>
      </p:pic>
      <p:sp>
        <p:nvSpPr>
          <p:cNvPr id="4" name="Rechthoek 3"/>
          <p:cNvSpPr/>
          <p:nvPr/>
        </p:nvSpPr>
        <p:spPr>
          <a:xfrm>
            <a:off x="539491" y="1452009"/>
            <a:ext cx="8743993" cy="2711512"/>
          </a:xfrm>
          <a:prstGeom prst="rect">
            <a:avLst/>
          </a:prstGeom>
        </p:spPr>
        <p:txBody>
          <a:bodyPr wrap="square">
            <a:spAutoFit/>
          </a:bodyPr>
          <a:lstStyle/>
          <a:p>
            <a:pPr lvl="0" defTabSz="457200"/>
            <a:r>
              <a:rPr lang="nl-NL" sz="4000" b="1" dirty="0"/>
              <a:t>Digitaal</a:t>
            </a:r>
            <a:r>
              <a:rPr lang="nl-NL" sz="4000" b="1" dirty="0">
                <a:solidFill>
                  <a:srgbClr val="01AEF0"/>
                </a:solidFill>
              </a:rPr>
              <a:t> </a:t>
            </a:r>
            <a:r>
              <a:rPr lang="nl-NL" sz="4000" b="1" dirty="0"/>
              <a:t>spreekuur</a:t>
            </a:r>
            <a:endParaRPr lang="nl-NL" sz="1200" b="1" dirty="0"/>
          </a:p>
          <a:p>
            <a:pPr lvl="0" defTabSz="457200"/>
            <a:endParaRPr lang="nl-NL" sz="4000" b="1" dirty="0">
              <a:solidFill>
                <a:srgbClr val="01AEF0"/>
              </a:solidFill>
            </a:endParaRPr>
          </a:p>
          <a:p>
            <a:pPr lvl="0" defTabSz="457200"/>
            <a:r>
              <a:rPr lang="nl-NL" sz="2800" b="1" i="1" dirty="0"/>
              <a:t>‘Gezamenlijke besluitvorming’ </a:t>
            </a:r>
          </a:p>
          <a:p>
            <a:pPr lvl="0" defTabSz="457200"/>
            <a:r>
              <a:rPr lang="nl-NL" sz="2800" dirty="0"/>
              <a:t>2 juli 2018 	20.15u</a:t>
            </a:r>
          </a:p>
          <a:p>
            <a:pPr lvl="0" defTabSz="457200">
              <a:spcBef>
                <a:spcPct val="20000"/>
              </a:spcBef>
            </a:pPr>
            <a:endParaRPr lang="nl-NL" sz="1050" b="1" dirty="0"/>
          </a:p>
          <a:p>
            <a:pPr lvl="0" defTabSz="457200">
              <a:spcBef>
                <a:spcPct val="20000"/>
              </a:spcBef>
            </a:pPr>
            <a:endParaRPr lang="nl-NL" b="1" dirty="0"/>
          </a:p>
        </p:txBody>
      </p:sp>
      <p:sp>
        <p:nvSpPr>
          <p:cNvPr id="5" name="Rechthoek 4"/>
          <p:cNvSpPr/>
          <p:nvPr/>
        </p:nvSpPr>
        <p:spPr>
          <a:xfrm>
            <a:off x="206051" y="4390141"/>
            <a:ext cx="8199438" cy="1717393"/>
          </a:xfrm>
          <a:prstGeom prst="rect">
            <a:avLst/>
          </a:prstGeom>
        </p:spPr>
        <p:txBody>
          <a:bodyPr wrap="square" anchor="t">
            <a:spAutoFit/>
          </a:bodyPr>
          <a:lstStyle/>
          <a:p>
            <a:pPr marL="342900" indent="-342900" defTabSz="457200">
              <a:spcBef>
                <a:spcPct val="20000"/>
              </a:spcBef>
              <a:buFont typeface="Arial"/>
              <a:buChar char="•"/>
            </a:pPr>
            <a:r>
              <a:rPr lang="nl-NL" sz="2400" dirty="0"/>
              <a:t>Dr. Marianne Nieuwenhuijze, lector </a:t>
            </a:r>
            <a:r>
              <a:rPr lang="nl-NL" sz="2400" dirty="0" err="1"/>
              <a:t>Midwifery</a:t>
            </a:r>
            <a:r>
              <a:rPr lang="nl-NL" sz="2400" dirty="0"/>
              <a:t> AVM</a:t>
            </a:r>
            <a:endParaRPr lang="nl-NL" dirty="0"/>
          </a:p>
          <a:p>
            <a:pPr marL="342900" indent="-342900" defTabSz="457200">
              <a:spcBef>
                <a:spcPct val="20000"/>
              </a:spcBef>
              <a:buFont typeface="Arial"/>
              <a:buChar char="•"/>
            </a:pPr>
            <a:r>
              <a:rPr lang="nl-NL" sz="2400" dirty="0"/>
              <a:t>Dr. Jeroen van Dillen, gynaecoloog, Radboud UMC</a:t>
            </a:r>
            <a:endParaRPr lang="nl-NL" sz="2400" dirty="0">
              <a:cs typeface="Calibri"/>
            </a:endParaRPr>
          </a:p>
          <a:p>
            <a:pPr marL="342900" lvl="0" indent="-342900" defTabSz="457200">
              <a:spcBef>
                <a:spcPct val="20000"/>
              </a:spcBef>
              <a:buFont typeface="Arial"/>
              <a:buChar char="•"/>
            </a:pPr>
            <a:r>
              <a:rPr lang="nl-NL" sz="2400" dirty="0"/>
              <a:t>Evelien Cellissen, beleidsadviseur CPZ</a:t>
            </a:r>
            <a:br>
              <a:rPr lang="nl-NL" sz="2400" dirty="0">
                <a:latin typeface="Calibri"/>
                <a:cs typeface="Calibri"/>
              </a:rPr>
            </a:br>
            <a:endParaRPr lang="nl-NL" sz="2400" dirty="0">
              <a:cs typeface="Calibri"/>
            </a:endParaRPr>
          </a:p>
        </p:txBody>
      </p:sp>
      <p:pic>
        <p:nvPicPr>
          <p:cNvPr id="8" name="Afbeelding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9490" y="297805"/>
            <a:ext cx="2517655" cy="771578"/>
          </a:xfrm>
          <a:prstGeom prst="rect">
            <a:avLst/>
          </a:prstGeom>
        </p:spPr>
      </p:pic>
    </p:spTree>
    <p:extLst>
      <p:ext uri="{BB962C8B-B14F-4D97-AF65-F5344CB8AC3E}">
        <p14:creationId xmlns:p14="http://schemas.microsoft.com/office/powerpoint/2010/main" val="1137787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37946" y="348751"/>
            <a:ext cx="382946" cy="836712"/>
          </a:xfrm>
          <a:prstGeom prst="rect">
            <a:avLst/>
          </a:prstGeom>
        </p:spPr>
      </p:pic>
      <p:sp>
        <p:nvSpPr>
          <p:cNvPr id="2" name="Rechthoek 1"/>
          <p:cNvSpPr/>
          <p:nvPr/>
        </p:nvSpPr>
        <p:spPr>
          <a:xfrm>
            <a:off x="4223792" y="2348880"/>
            <a:ext cx="2212167" cy="369332"/>
          </a:xfrm>
          <a:prstGeom prst="rect">
            <a:avLst/>
          </a:prstGeom>
        </p:spPr>
        <p:txBody>
          <a:bodyPr wrap="square">
            <a:spAutoFit/>
          </a:bodyPr>
          <a:lstStyle/>
          <a:p>
            <a:endParaRPr lang="nl-NL"/>
          </a:p>
        </p:txBody>
      </p:sp>
      <p:sp>
        <p:nvSpPr>
          <p:cNvPr id="3" name="Tekstvak 2"/>
          <p:cNvSpPr txBox="1"/>
          <p:nvPr/>
        </p:nvSpPr>
        <p:spPr>
          <a:xfrm>
            <a:off x="5871569" y="413164"/>
            <a:ext cx="4403807" cy="707886"/>
          </a:xfrm>
          <a:prstGeom prst="rect">
            <a:avLst/>
          </a:prstGeom>
          <a:noFill/>
        </p:spPr>
        <p:txBody>
          <a:bodyPr wrap="square" rtlCol="0">
            <a:spAutoFit/>
          </a:bodyPr>
          <a:lstStyle/>
          <a:p>
            <a:r>
              <a:rPr lang="nl-NL" sz="4000" b="1" dirty="0">
                <a:solidFill>
                  <a:schemeClr val="accent1"/>
                </a:solidFill>
              </a:rPr>
              <a:t>Even voorstellen…</a:t>
            </a:r>
          </a:p>
        </p:txBody>
      </p:sp>
      <p:sp>
        <p:nvSpPr>
          <p:cNvPr id="4" name="Tekstvak 3">
            <a:extLst>
              <a:ext uri="{FF2B5EF4-FFF2-40B4-BE49-F238E27FC236}">
                <a16:creationId xmlns:a16="http://schemas.microsoft.com/office/drawing/2014/main" id="{3BCAC991-33F0-40FC-B5A9-00881E3EA994}"/>
              </a:ext>
            </a:extLst>
          </p:cNvPr>
          <p:cNvSpPr txBox="1"/>
          <p:nvPr/>
        </p:nvSpPr>
        <p:spPr>
          <a:xfrm>
            <a:off x="1991763" y="4104581"/>
            <a:ext cx="6507416" cy="3277820"/>
          </a:xfrm>
          <a:prstGeom prst="rect">
            <a:avLst/>
          </a:prstGeom>
          <a:noFill/>
        </p:spPr>
        <p:txBody>
          <a:bodyPr wrap="square" rtlCol="0">
            <a:spAutoFit/>
          </a:bodyPr>
          <a:lstStyle/>
          <a:p>
            <a:pPr>
              <a:lnSpc>
                <a:spcPct val="150000"/>
              </a:lnSpc>
              <a:defRPr/>
            </a:pPr>
            <a:r>
              <a:rPr lang="nl-NL" dirty="0" err="1">
                <a:solidFill>
                  <a:schemeClr val="accent6">
                    <a:lumMod val="25000"/>
                  </a:schemeClr>
                </a:solidFill>
                <a:cs typeface="Arial" charset="0"/>
              </a:rPr>
              <a:t>Dr</a:t>
            </a:r>
            <a:r>
              <a:rPr lang="nl-NL" dirty="0">
                <a:solidFill>
                  <a:schemeClr val="accent6">
                    <a:lumMod val="25000"/>
                  </a:schemeClr>
                </a:solidFill>
                <a:cs typeface="Arial" charset="0"/>
              </a:rPr>
              <a:t> Jeroen van Dillen, gynaecoloog </a:t>
            </a:r>
            <a:r>
              <a:rPr lang="nl-NL" dirty="0" err="1">
                <a:solidFill>
                  <a:schemeClr val="accent6">
                    <a:lumMod val="25000"/>
                  </a:schemeClr>
                </a:solidFill>
                <a:cs typeface="Arial" charset="0"/>
              </a:rPr>
              <a:t>Radboudumc</a:t>
            </a:r>
            <a:r>
              <a:rPr lang="nl-NL" dirty="0">
                <a:solidFill>
                  <a:schemeClr val="accent6">
                    <a:lumMod val="25000"/>
                  </a:schemeClr>
                </a:solidFill>
                <a:cs typeface="Arial" charset="0"/>
              </a:rPr>
              <a:t>, ex -tropenarts</a:t>
            </a:r>
          </a:p>
          <a:p>
            <a:endParaRPr lang="nl-NL" dirty="0"/>
          </a:p>
          <a:p>
            <a:r>
              <a:rPr lang="nl-NL" dirty="0"/>
              <a:t>Ervaring: obstetrie derde lijn, onderwijs en onderzoek (audit, organisatie en kwaliteit)</a:t>
            </a:r>
          </a:p>
          <a:p>
            <a:r>
              <a:rPr lang="nl-NL" dirty="0"/>
              <a:t>Gepromoveerd </a:t>
            </a:r>
            <a:r>
              <a:rPr lang="nl-NL" dirty="0" err="1"/>
              <a:t>Vumc</a:t>
            </a:r>
            <a:r>
              <a:rPr lang="nl-NL" dirty="0"/>
              <a:t> Amsterdam, titel: </a:t>
            </a:r>
            <a:r>
              <a:rPr lang="nl-NL" dirty="0" err="1"/>
              <a:t>Obstetric</a:t>
            </a:r>
            <a:r>
              <a:rPr lang="nl-NL" dirty="0"/>
              <a:t> Audit in Namibia </a:t>
            </a:r>
            <a:r>
              <a:rPr lang="nl-NL" dirty="0" err="1"/>
              <a:t>and</a:t>
            </a:r>
            <a:r>
              <a:rPr lang="nl-NL" dirty="0"/>
              <a:t> </a:t>
            </a:r>
            <a:r>
              <a:rPr lang="nl-NL" dirty="0" err="1"/>
              <a:t>the</a:t>
            </a:r>
            <a:r>
              <a:rPr lang="nl-NL" dirty="0"/>
              <a:t> Netherlands</a:t>
            </a:r>
          </a:p>
          <a:p>
            <a:pPr>
              <a:defRPr/>
            </a:pPr>
            <a:endParaRPr lang="nl-NL" dirty="0">
              <a:solidFill>
                <a:schemeClr val="accent6">
                  <a:lumMod val="25000"/>
                </a:schemeClr>
              </a:solidFill>
              <a:cs typeface="Arial" charset="0"/>
            </a:endParaRPr>
          </a:p>
          <a:p>
            <a:pPr>
              <a:defRPr/>
            </a:pPr>
            <a:r>
              <a:rPr lang="nl-NL" dirty="0">
                <a:solidFill>
                  <a:schemeClr val="accent6">
                    <a:lumMod val="25000"/>
                  </a:schemeClr>
                </a:solidFill>
                <a:cs typeface="Arial" charset="0"/>
              </a:rPr>
              <a:t>Conflict of interest 		Financial   none</a:t>
            </a:r>
          </a:p>
          <a:p>
            <a:pPr>
              <a:defRPr/>
            </a:pPr>
            <a:r>
              <a:rPr lang="nl-NL" dirty="0">
                <a:solidFill>
                  <a:schemeClr val="accent6">
                    <a:lumMod val="25000"/>
                  </a:schemeClr>
                </a:solidFill>
                <a:cs typeface="Arial" charset="0"/>
              </a:rPr>
              <a:t>			E</a:t>
            </a:r>
            <a:r>
              <a:rPr lang="en-US" dirty="0">
                <a:solidFill>
                  <a:schemeClr val="accent6">
                    <a:lumMod val="25000"/>
                  </a:schemeClr>
                </a:solidFill>
                <a:cs typeface="Arial" charset="0"/>
              </a:rPr>
              <a:t>motional ? (point of view)</a:t>
            </a:r>
            <a:endParaRPr lang="nl-NL" dirty="0">
              <a:solidFill>
                <a:schemeClr val="accent6">
                  <a:lumMod val="25000"/>
                </a:schemeClr>
              </a:solidFill>
              <a:cs typeface="Arial" charset="0"/>
            </a:endParaRPr>
          </a:p>
          <a:p>
            <a:endParaRPr lang="nl-NL" dirty="0"/>
          </a:p>
          <a:p>
            <a:endParaRPr lang="nl-NL" dirty="0"/>
          </a:p>
        </p:txBody>
      </p:sp>
      <p:pic>
        <p:nvPicPr>
          <p:cNvPr id="9" name="Picture 2" descr="C:\Users\Z183143\AppData\Local\Microsoft\Windows\Temporary Internet Files\Content.Outlook\0QJ2YZ4Z\IMG_1146.JPG"/>
          <p:cNvPicPr>
            <a:picLocks noChangeAspect="1" noChangeArrowheads="1"/>
          </p:cNvPicPr>
          <p:nvPr/>
        </p:nvPicPr>
        <p:blipFill rotWithShape="1">
          <a:blip r:embed="rId4" cstate="print"/>
          <a:srcRect t="12851" b="22936"/>
          <a:stretch/>
        </p:blipFill>
        <p:spPr bwMode="auto">
          <a:xfrm>
            <a:off x="246060" y="1667662"/>
            <a:ext cx="6746771" cy="2436919"/>
          </a:xfrm>
          <a:prstGeom prst="rect">
            <a:avLst/>
          </a:prstGeom>
          <a:noFill/>
        </p:spPr>
      </p:pic>
      <p:pic>
        <p:nvPicPr>
          <p:cNvPr id="10" name="Afbeelding 9">
            <a:extLst>
              <a:ext uri="{FF2B5EF4-FFF2-40B4-BE49-F238E27FC236}">
                <a16:creationId xmlns:a16="http://schemas.microsoft.com/office/drawing/2014/main" id="{1D660291-2C66-4023-AE7D-CD8AB2DC367A}"/>
              </a:ext>
            </a:extLst>
          </p:cNvPr>
          <p:cNvPicPr>
            <a:picLocks noChangeAspect="1"/>
          </p:cNvPicPr>
          <p:nvPr/>
        </p:nvPicPr>
        <p:blipFill>
          <a:blip r:embed="rId5"/>
          <a:stretch>
            <a:fillRect/>
          </a:stretch>
        </p:blipFill>
        <p:spPr>
          <a:xfrm>
            <a:off x="7468460" y="1886159"/>
            <a:ext cx="2282915" cy="814240"/>
          </a:xfrm>
          <a:prstGeom prst="rect">
            <a:avLst/>
          </a:prstGeom>
        </p:spPr>
      </p:pic>
      <p:pic>
        <p:nvPicPr>
          <p:cNvPr id="12" name="Picture 2" descr="http://www.dzjeng.nl/files/Bril%203%20glaze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51375" y="3468729"/>
            <a:ext cx="2260804" cy="1271703"/>
          </a:xfrm>
          <a:prstGeom prst="rect">
            <a:avLst/>
          </a:prstGeom>
          <a:noFill/>
          <a:extLst>
            <a:ext uri="{909E8E84-426E-40DD-AFC4-6F175D3DCCD1}">
              <a14:hiddenFill xmlns:a14="http://schemas.microsoft.com/office/drawing/2010/main">
                <a:solidFill>
                  <a:srgbClr val="FFFFFF"/>
                </a:solidFill>
              </a14:hiddenFill>
            </a:ext>
          </a:extLst>
        </p:spPr>
      </p:pic>
      <p:sp>
        <p:nvSpPr>
          <p:cNvPr id="13" name="Rechthoek 12"/>
          <p:cNvSpPr/>
          <p:nvPr/>
        </p:nvSpPr>
        <p:spPr>
          <a:xfrm>
            <a:off x="8499178" y="4747437"/>
            <a:ext cx="3552395" cy="2031325"/>
          </a:xfrm>
          <a:prstGeom prst="rect">
            <a:avLst/>
          </a:prstGeom>
          <a:solidFill>
            <a:schemeClr val="bg2">
              <a:lumMod val="9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r>
              <a:rPr lang="en-US" sz="1400" b="1" dirty="0">
                <a:solidFill>
                  <a:schemeClr val="tx1">
                    <a:lumMod val="50000"/>
                    <a:lumOff val="50000"/>
                  </a:schemeClr>
                </a:solidFill>
              </a:rPr>
              <a:t>Conflict of interest</a:t>
            </a:r>
          </a:p>
          <a:p>
            <a:r>
              <a:rPr lang="en-US" sz="1400" dirty="0">
                <a:solidFill>
                  <a:schemeClr val="tx1">
                    <a:lumMod val="50000"/>
                    <a:lumOff val="50000"/>
                  </a:schemeClr>
                </a:solidFill>
              </a:rPr>
              <a:t>From Wikipedia</a:t>
            </a:r>
          </a:p>
          <a:p>
            <a:endParaRPr lang="en-US" sz="1400" dirty="0">
              <a:solidFill>
                <a:schemeClr val="tx1">
                  <a:lumMod val="50000"/>
                  <a:lumOff val="50000"/>
                </a:schemeClr>
              </a:solidFill>
            </a:endParaRPr>
          </a:p>
          <a:p>
            <a:r>
              <a:rPr lang="en-US" sz="1400" dirty="0">
                <a:solidFill>
                  <a:schemeClr val="tx1">
                    <a:lumMod val="50000"/>
                    <a:lumOff val="50000"/>
                  </a:schemeClr>
                </a:solidFill>
              </a:rPr>
              <a:t>A </a:t>
            </a:r>
            <a:r>
              <a:rPr lang="en-US" sz="1400" b="1" dirty="0">
                <a:solidFill>
                  <a:schemeClr val="tx1">
                    <a:lumMod val="50000"/>
                    <a:lumOff val="50000"/>
                  </a:schemeClr>
                </a:solidFill>
              </a:rPr>
              <a:t>conflict of interest</a:t>
            </a:r>
            <a:r>
              <a:rPr lang="en-US" sz="1400" dirty="0">
                <a:solidFill>
                  <a:schemeClr val="tx1">
                    <a:lumMod val="50000"/>
                    <a:lumOff val="50000"/>
                  </a:schemeClr>
                </a:solidFill>
              </a:rPr>
              <a:t> (</a:t>
            </a:r>
            <a:r>
              <a:rPr lang="en-US" sz="1400" b="1" dirty="0">
                <a:solidFill>
                  <a:schemeClr val="tx1">
                    <a:lumMod val="50000"/>
                    <a:lumOff val="50000"/>
                  </a:schemeClr>
                </a:solidFill>
              </a:rPr>
              <a:t>COI</a:t>
            </a:r>
            <a:r>
              <a:rPr lang="en-US" sz="1400" dirty="0">
                <a:solidFill>
                  <a:schemeClr val="tx1">
                    <a:lumMod val="50000"/>
                    <a:lumOff val="50000"/>
                  </a:schemeClr>
                </a:solidFill>
              </a:rPr>
              <a:t>) is a situation in which a </a:t>
            </a:r>
            <a:r>
              <a:rPr lang="en-US" sz="1400" dirty="0">
                <a:solidFill>
                  <a:schemeClr val="tx1">
                    <a:lumMod val="50000"/>
                    <a:lumOff val="50000"/>
                  </a:schemeClr>
                </a:solidFill>
                <a:hlinkClick r:id="rId7" tooltip="Person"/>
              </a:rPr>
              <a:t>person</a:t>
            </a:r>
            <a:r>
              <a:rPr lang="en-US" sz="1400" dirty="0">
                <a:solidFill>
                  <a:schemeClr val="tx1">
                    <a:lumMod val="50000"/>
                    <a:lumOff val="50000"/>
                  </a:schemeClr>
                </a:solidFill>
              </a:rPr>
              <a:t> or </a:t>
            </a:r>
            <a:r>
              <a:rPr lang="en-US" sz="1400" dirty="0">
                <a:solidFill>
                  <a:schemeClr val="tx1">
                    <a:lumMod val="50000"/>
                    <a:lumOff val="50000"/>
                  </a:schemeClr>
                </a:solidFill>
                <a:hlinkClick r:id="rId8" tooltip="Organization"/>
              </a:rPr>
              <a:t>organization</a:t>
            </a:r>
            <a:r>
              <a:rPr lang="en-US" sz="1400" dirty="0">
                <a:solidFill>
                  <a:schemeClr val="tx1">
                    <a:lumMod val="50000"/>
                    <a:lumOff val="50000"/>
                  </a:schemeClr>
                </a:solidFill>
              </a:rPr>
              <a:t> is involved in multiple </a:t>
            </a:r>
            <a:r>
              <a:rPr lang="en-US" sz="1400" dirty="0">
                <a:solidFill>
                  <a:schemeClr val="tx1">
                    <a:lumMod val="50000"/>
                    <a:lumOff val="50000"/>
                  </a:schemeClr>
                </a:solidFill>
                <a:hlinkClick r:id="rId9" tooltip="wikt:interest"/>
              </a:rPr>
              <a:t>interests</a:t>
            </a:r>
            <a:r>
              <a:rPr lang="en-US" sz="1400" dirty="0">
                <a:solidFill>
                  <a:schemeClr val="tx1">
                    <a:lumMod val="50000"/>
                    <a:lumOff val="50000"/>
                  </a:schemeClr>
                </a:solidFill>
              </a:rPr>
              <a:t> (</a:t>
            </a:r>
            <a:r>
              <a:rPr lang="en-US" sz="1400" dirty="0">
                <a:solidFill>
                  <a:schemeClr val="tx1">
                    <a:lumMod val="50000"/>
                    <a:lumOff val="50000"/>
                  </a:schemeClr>
                </a:solidFill>
                <a:hlinkClick r:id="rId10" tooltip="Finance"/>
              </a:rPr>
              <a:t>financial</a:t>
            </a:r>
            <a:r>
              <a:rPr lang="en-US" sz="1400" dirty="0">
                <a:solidFill>
                  <a:schemeClr val="tx1">
                    <a:lumMod val="50000"/>
                    <a:lumOff val="50000"/>
                  </a:schemeClr>
                </a:solidFill>
              </a:rPr>
              <a:t>, </a:t>
            </a:r>
            <a:r>
              <a:rPr lang="en-US" sz="1400" dirty="0">
                <a:solidFill>
                  <a:schemeClr val="tx1">
                    <a:lumMod val="50000"/>
                    <a:lumOff val="50000"/>
                  </a:schemeClr>
                </a:solidFill>
                <a:hlinkClick r:id="rId11" tooltip="Interest (emotion)"/>
              </a:rPr>
              <a:t>emotional</a:t>
            </a:r>
            <a:r>
              <a:rPr lang="en-US" sz="1400" dirty="0">
                <a:solidFill>
                  <a:schemeClr val="tx1">
                    <a:lumMod val="50000"/>
                    <a:lumOff val="50000"/>
                  </a:schemeClr>
                </a:solidFill>
              </a:rPr>
              <a:t>, or otherwise), one of which could possibly </a:t>
            </a:r>
            <a:r>
              <a:rPr lang="en-US" sz="1400" dirty="0">
                <a:solidFill>
                  <a:schemeClr val="tx1">
                    <a:lumMod val="50000"/>
                    <a:lumOff val="50000"/>
                  </a:schemeClr>
                </a:solidFill>
                <a:hlinkClick r:id="rId12" tooltip="Corrupt"/>
              </a:rPr>
              <a:t>corrupt</a:t>
            </a:r>
            <a:r>
              <a:rPr lang="en-US" sz="1400" dirty="0">
                <a:solidFill>
                  <a:schemeClr val="tx1">
                    <a:lumMod val="50000"/>
                    <a:lumOff val="50000"/>
                  </a:schemeClr>
                </a:solidFill>
              </a:rPr>
              <a:t> the motivation of the individual or organization.</a:t>
            </a:r>
            <a:endParaRPr lang="en-US" sz="1400" dirty="0">
              <a:solidFill>
                <a:schemeClr val="tx1">
                  <a:lumMod val="50000"/>
                  <a:lumOff val="50000"/>
                </a:schemeClr>
              </a:solidFill>
              <a:effectLst/>
            </a:endParaRPr>
          </a:p>
        </p:txBody>
      </p:sp>
      <p:pic>
        <p:nvPicPr>
          <p:cNvPr id="14" name="Picture 2" descr="Afbeeldingsresultaat voor radboudumc"/>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467701" y="1587655"/>
            <a:ext cx="2283674" cy="1522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5314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33610" y="116633"/>
            <a:ext cx="10800001" cy="533401"/>
          </a:xfrm>
        </p:spPr>
        <p:txBody>
          <a:bodyPr>
            <a:normAutofit fontScale="90000"/>
          </a:bodyPr>
          <a:lstStyle/>
          <a:p>
            <a:r>
              <a:rPr lang="en-US" b="1" dirty="0" err="1">
                <a:solidFill>
                  <a:schemeClr val="accent1"/>
                </a:solidFill>
              </a:rPr>
              <a:t>Gezamenlijke</a:t>
            </a:r>
            <a:r>
              <a:rPr lang="en-US" b="1" dirty="0">
                <a:solidFill>
                  <a:schemeClr val="accent1"/>
                </a:solidFill>
              </a:rPr>
              <a:t> </a:t>
            </a:r>
            <a:r>
              <a:rPr lang="en-US" b="1" dirty="0" err="1">
                <a:solidFill>
                  <a:schemeClr val="accent1"/>
                </a:solidFill>
              </a:rPr>
              <a:t>besluitvorming</a:t>
            </a:r>
            <a:r>
              <a:rPr lang="en-US" b="1" dirty="0">
                <a:solidFill>
                  <a:schemeClr val="accent1"/>
                </a:solidFill>
              </a:rPr>
              <a:t>: </a:t>
            </a:r>
            <a:r>
              <a:rPr lang="en-US" b="1" dirty="0" err="1">
                <a:solidFill>
                  <a:schemeClr val="accent1"/>
                </a:solidFill>
              </a:rPr>
              <a:t>essentieel</a:t>
            </a:r>
            <a:r>
              <a:rPr lang="en-US" b="1" dirty="0">
                <a:solidFill>
                  <a:schemeClr val="accent1"/>
                </a:solidFill>
              </a:rPr>
              <a:t> </a:t>
            </a:r>
            <a:r>
              <a:rPr lang="en-US" b="1" dirty="0" err="1">
                <a:solidFill>
                  <a:schemeClr val="accent1"/>
                </a:solidFill>
              </a:rPr>
              <a:t>voor</a:t>
            </a:r>
            <a:r>
              <a:rPr lang="en-US" b="1" dirty="0">
                <a:solidFill>
                  <a:schemeClr val="accent1"/>
                </a:solidFill>
              </a:rPr>
              <a:t> </a:t>
            </a:r>
            <a:r>
              <a:rPr lang="en-US" b="1" dirty="0" err="1">
                <a:solidFill>
                  <a:schemeClr val="accent1"/>
                </a:solidFill>
              </a:rPr>
              <a:t>cliënt</a:t>
            </a:r>
            <a:r>
              <a:rPr lang="en-US" b="1" dirty="0">
                <a:solidFill>
                  <a:schemeClr val="accent1"/>
                </a:solidFill>
              </a:rPr>
              <a:t> </a:t>
            </a:r>
            <a:r>
              <a:rPr lang="en-US" b="1" dirty="0" err="1">
                <a:solidFill>
                  <a:schemeClr val="accent1"/>
                </a:solidFill>
              </a:rPr>
              <a:t>gerichte</a:t>
            </a:r>
            <a:r>
              <a:rPr lang="en-US" b="1" dirty="0">
                <a:solidFill>
                  <a:schemeClr val="accent1"/>
                </a:solidFill>
              </a:rPr>
              <a:t> </a:t>
            </a:r>
            <a:r>
              <a:rPr lang="en-US" b="1" dirty="0" err="1">
                <a:solidFill>
                  <a:schemeClr val="accent1"/>
                </a:solidFill>
              </a:rPr>
              <a:t>zorg</a:t>
            </a:r>
            <a:endParaRPr lang="en-US" b="1" dirty="0">
              <a:solidFill>
                <a:schemeClr val="accent1"/>
              </a:solidFill>
            </a:endParaRPr>
          </a:p>
        </p:txBody>
      </p:sp>
      <p:sp>
        <p:nvSpPr>
          <p:cNvPr id="3" name="Tijdelijke aanduiding voor inhoud 2"/>
          <p:cNvSpPr>
            <a:spLocks noGrp="1"/>
          </p:cNvSpPr>
          <p:nvPr>
            <p:ph idx="1"/>
          </p:nvPr>
        </p:nvSpPr>
        <p:spPr>
          <a:xfrm>
            <a:off x="696001" y="1814633"/>
            <a:ext cx="10800001" cy="4299563"/>
          </a:xfrm>
        </p:spPr>
        <p:txBody>
          <a:bodyPr/>
          <a:lstStyle/>
          <a:p>
            <a:pPr marL="0" indent="0">
              <a:buNone/>
            </a:pPr>
            <a:r>
              <a:rPr lang="nl-NL" dirty="0"/>
              <a:t>“In shared </a:t>
            </a:r>
            <a:r>
              <a:rPr lang="nl-NL" dirty="0" err="1"/>
              <a:t>decision</a:t>
            </a:r>
            <a:r>
              <a:rPr lang="nl-NL" dirty="0"/>
              <a:t> making, </a:t>
            </a:r>
            <a:r>
              <a:rPr lang="nl-NL" dirty="0" err="1"/>
              <a:t>both</a:t>
            </a:r>
            <a:r>
              <a:rPr lang="nl-NL" dirty="0"/>
              <a:t> </a:t>
            </a:r>
            <a:r>
              <a:rPr lang="nl-NL" dirty="0" err="1"/>
              <a:t>parties</a:t>
            </a:r>
            <a:r>
              <a:rPr lang="nl-NL" dirty="0"/>
              <a:t> share information: </a:t>
            </a:r>
          </a:p>
          <a:p>
            <a:pPr marL="0" indent="0">
              <a:buNone/>
            </a:pPr>
            <a:r>
              <a:rPr lang="nl-NL" dirty="0" err="1"/>
              <a:t>the</a:t>
            </a:r>
            <a:r>
              <a:rPr lang="nl-NL" dirty="0"/>
              <a:t> </a:t>
            </a:r>
            <a:r>
              <a:rPr lang="nl-NL" b="1" dirty="0" err="1"/>
              <a:t>clinician</a:t>
            </a:r>
            <a:r>
              <a:rPr lang="nl-NL" dirty="0"/>
              <a:t> offers </a:t>
            </a:r>
            <a:r>
              <a:rPr lang="nl-NL" b="1" dirty="0"/>
              <a:t>options</a:t>
            </a:r>
            <a:r>
              <a:rPr lang="nl-NL" dirty="0"/>
              <a:t> and </a:t>
            </a:r>
            <a:r>
              <a:rPr lang="nl-NL" dirty="0" err="1"/>
              <a:t>describes</a:t>
            </a:r>
            <a:r>
              <a:rPr lang="nl-NL" dirty="0"/>
              <a:t> </a:t>
            </a:r>
            <a:r>
              <a:rPr lang="nl-NL" dirty="0" err="1"/>
              <a:t>their</a:t>
            </a:r>
            <a:r>
              <a:rPr lang="nl-NL" dirty="0"/>
              <a:t> </a:t>
            </a:r>
            <a:r>
              <a:rPr lang="nl-NL" b="1" dirty="0" err="1"/>
              <a:t>risks</a:t>
            </a:r>
            <a:r>
              <a:rPr lang="nl-NL" b="1" dirty="0"/>
              <a:t> and benefits</a:t>
            </a:r>
            <a:r>
              <a:rPr lang="nl-NL" dirty="0"/>
              <a:t>, and </a:t>
            </a:r>
            <a:r>
              <a:rPr lang="nl-NL" dirty="0" err="1"/>
              <a:t>the</a:t>
            </a:r>
            <a:r>
              <a:rPr lang="nl-NL" dirty="0"/>
              <a:t> </a:t>
            </a:r>
            <a:r>
              <a:rPr lang="nl-NL" b="1" dirty="0" err="1"/>
              <a:t>patient</a:t>
            </a:r>
            <a:r>
              <a:rPr lang="nl-NL" dirty="0"/>
              <a:t> </a:t>
            </a:r>
            <a:r>
              <a:rPr lang="nl-NL" dirty="0" err="1"/>
              <a:t>expresses</a:t>
            </a:r>
            <a:r>
              <a:rPr lang="nl-NL" dirty="0"/>
              <a:t> his or her </a:t>
            </a:r>
            <a:r>
              <a:rPr lang="nl-NL" b="1" dirty="0" err="1"/>
              <a:t>preferences</a:t>
            </a:r>
            <a:r>
              <a:rPr lang="nl-NL" b="1" dirty="0"/>
              <a:t> and </a:t>
            </a:r>
            <a:r>
              <a:rPr lang="nl-NL" b="1" dirty="0" err="1"/>
              <a:t>values</a:t>
            </a:r>
            <a:r>
              <a:rPr lang="nl-NL" dirty="0"/>
              <a:t>.”                                                        </a:t>
            </a:r>
            <a:r>
              <a:rPr lang="nl-NL" sz="2000" dirty="0"/>
              <a:t>Barry &amp; </a:t>
            </a:r>
            <a:r>
              <a:rPr lang="nl-NL" sz="2000" dirty="0" err="1"/>
              <a:t>Edgman-Levitan</a:t>
            </a:r>
            <a:r>
              <a:rPr lang="nl-NL" sz="2000" dirty="0"/>
              <a:t>, 2012, </a:t>
            </a:r>
            <a:r>
              <a:rPr lang="nl-NL" sz="2000" i="1" dirty="0"/>
              <a:t>NEJM</a:t>
            </a:r>
          </a:p>
          <a:p>
            <a:pPr>
              <a:spcBef>
                <a:spcPts val="0"/>
              </a:spcBef>
            </a:pPr>
            <a:endParaRPr lang="nl-NL" sz="1600" dirty="0">
              <a:solidFill>
                <a:srgbClr val="FF0000"/>
              </a:solidFill>
            </a:endParaRPr>
          </a:p>
          <a:p>
            <a:pPr>
              <a:spcBef>
                <a:spcPts val="0"/>
              </a:spcBef>
            </a:pPr>
            <a:r>
              <a:rPr lang="nl-NL" dirty="0">
                <a:solidFill>
                  <a:srgbClr val="FF0000"/>
                </a:solidFill>
              </a:rPr>
              <a:t>Samenwerken</a:t>
            </a:r>
          </a:p>
          <a:p>
            <a:pPr>
              <a:spcBef>
                <a:spcPts val="0"/>
              </a:spcBef>
            </a:pPr>
            <a:r>
              <a:rPr lang="nl-NL" dirty="0">
                <a:solidFill>
                  <a:srgbClr val="FF0000"/>
                </a:solidFill>
              </a:rPr>
              <a:t>Dialoog </a:t>
            </a:r>
          </a:p>
          <a:p>
            <a:pPr>
              <a:spcBef>
                <a:spcPts val="0"/>
              </a:spcBef>
            </a:pPr>
            <a:r>
              <a:rPr lang="nl-NL" dirty="0">
                <a:solidFill>
                  <a:srgbClr val="FF0000"/>
                </a:solidFill>
              </a:rPr>
              <a:t>Waarden en voorkeuren patiënt</a:t>
            </a:r>
          </a:p>
          <a:p>
            <a:pPr>
              <a:spcBef>
                <a:spcPts val="0"/>
              </a:spcBef>
            </a:pPr>
            <a:r>
              <a:rPr lang="nl-NL" dirty="0">
                <a:solidFill>
                  <a:srgbClr val="FF0000"/>
                </a:solidFill>
              </a:rPr>
              <a:t>Geïnformeerde voorkeur</a:t>
            </a:r>
          </a:p>
        </p:txBody>
      </p:sp>
    </p:spTree>
    <p:extLst>
      <p:ext uri="{BB962C8B-B14F-4D97-AF65-F5344CB8AC3E}">
        <p14:creationId xmlns:p14="http://schemas.microsoft.com/office/powerpoint/2010/main" val="3544331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67799" y="150803"/>
            <a:ext cx="9987835" cy="765175"/>
          </a:xfrm>
        </p:spPr>
        <p:txBody>
          <a:bodyPr>
            <a:normAutofit fontScale="90000"/>
          </a:bodyPr>
          <a:lstStyle/>
          <a:p>
            <a:r>
              <a:rPr lang="nl-NL" b="1" dirty="0">
                <a:solidFill>
                  <a:schemeClr val="accent1"/>
                </a:solidFill>
              </a:rPr>
              <a:t>Ervaringen van mensen met Samen Beslissen</a:t>
            </a:r>
          </a:p>
        </p:txBody>
      </p:sp>
      <p:pic>
        <p:nvPicPr>
          <p:cNvPr id="4" name="Shape 87"/>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0368" y="1504950"/>
            <a:ext cx="3880546" cy="1865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Shape 88"/>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0302" y="1504950"/>
            <a:ext cx="4116387" cy="1234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jdelijke aanduiding voor inhoud 2"/>
          <p:cNvSpPr txBox="1">
            <a:spLocks/>
          </p:cNvSpPr>
          <p:nvPr/>
        </p:nvSpPr>
        <p:spPr>
          <a:xfrm>
            <a:off x="2135560" y="1092180"/>
            <a:ext cx="8052314" cy="3920996"/>
          </a:xfrm>
          <a:prstGeom prst="rect">
            <a:avLst/>
          </a:prstGeom>
        </p:spPr>
        <p:txBody>
          <a:bodyPr>
            <a:noAutofit/>
          </a:bodyPr>
          <a:lstStyle>
            <a:lvl1pPr marL="263525" indent="-263525" algn="l" rtl="0" eaLnBrk="1" fontAlgn="base" hangingPunct="1">
              <a:spcBef>
                <a:spcPts val="300"/>
              </a:spcBef>
              <a:spcAft>
                <a:spcPts val="300"/>
              </a:spcAft>
              <a:buClr>
                <a:schemeClr val="accent2"/>
              </a:buClr>
              <a:buSzPct val="120000"/>
              <a:buFont typeface="Wingdings" pitchFamily="2" charset="2"/>
              <a:buChar char="§"/>
              <a:defRPr sz="1600" kern="1200">
                <a:solidFill>
                  <a:schemeClr val="tx1">
                    <a:lumMod val="85000"/>
                    <a:lumOff val="15000"/>
                  </a:schemeClr>
                </a:solidFill>
                <a:latin typeface="Calibri" pitchFamily="34" charset="0"/>
                <a:ea typeface="+mn-ea"/>
                <a:cs typeface="Calibri" pitchFamily="34" charset="0"/>
              </a:defRPr>
            </a:lvl1pPr>
            <a:lvl2pPr marL="538163" indent="-266700" algn="l" rtl="0" eaLnBrk="1" fontAlgn="base" hangingPunct="1">
              <a:spcBef>
                <a:spcPts val="300"/>
              </a:spcBef>
              <a:spcAft>
                <a:spcPts val="300"/>
              </a:spcAft>
              <a:buClr>
                <a:schemeClr val="tx2"/>
              </a:buClr>
              <a:buFont typeface="Arial" charset="0"/>
              <a:buChar char="–"/>
              <a:defRPr sz="1400" kern="1200">
                <a:solidFill>
                  <a:schemeClr val="tx1">
                    <a:lumMod val="85000"/>
                    <a:lumOff val="15000"/>
                  </a:schemeClr>
                </a:solidFill>
                <a:latin typeface="Calibri" pitchFamily="34" charset="0"/>
                <a:ea typeface="+mn-ea"/>
                <a:cs typeface="Calibri" pitchFamily="34" charset="0"/>
              </a:defRPr>
            </a:lvl2pPr>
            <a:lvl3pPr marL="712788" indent="-180975" algn="l" rtl="0" eaLnBrk="1" fontAlgn="base" hangingPunct="1">
              <a:spcBef>
                <a:spcPts val="300"/>
              </a:spcBef>
              <a:spcAft>
                <a:spcPts val="300"/>
              </a:spcAft>
              <a:buFont typeface="Arial" charset="0"/>
              <a:buChar char="•"/>
              <a:defRPr sz="1200" kern="1200">
                <a:solidFill>
                  <a:schemeClr val="tx1">
                    <a:lumMod val="85000"/>
                    <a:lumOff val="15000"/>
                  </a:schemeClr>
                </a:solidFill>
                <a:latin typeface="Calibri" pitchFamily="34" charset="0"/>
                <a:ea typeface="+mn-ea"/>
                <a:cs typeface="Calibri" pitchFamily="34" charset="0"/>
              </a:defRPr>
            </a:lvl3pPr>
            <a:lvl4pPr marL="893763" indent="-180975" algn="l" rtl="0" eaLnBrk="1" fontAlgn="base" hangingPunct="1">
              <a:spcBef>
                <a:spcPts val="300"/>
              </a:spcBef>
              <a:spcAft>
                <a:spcPts val="300"/>
              </a:spcAft>
              <a:buFont typeface="Arial" charset="0"/>
              <a:buChar char="–"/>
              <a:defRPr sz="1050" kern="1200">
                <a:solidFill>
                  <a:schemeClr val="tx1">
                    <a:lumMod val="85000"/>
                    <a:lumOff val="15000"/>
                  </a:schemeClr>
                </a:solidFill>
                <a:latin typeface="Calibri" pitchFamily="34" charset="0"/>
                <a:ea typeface="+mn-ea"/>
                <a:cs typeface="Calibri" pitchFamily="34" charset="0"/>
              </a:defRPr>
            </a:lvl4pPr>
            <a:lvl5pPr marL="1165225" indent="-271463" algn="l" rtl="0" eaLnBrk="1" fontAlgn="base" hangingPunct="1">
              <a:spcBef>
                <a:spcPts val="300"/>
              </a:spcBef>
              <a:spcAft>
                <a:spcPts val="300"/>
              </a:spcAft>
              <a:buFont typeface="Arial" charset="0"/>
              <a:buChar char="»"/>
              <a:defRPr sz="1050" kern="1200">
                <a:solidFill>
                  <a:schemeClr val="tx1">
                    <a:lumMod val="85000"/>
                    <a:lumOff val="15000"/>
                  </a:schemeClr>
                </a:solidFill>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spcBef>
                <a:spcPct val="20000"/>
              </a:spcBef>
              <a:buNone/>
            </a:pPr>
            <a:r>
              <a:rPr lang="nl-NL" sz="2000" b="1" dirty="0">
                <a:solidFill>
                  <a:schemeClr val="tx1"/>
                </a:solidFill>
                <a:latin typeface="+mn-lt"/>
                <a:cs typeface="+mn-cs"/>
              </a:rPr>
              <a:t>2013</a:t>
            </a:r>
            <a:r>
              <a:rPr lang="nl-NL" sz="2000" dirty="0">
                <a:solidFill>
                  <a:schemeClr val="tx1"/>
                </a:solidFill>
                <a:latin typeface="+mn-lt"/>
                <a:cs typeface="+mn-cs"/>
              </a:rPr>
              <a:t>:</a:t>
            </a:r>
          </a:p>
          <a:p>
            <a:pPr marL="0" indent="0">
              <a:lnSpc>
                <a:spcPct val="90000"/>
              </a:lnSpc>
              <a:spcBef>
                <a:spcPct val="20000"/>
              </a:spcBef>
              <a:buNone/>
            </a:pPr>
            <a:endParaRPr lang="nl-NL" sz="2000" dirty="0">
              <a:solidFill>
                <a:schemeClr val="tx1"/>
              </a:solidFill>
              <a:latin typeface="+mn-lt"/>
              <a:cs typeface="+mn-cs"/>
            </a:endParaRPr>
          </a:p>
          <a:p>
            <a:pPr marL="0" indent="0">
              <a:lnSpc>
                <a:spcPct val="90000"/>
              </a:lnSpc>
              <a:spcBef>
                <a:spcPct val="20000"/>
              </a:spcBef>
              <a:buNone/>
            </a:pPr>
            <a:endParaRPr lang="nl-NL" sz="2000" dirty="0">
              <a:solidFill>
                <a:schemeClr val="tx1"/>
              </a:solidFill>
              <a:latin typeface="+mn-lt"/>
              <a:cs typeface="+mn-cs"/>
            </a:endParaRPr>
          </a:p>
          <a:p>
            <a:pPr marL="0" indent="0">
              <a:lnSpc>
                <a:spcPct val="90000"/>
              </a:lnSpc>
              <a:spcBef>
                <a:spcPct val="20000"/>
              </a:spcBef>
              <a:buNone/>
            </a:pPr>
            <a:endParaRPr lang="nl-NL" sz="2000" dirty="0">
              <a:solidFill>
                <a:schemeClr val="tx1"/>
              </a:solidFill>
              <a:latin typeface="+mn-lt"/>
              <a:cs typeface="+mn-cs"/>
            </a:endParaRPr>
          </a:p>
          <a:p>
            <a:pPr marL="0" indent="0">
              <a:lnSpc>
                <a:spcPct val="90000"/>
              </a:lnSpc>
              <a:spcBef>
                <a:spcPct val="20000"/>
              </a:spcBef>
              <a:buNone/>
            </a:pPr>
            <a:endParaRPr lang="nl-NL" sz="2000" dirty="0">
              <a:solidFill>
                <a:schemeClr val="tx1"/>
              </a:solidFill>
              <a:latin typeface="+mn-lt"/>
              <a:cs typeface="+mn-cs"/>
            </a:endParaRPr>
          </a:p>
          <a:p>
            <a:pPr marL="0" indent="0">
              <a:lnSpc>
                <a:spcPct val="90000"/>
              </a:lnSpc>
              <a:spcBef>
                <a:spcPct val="20000"/>
              </a:spcBef>
              <a:buNone/>
            </a:pPr>
            <a:endParaRPr lang="nl-NL" sz="2000" dirty="0">
              <a:solidFill>
                <a:schemeClr val="tx1"/>
              </a:solidFill>
              <a:latin typeface="+mn-lt"/>
              <a:cs typeface="+mn-cs"/>
            </a:endParaRPr>
          </a:p>
          <a:p>
            <a:pPr marL="0" indent="0">
              <a:lnSpc>
                <a:spcPct val="90000"/>
              </a:lnSpc>
              <a:spcBef>
                <a:spcPct val="20000"/>
              </a:spcBef>
              <a:buNone/>
            </a:pPr>
            <a:endParaRPr lang="nl-NL" sz="2000" dirty="0">
              <a:solidFill>
                <a:schemeClr val="tx1"/>
              </a:solidFill>
              <a:latin typeface="+mn-lt"/>
              <a:cs typeface="+mn-cs"/>
            </a:endParaRPr>
          </a:p>
          <a:p>
            <a:pPr marL="0" indent="0">
              <a:lnSpc>
                <a:spcPct val="90000"/>
              </a:lnSpc>
              <a:spcBef>
                <a:spcPct val="20000"/>
              </a:spcBef>
              <a:buNone/>
            </a:pPr>
            <a:endParaRPr lang="nl-NL" sz="2000" dirty="0">
              <a:solidFill>
                <a:schemeClr val="tx1"/>
              </a:solidFill>
              <a:latin typeface="+mn-lt"/>
              <a:cs typeface="+mn-cs"/>
            </a:endParaRPr>
          </a:p>
          <a:p>
            <a:pPr marL="0" indent="0">
              <a:lnSpc>
                <a:spcPct val="90000"/>
              </a:lnSpc>
              <a:spcBef>
                <a:spcPct val="20000"/>
              </a:spcBef>
              <a:buNone/>
            </a:pPr>
            <a:r>
              <a:rPr lang="nl-NL" sz="2000" b="1" dirty="0">
                <a:solidFill>
                  <a:schemeClr val="tx1"/>
                </a:solidFill>
                <a:latin typeface="+mn-lt"/>
                <a:cs typeface="+mn-cs"/>
              </a:rPr>
              <a:t>2016:</a:t>
            </a:r>
          </a:p>
          <a:p>
            <a:pPr>
              <a:lnSpc>
                <a:spcPct val="90000"/>
              </a:lnSpc>
              <a:spcBef>
                <a:spcPct val="20000"/>
              </a:spcBef>
            </a:pPr>
            <a:r>
              <a:rPr lang="nl-NL" sz="1800" dirty="0">
                <a:solidFill>
                  <a:schemeClr val="tx1"/>
                </a:solidFill>
                <a:latin typeface="+mn-lt"/>
                <a:cs typeface="+mn-cs"/>
              </a:rPr>
              <a:t>Sterke wens voor Samen Beslissen blijft onverminderd bestaan</a:t>
            </a:r>
          </a:p>
          <a:p>
            <a:pPr>
              <a:lnSpc>
                <a:spcPct val="90000"/>
              </a:lnSpc>
              <a:spcBef>
                <a:spcPct val="20000"/>
              </a:spcBef>
            </a:pPr>
            <a:r>
              <a:rPr lang="nl-NL" sz="1800" dirty="0">
                <a:solidFill>
                  <a:schemeClr val="tx1"/>
                </a:solidFill>
                <a:latin typeface="+mn-lt"/>
                <a:cs typeface="+mn-cs"/>
              </a:rPr>
              <a:t>34% kreeg nog steeds maar 1 mogelijkheid voorgelegd </a:t>
            </a:r>
          </a:p>
          <a:p>
            <a:pPr>
              <a:lnSpc>
                <a:spcPct val="90000"/>
              </a:lnSpc>
              <a:spcBef>
                <a:spcPct val="20000"/>
              </a:spcBef>
            </a:pPr>
            <a:r>
              <a:rPr lang="nl-NL" sz="1800" dirty="0">
                <a:solidFill>
                  <a:schemeClr val="tx1"/>
                </a:solidFill>
                <a:latin typeface="+mn-lt"/>
                <a:cs typeface="+mn-cs"/>
              </a:rPr>
              <a:t>36% had het gevoel geen waardevolle bijdrage aan het gesprek te kunnen leveren</a:t>
            </a:r>
          </a:p>
        </p:txBody>
      </p:sp>
      <p:pic>
        <p:nvPicPr>
          <p:cNvPr id="7" name="Afbeelding 6">
            <a:extLst>
              <a:ext uri="{FF2B5EF4-FFF2-40B4-BE49-F238E27FC236}">
                <a16:creationId xmlns:a16="http://schemas.microsoft.com/office/drawing/2014/main" id="{0ABC0147-9014-4FD3-ABD9-85EE3E86EBEE}"/>
              </a:ext>
            </a:extLst>
          </p:cNvPr>
          <p:cNvPicPr>
            <a:picLocks noChangeAspect="1"/>
          </p:cNvPicPr>
          <p:nvPr/>
        </p:nvPicPr>
        <p:blipFill>
          <a:blip r:embed="rId5"/>
          <a:stretch>
            <a:fillRect/>
          </a:stretch>
        </p:blipFill>
        <p:spPr>
          <a:xfrm>
            <a:off x="9270441" y="5999542"/>
            <a:ext cx="2486025" cy="628650"/>
          </a:xfrm>
          <a:prstGeom prst="rect">
            <a:avLst/>
          </a:prstGeom>
        </p:spPr>
      </p:pic>
    </p:spTree>
    <p:extLst>
      <p:ext uri="{BB962C8B-B14F-4D97-AF65-F5344CB8AC3E}">
        <p14:creationId xmlns:p14="http://schemas.microsoft.com/office/powerpoint/2010/main" val="2204703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idx="4294967295"/>
          </p:nvPr>
        </p:nvSpPr>
        <p:spPr>
          <a:xfrm>
            <a:off x="498475" y="2667000"/>
            <a:ext cx="11693525" cy="2971800"/>
          </a:xfrm>
          <a:prstGeom prst="rect">
            <a:avLst/>
          </a:prstGeom>
        </p:spPr>
        <p:txBody>
          <a:bodyPr>
            <a:normAutofit/>
          </a:bodyPr>
          <a:lstStyle/>
          <a:p>
            <a:pPr algn="l"/>
            <a:br>
              <a:rPr lang="en-US" b="1" dirty="0">
                <a:solidFill>
                  <a:schemeClr val="tx2"/>
                </a:solidFill>
              </a:rPr>
            </a:br>
            <a:br>
              <a:rPr lang="en-US" sz="1800" b="1" dirty="0">
                <a:solidFill>
                  <a:schemeClr val="tx2"/>
                </a:solidFill>
              </a:rPr>
            </a:br>
            <a:br>
              <a:rPr lang="en-US" sz="2400" dirty="0">
                <a:solidFill>
                  <a:schemeClr val="tx2"/>
                </a:solidFill>
              </a:rPr>
            </a:br>
            <a:endParaRPr lang="en-US" sz="2400" dirty="0">
              <a:solidFill>
                <a:schemeClr val="tx2"/>
              </a:solidFill>
            </a:endParaRPr>
          </a:p>
        </p:txBody>
      </p:sp>
      <p:sp>
        <p:nvSpPr>
          <p:cNvPr id="4" name="Tekstvak 3"/>
          <p:cNvSpPr txBox="1"/>
          <p:nvPr/>
        </p:nvSpPr>
        <p:spPr>
          <a:xfrm>
            <a:off x="1094888" y="2534151"/>
            <a:ext cx="9908275" cy="1323439"/>
          </a:xfrm>
          <a:prstGeom prst="rect">
            <a:avLst/>
          </a:prstGeom>
          <a:noFill/>
        </p:spPr>
        <p:txBody>
          <a:bodyPr wrap="square" rtlCol="0">
            <a:spAutoFit/>
          </a:bodyPr>
          <a:lstStyle/>
          <a:p>
            <a:pPr algn="ctr"/>
            <a:r>
              <a:rPr lang="nl-NL" sz="4000" b="1" dirty="0">
                <a:solidFill>
                  <a:schemeClr val="accent1"/>
                </a:solidFill>
              </a:rPr>
              <a:t>Doe je op dit moment aan gezamenlijke besluitvorming? </a:t>
            </a:r>
          </a:p>
        </p:txBody>
      </p:sp>
    </p:spTree>
    <p:extLst>
      <p:ext uri="{BB962C8B-B14F-4D97-AF65-F5344CB8AC3E}">
        <p14:creationId xmlns:p14="http://schemas.microsoft.com/office/powerpoint/2010/main" val="4211528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idx="4294967295"/>
          </p:nvPr>
        </p:nvSpPr>
        <p:spPr>
          <a:xfrm>
            <a:off x="498475" y="2667000"/>
            <a:ext cx="11693525" cy="2971800"/>
          </a:xfrm>
          <a:prstGeom prst="rect">
            <a:avLst/>
          </a:prstGeom>
        </p:spPr>
        <p:txBody>
          <a:bodyPr>
            <a:normAutofit/>
          </a:bodyPr>
          <a:lstStyle/>
          <a:p>
            <a:pPr algn="l"/>
            <a:br>
              <a:rPr lang="en-US" b="1" dirty="0">
                <a:solidFill>
                  <a:schemeClr val="tx2"/>
                </a:solidFill>
              </a:rPr>
            </a:br>
            <a:br>
              <a:rPr lang="en-US" sz="1800" b="1" dirty="0">
                <a:solidFill>
                  <a:schemeClr val="tx2"/>
                </a:solidFill>
              </a:rPr>
            </a:br>
            <a:br>
              <a:rPr lang="en-US" sz="2400" dirty="0">
                <a:solidFill>
                  <a:schemeClr val="tx2"/>
                </a:solidFill>
              </a:rPr>
            </a:br>
            <a:endParaRPr lang="en-US" sz="2400" dirty="0">
              <a:solidFill>
                <a:schemeClr val="tx2"/>
              </a:solidFill>
            </a:endParaRPr>
          </a:p>
        </p:txBody>
      </p:sp>
      <p:sp>
        <p:nvSpPr>
          <p:cNvPr id="4" name="Tekstvak 3"/>
          <p:cNvSpPr txBox="1"/>
          <p:nvPr/>
        </p:nvSpPr>
        <p:spPr>
          <a:xfrm>
            <a:off x="1094888" y="2534151"/>
            <a:ext cx="9908275" cy="1323439"/>
          </a:xfrm>
          <a:prstGeom prst="rect">
            <a:avLst/>
          </a:prstGeom>
          <a:noFill/>
        </p:spPr>
        <p:txBody>
          <a:bodyPr wrap="square" rtlCol="0">
            <a:spAutoFit/>
          </a:bodyPr>
          <a:lstStyle/>
          <a:p>
            <a:pPr algn="ctr"/>
            <a:r>
              <a:rPr lang="nl-NL" sz="4000" b="1" dirty="0">
                <a:solidFill>
                  <a:schemeClr val="accent1"/>
                </a:solidFill>
              </a:rPr>
              <a:t>Hoeveel tijd ben je tijdens een gesprek met een cliënt ZELF aan het woord? </a:t>
            </a:r>
          </a:p>
        </p:txBody>
      </p:sp>
    </p:spTree>
    <p:extLst>
      <p:ext uri="{BB962C8B-B14F-4D97-AF65-F5344CB8AC3E}">
        <p14:creationId xmlns:p14="http://schemas.microsoft.com/office/powerpoint/2010/main" val="2482669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628" y="146211"/>
            <a:ext cx="10800001" cy="533401"/>
          </a:xfrm>
        </p:spPr>
        <p:txBody>
          <a:bodyPr>
            <a:noAutofit/>
          </a:bodyPr>
          <a:lstStyle/>
          <a:p>
            <a:pPr algn="ctr"/>
            <a:r>
              <a:rPr lang="en-GB" sz="4000" b="1" dirty="0" err="1">
                <a:solidFill>
                  <a:srgbClr val="4F81BD"/>
                </a:solidFill>
              </a:rPr>
              <a:t>Gezamenlijke</a:t>
            </a:r>
            <a:r>
              <a:rPr lang="en-GB" sz="4000" b="1" dirty="0">
                <a:solidFill>
                  <a:srgbClr val="4F81BD"/>
                </a:solidFill>
              </a:rPr>
              <a:t> </a:t>
            </a:r>
            <a:r>
              <a:rPr lang="en-GB" sz="4000" b="1" dirty="0" err="1">
                <a:solidFill>
                  <a:srgbClr val="4F81BD"/>
                </a:solidFill>
              </a:rPr>
              <a:t>besluitvorming</a:t>
            </a:r>
            <a:r>
              <a:rPr lang="en-GB" sz="4000" b="1" dirty="0">
                <a:solidFill>
                  <a:srgbClr val="4F81BD"/>
                </a:solidFill>
              </a:rPr>
              <a:t>: </a:t>
            </a:r>
            <a:r>
              <a:rPr lang="en-GB" sz="4000" b="1" dirty="0" err="1">
                <a:solidFill>
                  <a:srgbClr val="4F81BD"/>
                </a:solidFill>
              </a:rPr>
              <a:t>een</a:t>
            </a:r>
            <a:r>
              <a:rPr lang="en-GB" sz="4000" b="1" dirty="0">
                <a:solidFill>
                  <a:srgbClr val="4F81BD"/>
                </a:solidFill>
              </a:rPr>
              <a:t> </a:t>
            </a:r>
            <a:r>
              <a:rPr lang="en-GB" sz="4000" b="1" dirty="0" err="1">
                <a:solidFill>
                  <a:srgbClr val="4F81BD"/>
                </a:solidFill>
              </a:rPr>
              <a:t>ontmoeting</a:t>
            </a:r>
            <a:r>
              <a:rPr lang="en-GB" sz="4000" b="1" dirty="0">
                <a:solidFill>
                  <a:srgbClr val="4F81BD"/>
                </a:solidFill>
              </a:rPr>
              <a:t> </a:t>
            </a:r>
            <a:r>
              <a:rPr lang="en-GB" sz="4000" b="1" dirty="0" err="1">
                <a:solidFill>
                  <a:srgbClr val="4F81BD"/>
                </a:solidFill>
              </a:rPr>
              <a:t>tussen</a:t>
            </a:r>
            <a:r>
              <a:rPr lang="en-GB" sz="4000" b="1" dirty="0">
                <a:solidFill>
                  <a:srgbClr val="4F81BD"/>
                </a:solidFill>
              </a:rPr>
              <a:t> twee </a:t>
            </a:r>
            <a:r>
              <a:rPr lang="en-GB" sz="4000" b="1" dirty="0" err="1">
                <a:solidFill>
                  <a:srgbClr val="4F81BD"/>
                </a:solidFill>
              </a:rPr>
              <a:t>beslissers</a:t>
            </a:r>
            <a:endParaRPr lang="en-GB" sz="4000" b="1" dirty="0">
              <a:solidFill>
                <a:srgbClr val="4F81BD"/>
              </a:solidFill>
            </a:endParaRPr>
          </a:p>
        </p:txBody>
      </p:sp>
      <p:sp>
        <p:nvSpPr>
          <p:cNvPr id="3" name="Oval 2"/>
          <p:cNvSpPr/>
          <p:nvPr/>
        </p:nvSpPr>
        <p:spPr>
          <a:xfrm>
            <a:off x="182311" y="1628800"/>
            <a:ext cx="6873796" cy="4336164"/>
          </a:xfrm>
          <a:prstGeom prst="ellipse">
            <a:avLst/>
          </a:prstGeom>
          <a:noFill/>
          <a:ln>
            <a:solidFill>
              <a:srgbClr val="016E8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p:cNvSpPr/>
          <p:nvPr/>
        </p:nvSpPr>
        <p:spPr>
          <a:xfrm>
            <a:off x="4060169" y="1556792"/>
            <a:ext cx="7220408" cy="4314168"/>
          </a:xfrm>
          <a:prstGeom prst="ellipse">
            <a:avLst/>
          </a:prstGeom>
          <a:noFill/>
          <a:ln>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1775521" y="1700809"/>
            <a:ext cx="3361353" cy="646331"/>
          </a:xfrm>
          <a:prstGeom prst="rect">
            <a:avLst/>
          </a:prstGeom>
          <a:noFill/>
        </p:spPr>
        <p:txBody>
          <a:bodyPr wrap="square" rtlCol="0">
            <a:spAutoFit/>
          </a:bodyPr>
          <a:lstStyle/>
          <a:p>
            <a:pPr algn="ctr"/>
            <a:r>
              <a:rPr lang="en-GB" b="1" i="1" dirty="0">
                <a:solidFill>
                  <a:srgbClr val="016E8D"/>
                </a:solidFill>
              </a:rPr>
              <a:t>My Life</a:t>
            </a:r>
          </a:p>
          <a:p>
            <a:pPr marL="342900" indent="-342900" algn="ctr">
              <a:buAutoNum type="arabicPeriod"/>
            </a:pPr>
            <a:r>
              <a:rPr lang="en-GB" b="1" dirty="0">
                <a:solidFill>
                  <a:srgbClr val="016E8D"/>
                </a:solidFill>
              </a:rPr>
              <a:t>Informed Decision</a:t>
            </a:r>
          </a:p>
        </p:txBody>
      </p:sp>
      <p:sp>
        <p:nvSpPr>
          <p:cNvPr id="7" name="TextBox 6"/>
          <p:cNvSpPr txBox="1"/>
          <p:nvPr/>
        </p:nvSpPr>
        <p:spPr>
          <a:xfrm>
            <a:off x="3969012" y="2710662"/>
            <a:ext cx="3361353" cy="646331"/>
          </a:xfrm>
          <a:prstGeom prst="rect">
            <a:avLst/>
          </a:prstGeom>
          <a:noFill/>
        </p:spPr>
        <p:txBody>
          <a:bodyPr wrap="square" rtlCol="0">
            <a:spAutoFit/>
          </a:bodyPr>
          <a:lstStyle/>
          <a:p>
            <a:pPr algn="ctr"/>
            <a:r>
              <a:rPr lang="en-GB" b="1" i="1">
                <a:solidFill>
                  <a:srgbClr val="7030A0"/>
                </a:solidFill>
              </a:rPr>
              <a:t>My Health Care</a:t>
            </a:r>
          </a:p>
          <a:p>
            <a:pPr algn="ctr"/>
            <a:r>
              <a:rPr lang="en-GB" b="1">
                <a:solidFill>
                  <a:srgbClr val="7030A0"/>
                </a:solidFill>
              </a:rPr>
              <a:t>3. Shared Decision</a:t>
            </a:r>
          </a:p>
        </p:txBody>
      </p:sp>
      <p:sp>
        <p:nvSpPr>
          <p:cNvPr id="8" name="Rounded Rectangle 7"/>
          <p:cNvSpPr/>
          <p:nvPr/>
        </p:nvSpPr>
        <p:spPr>
          <a:xfrm>
            <a:off x="900158" y="2471628"/>
            <a:ext cx="2609319" cy="2237100"/>
          </a:xfrm>
          <a:prstGeom prst="roundRect">
            <a:avLst/>
          </a:prstGeom>
          <a:noFill/>
          <a:ln>
            <a:solidFill>
              <a:srgbClr val="015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1213499" y="2658780"/>
            <a:ext cx="1857287" cy="2092881"/>
          </a:xfrm>
          <a:prstGeom prst="rect">
            <a:avLst/>
          </a:prstGeom>
          <a:noFill/>
        </p:spPr>
        <p:txBody>
          <a:bodyPr wrap="square" rtlCol="0">
            <a:spAutoFit/>
          </a:bodyPr>
          <a:lstStyle/>
          <a:p>
            <a:pPr algn="ctr"/>
            <a:r>
              <a:rPr lang="en-GB" b="1" dirty="0">
                <a:solidFill>
                  <a:srgbClr val="015A82"/>
                </a:solidFill>
              </a:rPr>
              <a:t>PATIENT</a:t>
            </a:r>
          </a:p>
          <a:p>
            <a:pPr algn="ctr"/>
            <a:r>
              <a:rPr lang="en-GB" sz="1600" dirty="0">
                <a:solidFill>
                  <a:srgbClr val="015A82"/>
                </a:solidFill>
              </a:rPr>
              <a:t>Culture</a:t>
            </a:r>
          </a:p>
          <a:p>
            <a:pPr algn="ctr"/>
            <a:r>
              <a:rPr lang="en-US" sz="1600" dirty="0">
                <a:solidFill>
                  <a:srgbClr val="015A82"/>
                </a:solidFill>
              </a:rPr>
              <a:t>Values</a:t>
            </a:r>
            <a:endParaRPr lang="en-GB" sz="1600" dirty="0">
              <a:solidFill>
                <a:srgbClr val="015A82"/>
              </a:solidFill>
            </a:endParaRPr>
          </a:p>
          <a:p>
            <a:pPr algn="ctr"/>
            <a:r>
              <a:rPr lang="en-GB" sz="1600" dirty="0">
                <a:solidFill>
                  <a:srgbClr val="015A82"/>
                </a:solidFill>
              </a:rPr>
              <a:t>Experience</a:t>
            </a:r>
          </a:p>
          <a:p>
            <a:pPr algn="ctr"/>
            <a:r>
              <a:rPr lang="en-GB" sz="1600" dirty="0">
                <a:solidFill>
                  <a:srgbClr val="015A82"/>
                </a:solidFill>
              </a:rPr>
              <a:t>Skills</a:t>
            </a:r>
          </a:p>
          <a:p>
            <a:pPr algn="ctr"/>
            <a:r>
              <a:rPr lang="en-GB" sz="1600" dirty="0">
                <a:solidFill>
                  <a:srgbClr val="015A82"/>
                </a:solidFill>
              </a:rPr>
              <a:t>Knowledge</a:t>
            </a:r>
          </a:p>
          <a:p>
            <a:pPr algn="ctr"/>
            <a:r>
              <a:rPr lang="en-GB" sz="1600" dirty="0">
                <a:solidFill>
                  <a:srgbClr val="015A82"/>
                </a:solidFill>
              </a:rPr>
              <a:t>Motivation</a:t>
            </a:r>
          </a:p>
          <a:p>
            <a:pPr algn="ctr"/>
            <a:r>
              <a:rPr lang="en-GB" sz="1600" dirty="0">
                <a:solidFill>
                  <a:srgbClr val="015A82"/>
                </a:solidFill>
              </a:rPr>
              <a:t>Skill</a:t>
            </a:r>
          </a:p>
        </p:txBody>
      </p:sp>
      <p:sp>
        <p:nvSpPr>
          <p:cNvPr id="10" name="Rounded Rectangle 9"/>
          <p:cNvSpPr/>
          <p:nvPr/>
        </p:nvSpPr>
        <p:spPr>
          <a:xfrm>
            <a:off x="8072929" y="2497265"/>
            <a:ext cx="2991043" cy="2237101"/>
          </a:xfrm>
          <a:prstGeom prst="round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8215371" y="2466744"/>
            <a:ext cx="2700471" cy="2369880"/>
          </a:xfrm>
          <a:prstGeom prst="rect">
            <a:avLst/>
          </a:prstGeom>
          <a:noFill/>
        </p:spPr>
        <p:txBody>
          <a:bodyPr wrap="square" rtlCol="0">
            <a:spAutoFit/>
          </a:bodyPr>
          <a:lstStyle/>
          <a:p>
            <a:pPr algn="ctr"/>
            <a:r>
              <a:rPr lang="en-GB" b="1" dirty="0">
                <a:solidFill>
                  <a:schemeClr val="tx1">
                    <a:lumMod val="50000"/>
                    <a:lumOff val="50000"/>
                  </a:schemeClr>
                </a:solidFill>
              </a:rPr>
              <a:t>HEALTH</a:t>
            </a:r>
          </a:p>
          <a:p>
            <a:pPr algn="ctr"/>
            <a:r>
              <a:rPr lang="en-GB" b="1" dirty="0">
                <a:solidFill>
                  <a:schemeClr val="tx1">
                    <a:lumMod val="50000"/>
                    <a:lumOff val="50000"/>
                  </a:schemeClr>
                </a:solidFill>
              </a:rPr>
              <a:t>PROFESSIONAL</a:t>
            </a:r>
          </a:p>
          <a:p>
            <a:pPr algn="ctr"/>
            <a:r>
              <a:rPr lang="en-GB" sz="1600" dirty="0">
                <a:solidFill>
                  <a:schemeClr val="tx1">
                    <a:lumMod val="50000"/>
                    <a:lumOff val="50000"/>
                  </a:schemeClr>
                </a:solidFill>
              </a:rPr>
              <a:t>Culture</a:t>
            </a:r>
          </a:p>
          <a:p>
            <a:pPr algn="ctr"/>
            <a:r>
              <a:rPr lang="en-US" sz="1600" dirty="0">
                <a:solidFill>
                  <a:schemeClr val="tx1">
                    <a:lumMod val="50000"/>
                    <a:lumOff val="50000"/>
                  </a:schemeClr>
                </a:solidFill>
              </a:rPr>
              <a:t>Values</a:t>
            </a:r>
            <a:endParaRPr lang="en-GB" sz="1600" dirty="0">
              <a:solidFill>
                <a:schemeClr val="tx1">
                  <a:lumMod val="50000"/>
                  <a:lumOff val="50000"/>
                </a:schemeClr>
              </a:solidFill>
            </a:endParaRPr>
          </a:p>
          <a:p>
            <a:pPr algn="ctr"/>
            <a:r>
              <a:rPr lang="en-GB" sz="1600" dirty="0">
                <a:solidFill>
                  <a:schemeClr val="tx1">
                    <a:lumMod val="50000"/>
                    <a:lumOff val="50000"/>
                  </a:schemeClr>
                </a:solidFill>
              </a:rPr>
              <a:t>Experience</a:t>
            </a:r>
          </a:p>
          <a:p>
            <a:pPr algn="ctr"/>
            <a:r>
              <a:rPr lang="en-GB" sz="1600" dirty="0">
                <a:solidFill>
                  <a:schemeClr val="tx1">
                    <a:lumMod val="50000"/>
                    <a:lumOff val="50000"/>
                  </a:schemeClr>
                </a:solidFill>
              </a:rPr>
              <a:t>Skills</a:t>
            </a:r>
          </a:p>
          <a:p>
            <a:pPr algn="ctr"/>
            <a:r>
              <a:rPr lang="en-GB" sz="1600" dirty="0">
                <a:solidFill>
                  <a:schemeClr val="tx1">
                    <a:lumMod val="50000"/>
                    <a:lumOff val="50000"/>
                  </a:schemeClr>
                </a:solidFill>
              </a:rPr>
              <a:t>Knowledge</a:t>
            </a:r>
          </a:p>
          <a:p>
            <a:pPr algn="ctr"/>
            <a:r>
              <a:rPr lang="en-GB" sz="1600" dirty="0">
                <a:solidFill>
                  <a:schemeClr val="tx1">
                    <a:lumMod val="50000"/>
                    <a:lumOff val="50000"/>
                  </a:schemeClr>
                </a:solidFill>
              </a:rPr>
              <a:t>Motivation</a:t>
            </a:r>
          </a:p>
          <a:p>
            <a:pPr algn="ctr"/>
            <a:r>
              <a:rPr lang="en-GB" sz="1600" dirty="0">
                <a:solidFill>
                  <a:schemeClr val="tx1">
                    <a:lumMod val="50000"/>
                    <a:lumOff val="50000"/>
                  </a:schemeClr>
                </a:solidFill>
              </a:rPr>
              <a:t>Skill</a:t>
            </a:r>
          </a:p>
        </p:txBody>
      </p:sp>
      <p:sp>
        <p:nvSpPr>
          <p:cNvPr id="12" name="Rounded Rectangle 11"/>
          <p:cNvSpPr/>
          <p:nvPr/>
        </p:nvSpPr>
        <p:spPr>
          <a:xfrm>
            <a:off x="3695734" y="3573016"/>
            <a:ext cx="4224469" cy="1117088"/>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3969011" y="3537955"/>
            <a:ext cx="3482917" cy="1015663"/>
          </a:xfrm>
          <a:prstGeom prst="rect">
            <a:avLst/>
          </a:prstGeom>
          <a:noFill/>
        </p:spPr>
        <p:txBody>
          <a:bodyPr wrap="square" rtlCol="0">
            <a:spAutoFit/>
          </a:bodyPr>
          <a:lstStyle/>
          <a:p>
            <a:pPr algn="ctr"/>
            <a:r>
              <a:rPr lang="en-GB" b="1" dirty="0">
                <a:solidFill>
                  <a:srgbClr val="7030A0"/>
                </a:solidFill>
              </a:rPr>
              <a:t>CONSULTATION</a:t>
            </a:r>
          </a:p>
          <a:p>
            <a:pPr algn="ctr"/>
            <a:r>
              <a:rPr lang="en-GB" sz="1400" dirty="0">
                <a:solidFill>
                  <a:srgbClr val="7030A0"/>
                </a:solidFill>
              </a:rPr>
              <a:t>Exchange Understanding</a:t>
            </a:r>
          </a:p>
          <a:p>
            <a:pPr algn="ctr"/>
            <a:r>
              <a:rPr lang="en-GB" sz="1400" dirty="0">
                <a:solidFill>
                  <a:srgbClr val="7030A0"/>
                </a:solidFill>
              </a:rPr>
              <a:t>Reason behind Preferences</a:t>
            </a:r>
          </a:p>
          <a:p>
            <a:pPr algn="ctr"/>
            <a:r>
              <a:rPr lang="en-GB" sz="1400" dirty="0">
                <a:solidFill>
                  <a:srgbClr val="7030A0"/>
                </a:solidFill>
              </a:rPr>
              <a:t>Implement Agreed Choice</a:t>
            </a:r>
          </a:p>
        </p:txBody>
      </p:sp>
      <p:sp>
        <p:nvSpPr>
          <p:cNvPr id="14" name="Oval 13"/>
          <p:cNvSpPr/>
          <p:nvPr/>
        </p:nvSpPr>
        <p:spPr>
          <a:xfrm>
            <a:off x="1230572" y="4630531"/>
            <a:ext cx="4134249" cy="1019801"/>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1871502" y="4912766"/>
            <a:ext cx="2852388" cy="492443"/>
          </a:xfrm>
          <a:prstGeom prst="rect">
            <a:avLst/>
          </a:prstGeom>
          <a:noFill/>
        </p:spPr>
        <p:txBody>
          <a:bodyPr wrap="square" rtlCol="0">
            <a:spAutoFit/>
          </a:bodyPr>
          <a:lstStyle/>
          <a:p>
            <a:pPr algn="ctr"/>
            <a:r>
              <a:rPr lang="en-GB" sz="1300" b="1" dirty="0">
                <a:solidFill>
                  <a:srgbClr val="016E8D"/>
                </a:solidFill>
              </a:rPr>
              <a:t>OTHER PEOPLE &amp; INFORMATION</a:t>
            </a:r>
          </a:p>
          <a:p>
            <a:pPr algn="ctr"/>
            <a:r>
              <a:rPr lang="en-GB" sz="1300" b="1" dirty="0">
                <a:solidFill>
                  <a:srgbClr val="016E8D"/>
                </a:solidFill>
              </a:rPr>
              <a:t>media, patients, family, social context</a:t>
            </a:r>
          </a:p>
        </p:txBody>
      </p:sp>
      <p:sp>
        <p:nvSpPr>
          <p:cNvPr id="16" name="TextBox 15"/>
          <p:cNvSpPr txBox="1"/>
          <p:nvPr/>
        </p:nvSpPr>
        <p:spPr>
          <a:xfrm>
            <a:off x="7074477" y="4933293"/>
            <a:ext cx="2550222" cy="492443"/>
          </a:xfrm>
          <a:prstGeom prst="rect">
            <a:avLst/>
          </a:prstGeom>
          <a:noFill/>
        </p:spPr>
        <p:txBody>
          <a:bodyPr wrap="square" rtlCol="0">
            <a:spAutoFit/>
          </a:bodyPr>
          <a:lstStyle/>
          <a:p>
            <a:pPr algn="ctr"/>
            <a:r>
              <a:rPr lang="en-GB" sz="1300" b="1" dirty="0">
                <a:solidFill>
                  <a:schemeClr val="tx1">
                    <a:lumMod val="50000"/>
                    <a:lumOff val="50000"/>
                  </a:schemeClr>
                </a:solidFill>
              </a:rPr>
              <a:t>OTHER PEOPLE &amp; INFORMATION</a:t>
            </a:r>
          </a:p>
          <a:p>
            <a:pPr algn="ctr"/>
            <a:r>
              <a:rPr lang="en-GB" sz="1300" b="1" dirty="0">
                <a:solidFill>
                  <a:schemeClr val="tx1">
                    <a:lumMod val="50000"/>
                    <a:lumOff val="50000"/>
                  </a:schemeClr>
                </a:solidFill>
              </a:rPr>
              <a:t>guidelines, team, infrastructure</a:t>
            </a:r>
          </a:p>
        </p:txBody>
      </p:sp>
      <p:sp>
        <p:nvSpPr>
          <p:cNvPr id="17" name="Oval 16"/>
          <p:cNvSpPr/>
          <p:nvPr/>
        </p:nvSpPr>
        <p:spPr>
          <a:xfrm>
            <a:off x="6126419" y="4640636"/>
            <a:ext cx="4134249" cy="975512"/>
          </a:xfrm>
          <a:prstGeom prst="ellipse">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10562897" y="6271084"/>
            <a:ext cx="1008994" cy="261610"/>
          </a:xfrm>
          <a:prstGeom prst="rect">
            <a:avLst/>
          </a:prstGeom>
          <a:noFill/>
        </p:spPr>
        <p:txBody>
          <a:bodyPr wrap="square" rtlCol="0">
            <a:spAutoFit/>
          </a:bodyPr>
          <a:lstStyle/>
          <a:p>
            <a:pPr algn="r"/>
            <a:r>
              <a:rPr lang="en-GB" sz="1100" dirty="0" err="1"/>
              <a:t>Bekker</a:t>
            </a:r>
            <a:r>
              <a:rPr lang="en-GB" sz="1100" dirty="0"/>
              <a:t> 2015.</a:t>
            </a:r>
          </a:p>
        </p:txBody>
      </p:sp>
      <p:sp>
        <p:nvSpPr>
          <p:cNvPr id="23" name="TextBox 5"/>
          <p:cNvSpPr txBox="1"/>
          <p:nvPr/>
        </p:nvSpPr>
        <p:spPr>
          <a:xfrm>
            <a:off x="6192012" y="1702550"/>
            <a:ext cx="2968614" cy="646331"/>
          </a:xfrm>
          <a:prstGeom prst="rect">
            <a:avLst/>
          </a:prstGeom>
          <a:noFill/>
        </p:spPr>
        <p:txBody>
          <a:bodyPr wrap="square" rtlCol="0">
            <a:spAutoFit/>
          </a:bodyPr>
          <a:lstStyle/>
          <a:p>
            <a:pPr algn="ctr"/>
            <a:r>
              <a:rPr lang="en-GB" b="1" i="1" dirty="0">
                <a:solidFill>
                  <a:schemeClr val="tx1">
                    <a:lumMod val="50000"/>
                    <a:lumOff val="50000"/>
                  </a:schemeClr>
                </a:solidFill>
              </a:rPr>
              <a:t>   My Service Delivery</a:t>
            </a:r>
          </a:p>
          <a:p>
            <a:pPr algn="ctr"/>
            <a:r>
              <a:rPr lang="en-GB" b="1" dirty="0">
                <a:solidFill>
                  <a:schemeClr val="tx1">
                    <a:lumMod val="50000"/>
                    <a:lumOff val="50000"/>
                  </a:schemeClr>
                </a:solidFill>
              </a:rPr>
              <a:t>   2. Evidence-Based Decision</a:t>
            </a:r>
            <a:r>
              <a:rPr lang="en-GB" b="1" i="1" dirty="0">
                <a:solidFill>
                  <a:schemeClr val="tx1">
                    <a:lumMod val="50000"/>
                    <a:lumOff val="50000"/>
                  </a:schemeClr>
                </a:solidFill>
              </a:rPr>
              <a:t>     </a:t>
            </a:r>
          </a:p>
        </p:txBody>
      </p:sp>
    </p:spTree>
    <p:extLst>
      <p:ext uri="{BB962C8B-B14F-4D97-AF65-F5344CB8AC3E}">
        <p14:creationId xmlns:p14="http://schemas.microsoft.com/office/powerpoint/2010/main" val="2626198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82311" y="1628800"/>
            <a:ext cx="6873796" cy="4336164"/>
          </a:xfrm>
          <a:prstGeom prst="ellipse">
            <a:avLst/>
          </a:prstGeom>
          <a:noFill/>
          <a:ln>
            <a:solidFill>
              <a:srgbClr val="016E8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p:cNvSpPr/>
          <p:nvPr/>
        </p:nvSpPr>
        <p:spPr>
          <a:xfrm>
            <a:off x="4060169" y="1556792"/>
            <a:ext cx="7220408" cy="4314168"/>
          </a:xfrm>
          <a:prstGeom prst="ellipse">
            <a:avLst/>
          </a:prstGeom>
          <a:noFill/>
          <a:ln>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1775521" y="1700809"/>
            <a:ext cx="3361353" cy="646331"/>
          </a:xfrm>
          <a:prstGeom prst="rect">
            <a:avLst/>
          </a:prstGeom>
          <a:noFill/>
        </p:spPr>
        <p:txBody>
          <a:bodyPr wrap="square" rtlCol="0">
            <a:spAutoFit/>
          </a:bodyPr>
          <a:lstStyle/>
          <a:p>
            <a:pPr algn="ctr"/>
            <a:r>
              <a:rPr lang="en-GB" b="1" i="1">
                <a:solidFill>
                  <a:srgbClr val="016E8D"/>
                </a:solidFill>
              </a:rPr>
              <a:t>My Life</a:t>
            </a:r>
          </a:p>
          <a:p>
            <a:pPr marL="342900" indent="-342900" algn="ctr">
              <a:buAutoNum type="arabicPeriod"/>
            </a:pPr>
            <a:r>
              <a:rPr lang="en-GB" b="1">
                <a:solidFill>
                  <a:srgbClr val="016E8D"/>
                </a:solidFill>
              </a:rPr>
              <a:t>Informed Decision</a:t>
            </a:r>
          </a:p>
        </p:txBody>
      </p:sp>
      <p:sp>
        <p:nvSpPr>
          <p:cNvPr id="7" name="TextBox 6"/>
          <p:cNvSpPr txBox="1"/>
          <p:nvPr/>
        </p:nvSpPr>
        <p:spPr>
          <a:xfrm>
            <a:off x="3969012" y="2710662"/>
            <a:ext cx="3361353" cy="646331"/>
          </a:xfrm>
          <a:prstGeom prst="rect">
            <a:avLst/>
          </a:prstGeom>
          <a:noFill/>
        </p:spPr>
        <p:txBody>
          <a:bodyPr wrap="square" rtlCol="0">
            <a:spAutoFit/>
          </a:bodyPr>
          <a:lstStyle/>
          <a:p>
            <a:pPr algn="ctr"/>
            <a:r>
              <a:rPr lang="en-GB" b="1" i="1">
                <a:solidFill>
                  <a:srgbClr val="7030A0"/>
                </a:solidFill>
              </a:rPr>
              <a:t>My Health Care</a:t>
            </a:r>
          </a:p>
          <a:p>
            <a:pPr algn="ctr"/>
            <a:r>
              <a:rPr lang="en-GB" b="1">
                <a:solidFill>
                  <a:srgbClr val="7030A0"/>
                </a:solidFill>
              </a:rPr>
              <a:t>3. Shared Decision</a:t>
            </a:r>
          </a:p>
        </p:txBody>
      </p:sp>
      <p:sp>
        <p:nvSpPr>
          <p:cNvPr id="8" name="Rounded Rectangle 7"/>
          <p:cNvSpPr/>
          <p:nvPr/>
        </p:nvSpPr>
        <p:spPr>
          <a:xfrm>
            <a:off x="900158" y="2471628"/>
            <a:ext cx="2609319" cy="2237100"/>
          </a:xfrm>
          <a:prstGeom prst="roundRect">
            <a:avLst/>
          </a:prstGeom>
          <a:noFill/>
          <a:ln>
            <a:solidFill>
              <a:srgbClr val="015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1213499" y="2658780"/>
            <a:ext cx="1857287" cy="2031325"/>
          </a:xfrm>
          <a:prstGeom prst="rect">
            <a:avLst/>
          </a:prstGeom>
          <a:noFill/>
        </p:spPr>
        <p:txBody>
          <a:bodyPr wrap="square" rtlCol="0">
            <a:spAutoFit/>
          </a:bodyPr>
          <a:lstStyle/>
          <a:p>
            <a:pPr algn="ctr"/>
            <a:r>
              <a:rPr lang="en-GB" b="1">
                <a:solidFill>
                  <a:srgbClr val="015A82"/>
                </a:solidFill>
              </a:rPr>
              <a:t>PATIENT</a:t>
            </a:r>
          </a:p>
          <a:p>
            <a:pPr algn="ctr"/>
            <a:r>
              <a:rPr lang="en-GB">
                <a:solidFill>
                  <a:srgbClr val="015A82"/>
                </a:solidFill>
              </a:rPr>
              <a:t>Culture</a:t>
            </a:r>
          </a:p>
          <a:p>
            <a:pPr algn="ctr"/>
            <a:r>
              <a:rPr lang="en-GB">
                <a:solidFill>
                  <a:srgbClr val="015A82"/>
                </a:solidFill>
              </a:rPr>
              <a:t>Experience</a:t>
            </a:r>
          </a:p>
          <a:p>
            <a:pPr algn="ctr"/>
            <a:r>
              <a:rPr lang="en-GB">
                <a:solidFill>
                  <a:srgbClr val="015A82"/>
                </a:solidFill>
              </a:rPr>
              <a:t>Skills</a:t>
            </a:r>
          </a:p>
          <a:p>
            <a:pPr algn="ctr"/>
            <a:r>
              <a:rPr lang="en-GB">
                <a:solidFill>
                  <a:srgbClr val="015A82"/>
                </a:solidFill>
              </a:rPr>
              <a:t>Knowledge</a:t>
            </a:r>
          </a:p>
          <a:p>
            <a:pPr algn="ctr"/>
            <a:r>
              <a:rPr lang="en-GB">
                <a:solidFill>
                  <a:srgbClr val="015A82"/>
                </a:solidFill>
              </a:rPr>
              <a:t>Motivation</a:t>
            </a:r>
          </a:p>
          <a:p>
            <a:pPr algn="ctr"/>
            <a:r>
              <a:rPr lang="en-GB">
                <a:solidFill>
                  <a:srgbClr val="015A82"/>
                </a:solidFill>
              </a:rPr>
              <a:t>Skill</a:t>
            </a:r>
          </a:p>
        </p:txBody>
      </p:sp>
      <p:sp>
        <p:nvSpPr>
          <p:cNvPr id="10" name="Rounded Rectangle 9"/>
          <p:cNvSpPr/>
          <p:nvPr/>
        </p:nvSpPr>
        <p:spPr>
          <a:xfrm>
            <a:off x="8072929" y="2497265"/>
            <a:ext cx="2991043" cy="2237101"/>
          </a:xfrm>
          <a:prstGeom prst="round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8215371" y="2466744"/>
            <a:ext cx="2700471" cy="2308324"/>
          </a:xfrm>
          <a:prstGeom prst="rect">
            <a:avLst/>
          </a:prstGeom>
          <a:noFill/>
        </p:spPr>
        <p:txBody>
          <a:bodyPr wrap="square" rtlCol="0">
            <a:spAutoFit/>
          </a:bodyPr>
          <a:lstStyle/>
          <a:p>
            <a:pPr algn="ctr"/>
            <a:r>
              <a:rPr lang="en-GB" b="1">
                <a:solidFill>
                  <a:schemeClr val="tx1">
                    <a:lumMod val="50000"/>
                    <a:lumOff val="50000"/>
                  </a:schemeClr>
                </a:solidFill>
              </a:rPr>
              <a:t>HEALTH</a:t>
            </a:r>
          </a:p>
          <a:p>
            <a:pPr algn="ctr"/>
            <a:r>
              <a:rPr lang="en-GB" b="1">
                <a:solidFill>
                  <a:schemeClr val="tx1">
                    <a:lumMod val="50000"/>
                    <a:lumOff val="50000"/>
                  </a:schemeClr>
                </a:solidFill>
              </a:rPr>
              <a:t>PROFESSIONAL</a:t>
            </a:r>
          </a:p>
          <a:p>
            <a:pPr algn="ctr"/>
            <a:r>
              <a:rPr lang="en-GB">
                <a:solidFill>
                  <a:schemeClr val="tx1">
                    <a:lumMod val="50000"/>
                    <a:lumOff val="50000"/>
                  </a:schemeClr>
                </a:solidFill>
              </a:rPr>
              <a:t>Culture</a:t>
            </a:r>
          </a:p>
          <a:p>
            <a:pPr algn="ctr"/>
            <a:r>
              <a:rPr lang="en-GB">
                <a:solidFill>
                  <a:schemeClr val="tx1">
                    <a:lumMod val="50000"/>
                    <a:lumOff val="50000"/>
                  </a:schemeClr>
                </a:solidFill>
              </a:rPr>
              <a:t>Experience</a:t>
            </a:r>
          </a:p>
          <a:p>
            <a:pPr algn="ctr"/>
            <a:r>
              <a:rPr lang="en-GB">
                <a:solidFill>
                  <a:schemeClr val="tx1">
                    <a:lumMod val="50000"/>
                    <a:lumOff val="50000"/>
                  </a:schemeClr>
                </a:solidFill>
              </a:rPr>
              <a:t>Skills</a:t>
            </a:r>
          </a:p>
          <a:p>
            <a:pPr algn="ctr"/>
            <a:r>
              <a:rPr lang="en-GB">
                <a:solidFill>
                  <a:schemeClr val="tx1">
                    <a:lumMod val="50000"/>
                    <a:lumOff val="50000"/>
                  </a:schemeClr>
                </a:solidFill>
              </a:rPr>
              <a:t>Knowledge</a:t>
            </a:r>
          </a:p>
          <a:p>
            <a:pPr algn="ctr"/>
            <a:r>
              <a:rPr lang="en-GB">
                <a:solidFill>
                  <a:schemeClr val="tx1">
                    <a:lumMod val="50000"/>
                    <a:lumOff val="50000"/>
                  </a:schemeClr>
                </a:solidFill>
              </a:rPr>
              <a:t>Motivation</a:t>
            </a:r>
          </a:p>
          <a:p>
            <a:pPr algn="ctr"/>
            <a:r>
              <a:rPr lang="en-GB">
                <a:solidFill>
                  <a:schemeClr val="tx1">
                    <a:lumMod val="50000"/>
                    <a:lumOff val="50000"/>
                  </a:schemeClr>
                </a:solidFill>
              </a:rPr>
              <a:t>Skill</a:t>
            </a:r>
          </a:p>
        </p:txBody>
      </p:sp>
      <p:sp>
        <p:nvSpPr>
          <p:cNvPr id="12" name="Rounded Rectangle 11"/>
          <p:cNvSpPr/>
          <p:nvPr/>
        </p:nvSpPr>
        <p:spPr>
          <a:xfrm>
            <a:off x="3695734" y="3573016"/>
            <a:ext cx="4224469" cy="1117088"/>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3969011" y="3537955"/>
            <a:ext cx="3482917" cy="1015663"/>
          </a:xfrm>
          <a:prstGeom prst="rect">
            <a:avLst/>
          </a:prstGeom>
          <a:noFill/>
        </p:spPr>
        <p:txBody>
          <a:bodyPr wrap="square" rtlCol="0">
            <a:spAutoFit/>
          </a:bodyPr>
          <a:lstStyle/>
          <a:p>
            <a:pPr algn="ctr"/>
            <a:r>
              <a:rPr lang="en-GB" b="1">
                <a:solidFill>
                  <a:srgbClr val="7030A0"/>
                </a:solidFill>
              </a:rPr>
              <a:t>CONSULTATION</a:t>
            </a:r>
          </a:p>
          <a:p>
            <a:pPr algn="ctr"/>
            <a:r>
              <a:rPr lang="en-GB" sz="1400">
                <a:solidFill>
                  <a:srgbClr val="7030A0"/>
                </a:solidFill>
              </a:rPr>
              <a:t>Exchange Understanding</a:t>
            </a:r>
          </a:p>
          <a:p>
            <a:pPr algn="ctr"/>
            <a:r>
              <a:rPr lang="en-GB" sz="1400">
                <a:solidFill>
                  <a:srgbClr val="7030A0"/>
                </a:solidFill>
              </a:rPr>
              <a:t>Reason About Preferences</a:t>
            </a:r>
          </a:p>
          <a:p>
            <a:pPr algn="ctr"/>
            <a:r>
              <a:rPr lang="en-GB" sz="1400">
                <a:solidFill>
                  <a:srgbClr val="7030A0"/>
                </a:solidFill>
              </a:rPr>
              <a:t>Implement Agreed Choice</a:t>
            </a:r>
          </a:p>
        </p:txBody>
      </p:sp>
      <p:sp>
        <p:nvSpPr>
          <p:cNvPr id="14" name="Oval 13"/>
          <p:cNvSpPr/>
          <p:nvPr/>
        </p:nvSpPr>
        <p:spPr>
          <a:xfrm>
            <a:off x="1230572" y="4630531"/>
            <a:ext cx="4134249" cy="1019801"/>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2030003" y="4940061"/>
            <a:ext cx="2852388" cy="492443"/>
          </a:xfrm>
          <a:prstGeom prst="rect">
            <a:avLst/>
          </a:prstGeom>
          <a:noFill/>
        </p:spPr>
        <p:txBody>
          <a:bodyPr wrap="square" rtlCol="0">
            <a:spAutoFit/>
          </a:bodyPr>
          <a:lstStyle/>
          <a:p>
            <a:pPr algn="ctr"/>
            <a:r>
              <a:rPr lang="en-GB" sz="1300" b="1" dirty="0">
                <a:solidFill>
                  <a:srgbClr val="016E8D"/>
                </a:solidFill>
              </a:rPr>
              <a:t>OTHER PEOPLE &amp; INFORMATION</a:t>
            </a:r>
          </a:p>
          <a:p>
            <a:pPr algn="ctr"/>
            <a:r>
              <a:rPr lang="en-GB" sz="1300" b="1" dirty="0">
                <a:solidFill>
                  <a:srgbClr val="016E8D"/>
                </a:solidFill>
              </a:rPr>
              <a:t>media, patients, family, social context</a:t>
            </a:r>
          </a:p>
        </p:txBody>
      </p:sp>
      <p:sp>
        <p:nvSpPr>
          <p:cNvPr id="16" name="TextBox 15"/>
          <p:cNvSpPr txBox="1"/>
          <p:nvPr/>
        </p:nvSpPr>
        <p:spPr>
          <a:xfrm>
            <a:off x="6991706" y="4905488"/>
            <a:ext cx="2618461" cy="492443"/>
          </a:xfrm>
          <a:prstGeom prst="rect">
            <a:avLst/>
          </a:prstGeom>
          <a:noFill/>
        </p:spPr>
        <p:txBody>
          <a:bodyPr wrap="square" rtlCol="0">
            <a:spAutoFit/>
          </a:bodyPr>
          <a:lstStyle/>
          <a:p>
            <a:pPr algn="ctr"/>
            <a:r>
              <a:rPr lang="en-GB" sz="1300" b="1" dirty="0">
                <a:solidFill>
                  <a:schemeClr val="tx1">
                    <a:lumMod val="50000"/>
                    <a:lumOff val="50000"/>
                  </a:schemeClr>
                </a:solidFill>
              </a:rPr>
              <a:t>OTHER PEOPLE &amp; INFORMATION</a:t>
            </a:r>
          </a:p>
          <a:p>
            <a:pPr algn="ctr"/>
            <a:r>
              <a:rPr lang="en-GB" sz="1300" b="1" dirty="0">
                <a:solidFill>
                  <a:schemeClr val="tx1">
                    <a:lumMod val="50000"/>
                    <a:lumOff val="50000"/>
                  </a:schemeClr>
                </a:solidFill>
              </a:rPr>
              <a:t>guidelines, team, infrastructure</a:t>
            </a:r>
          </a:p>
        </p:txBody>
      </p:sp>
      <p:sp>
        <p:nvSpPr>
          <p:cNvPr id="17" name="Oval 16"/>
          <p:cNvSpPr/>
          <p:nvPr/>
        </p:nvSpPr>
        <p:spPr>
          <a:xfrm>
            <a:off x="6126419" y="4640636"/>
            <a:ext cx="4134249" cy="975512"/>
          </a:xfrm>
          <a:prstGeom prst="ellipse">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fbeeldingsresultaat voor zelfbewustzwanger">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9258" y="2315465"/>
            <a:ext cx="2461996" cy="2600700"/>
          </a:xfrm>
          <a:prstGeom prst="rect">
            <a:avLst/>
          </a:prstGeom>
          <a:noFill/>
          <a:extLst>
            <a:ext uri="{909E8E84-426E-40DD-AFC4-6F175D3DCCD1}">
              <a14:hiddenFill xmlns:a14="http://schemas.microsoft.com/office/drawing/2010/main">
                <a:solidFill>
                  <a:srgbClr val="FFFFFF"/>
                </a:solidFill>
              </a14:hiddenFill>
            </a:ext>
          </a:extLst>
        </p:spPr>
      </p:pic>
      <p:sp>
        <p:nvSpPr>
          <p:cNvPr id="19" name="Tekstvak 18"/>
          <p:cNvSpPr txBox="1"/>
          <p:nvPr/>
        </p:nvSpPr>
        <p:spPr>
          <a:xfrm>
            <a:off x="931822" y="1846882"/>
            <a:ext cx="3496981" cy="954105"/>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rgbClr val="000000"/>
                </a:solidFill>
                <a:effectLst/>
                <a:uFillTx/>
                <a:latin typeface="+mn-lt"/>
                <a:ea typeface="+mn-ea"/>
                <a:cs typeface="+mn-cs"/>
                <a:sym typeface="Calibri"/>
              </a:rPr>
              <a:t>Anna </a:t>
            </a:r>
            <a:r>
              <a:rPr kumimoji="0" lang="en-US" sz="2800" b="0" i="0" u="none" strike="noStrike" cap="none" spc="0" normalizeH="0" baseline="0" dirty="0" err="1">
                <a:ln>
                  <a:noFill/>
                </a:ln>
                <a:solidFill>
                  <a:srgbClr val="000000"/>
                </a:solidFill>
                <a:effectLst/>
                <a:uFillTx/>
                <a:latin typeface="+mn-lt"/>
                <a:ea typeface="+mn-ea"/>
                <a:cs typeface="+mn-cs"/>
                <a:sym typeface="Calibri"/>
              </a:rPr>
              <a:t>weet</a:t>
            </a:r>
            <a:r>
              <a:rPr lang="en-US" sz="2800" dirty="0">
                <a:solidFill>
                  <a:srgbClr val="000000"/>
                </a:solidFill>
                <a:sym typeface="Calibri"/>
              </a:rPr>
              <a:t> w</a:t>
            </a:r>
            <a:r>
              <a:rPr kumimoji="0" lang="en-US" sz="2800" b="0" i="0" u="none" strike="noStrike" cap="none" spc="0" normalizeH="0" baseline="0" dirty="0">
                <a:ln>
                  <a:noFill/>
                </a:ln>
                <a:solidFill>
                  <a:srgbClr val="000000"/>
                </a:solidFill>
                <a:effectLst/>
                <a:uFillTx/>
                <a:latin typeface="+mn-lt"/>
                <a:ea typeface="+mn-ea"/>
                <a:cs typeface="+mn-cs"/>
                <a:sym typeface="Calibri"/>
              </a:rPr>
              <a:t>at</a:t>
            </a:r>
          </a:p>
          <a:p>
            <a:pPr marL="0" marR="0" indent="0" algn="ctr" defTabSz="91440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rgbClr val="000000"/>
                </a:solidFill>
                <a:effectLst/>
                <a:uFillTx/>
                <a:latin typeface="+mn-lt"/>
                <a:ea typeface="+mn-ea"/>
                <a:cs typeface="+mn-cs"/>
                <a:sym typeface="Calibri"/>
              </a:rPr>
              <a:t> </a:t>
            </a:r>
            <a:r>
              <a:rPr kumimoji="0" lang="en-US" sz="2800" b="0" i="0" u="none" strike="noStrike" cap="none" spc="0" normalizeH="0" baseline="0" dirty="0" err="1">
                <a:ln>
                  <a:noFill/>
                </a:ln>
                <a:solidFill>
                  <a:srgbClr val="000000"/>
                </a:solidFill>
                <a:effectLst/>
                <a:uFillTx/>
                <a:latin typeface="+mn-lt"/>
                <a:ea typeface="+mn-ea"/>
                <a:cs typeface="+mn-cs"/>
                <a:sym typeface="Calibri"/>
              </a:rPr>
              <a:t>belangrijk</a:t>
            </a:r>
            <a:r>
              <a:rPr kumimoji="0" lang="en-US" sz="2800" b="0" i="0" u="none" strike="noStrike" cap="none" spc="0" normalizeH="0" baseline="0" dirty="0">
                <a:ln>
                  <a:noFill/>
                </a:ln>
                <a:solidFill>
                  <a:srgbClr val="000000"/>
                </a:solidFill>
                <a:effectLst/>
                <a:uFillTx/>
                <a:latin typeface="+mn-lt"/>
                <a:ea typeface="+mn-ea"/>
                <a:cs typeface="+mn-cs"/>
                <a:sym typeface="Calibri"/>
              </a:rPr>
              <a:t> is </a:t>
            </a:r>
            <a:r>
              <a:rPr kumimoji="0" lang="en-US" sz="2800" b="0" i="0" u="none" strike="noStrike" cap="none" spc="0" normalizeH="0" baseline="0" dirty="0" err="1">
                <a:ln>
                  <a:noFill/>
                </a:ln>
                <a:solidFill>
                  <a:srgbClr val="000000"/>
                </a:solidFill>
                <a:effectLst/>
                <a:uFillTx/>
                <a:latin typeface="+mn-lt"/>
                <a:ea typeface="+mn-ea"/>
                <a:cs typeface="+mn-cs"/>
                <a:sym typeface="Calibri"/>
              </a:rPr>
              <a:t>voor</a:t>
            </a:r>
            <a:r>
              <a:rPr kumimoji="0" lang="en-US" sz="2800" b="0" i="0" u="none" strike="noStrike" cap="none" spc="0" normalizeH="0" baseline="0" dirty="0">
                <a:ln>
                  <a:noFill/>
                </a:ln>
                <a:solidFill>
                  <a:srgbClr val="000000"/>
                </a:solidFill>
                <a:effectLst/>
                <a:uFillTx/>
                <a:latin typeface="+mn-lt"/>
                <a:ea typeface="+mn-ea"/>
                <a:cs typeface="+mn-cs"/>
                <a:sym typeface="Calibri"/>
              </a:rPr>
              <a:t> Anna</a:t>
            </a:r>
          </a:p>
        </p:txBody>
      </p:sp>
      <p:sp>
        <p:nvSpPr>
          <p:cNvPr id="23" name="TextBox 5"/>
          <p:cNvSpPr txBox="1"/>
          <p:nvPr/>
        </p:nvSpPr>
        <p:spPr>
          <a:xfrm>
            <a:off x="6192011" y="1702550"/>
            <a:ext cx="4593851" cy="646331"/>
          </a:xfrm>
          <a:prstGeom prst="rect">
            <a:avLst/>
          </a:prstGeom>
          <a:noFill/>
        </p:spPr>
        <p:txBody>
          <a:bodyPr wrap="square" rtlCol="0">
            <a:spAutoFit/>
          </a:bodyPr>
          <a:lstStyle/>
          <a:p>
            <a:r>
              <a:rPr lang="en-GB" b="1" i="1">
                <a:solidFill>
                  <a:schemeClr val="tx1">
                    <a:lumMod val="50000"/>
                    <a:lumOff val="50000"/>
                  </a:schemeClr>
                </a:solidFill>
              </a:rPr>
              <a:t>   My Service Delivery</a:t>
            </a:r>
          </a:p>
          <a:p>
            <a:r>
              <a:rPr lang="en-GB" b="1">
                <a:solidFill>
                  <a:schemeClr val="tx1">
                    <a:lumMod val="50000"/>
                    <a:lumOff val="50000"/>
                  </a:schemeClr>
                </a:solidFill>
              </a:rPr>
              <a:t>   2. Evidence-Based Decision</a:t>
            </a:r>
            <a:r>
              <a:rPr lang="en-GB" b="1" i="1">
                <a:solidFill>
                  <a:schemeClr val="tx1">
                    <a:lumMod val="50000"/>
                    <a:lumOff val="50000"/>
                  </a:schemeClr>
                </a:solidFill>
              </a:rPr>
              <a:t>     </a:t>
            </a:r>
          </a:p>
        </p:txBody>
      </p:sp>
      <p:pic>
        <p:nvPicPr>
          <p:cNvPr id="1028" name="Picture 4" descr="fbeeldingsresultaat voor zelfbewustzwanger zorgverlener">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8614" y="2237634"/>
            <a:ext cx="2621607" cy="275636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321991" y="1357261"/>
            <a:ext cx="4593851" cy="1384995"/>
          </a:xfrm>
          <a:prstGeom prst="rect">
            <a:avLst/>
          </a:prstGeom>
          <a:solidFill>
            <a:schemeClr val="accent2"/>
          </a:solidFill>
        </p:spPr>
        <p:txBody>
          <a:bodyPr wrap="square" rtlCol="0">
            <a:spAutoFit/>
          </a:bodyPr>
          <a:lstStyle/>
          <a:p>
            <a:pPr algn="ctr"/>
            <a:r>
              <a:rPr lang="en-GB" b="1" i="1" dirty="0">
                <a:solidFill>
                  <a:schemeClr val="tx1">
                    <a:lumMod val="50000"/>
                    <a:lumOff val="50000"/>
                  </a:schemeClr>
                </a:solidFill>
              </a:rPr>
              <a:t>   </a:t>
            </a:r>
            <a:r>
              <a:rPr lang="en-GB" sz="2800" dirty="0" err="1">
                <a:solidFill>
                  <a:schemeClr val="tx1"/>
                </a:solidFill>
              </a:rPr>
              <a:t>Zorgverlener</a:t>
            </a:r>
            <a:r>
              <a:rPr lang="en-GB" sz="2800" dirty="0">
                <a:solidFill>
                  <a:schemeClr val="tx1"/>
                </a:solidFill>
              </a:rPr>
              <a:t> </a:t>
            </a:r>
            <a:r>
              <a:rPr lang="en-GB" sz="2800" dirty="0" err="1">
                <a:solidFill>
                  <a:schemeClr val="tx1"/>
                </a:solidFill>
              </a:rPr>
              <a:t>kent</a:t>
            </a:r>
            <a:r>
              <a:rPr lang="en-GB" sz="2800" dirty="0">
                <a:solidFill>
                  <a:schemeClr val="tx1"/>
                </a:solidFill>
              </a:rPr>
              <a:t> </a:t>
            </a:r>
          </a:p>
          <a:p>
            <a:pPr algn="ctr"/>
            <a:r>
              <a:rPr lang="en-GB" sz="2800" dirty="0">
                <a:solidFill>
                  <a:schemeClr val="tx1"/>
                </a:solidFill>
              </a:rPr>
              <a:t>evidence, </a:t>
            </a:r>
            <a:r>
              <a:rPr lang="en-GB" sz="2800" dirty="0" err="1">
                <a:solidFill>
                  <a:schemeClr val="tx1"/>
                </a:solidFill>
              </a:rPr>
              <a:t>richtlijnen</a:t>
            </a:r>
            <a:r>
              <a:rPr lang="en-GB" sz="2800" dirty="0">
                <a:solidFill>
                  <a:schemeClr val="tx1"/>
                </a:solidFill>
              </a:rPr>
              <a:t> </a:t>
            </a:r>
          </a:p>
          <a:p>
            <a:pPr algn="ctr"/>
            <a:r>
              <a:rPr lang="en-GB" sz="2800" dirty="0">
                <a:solidFill>
                  <a:schemeClr val="tx1"/>
                </a:solidFill>
              </a:rPr>
              <a:t>en </a:t>
            </a:r>
            <a:r>
              <a:rPr lang="en-GB" sz="2800" dirty="0" err="1">
                <a:solidFill>
                  <a:schemeClr val="tx1"/>
                </a:solidFill>
              </a:rPr>
              <a:t>heeft</a:t>
            </a:r>
            <a:r>
              <a:rPr lang="en-GB" sz="2800" dirty="0">
                <a:solidFill>
                  <a:schemeClr val="tx1"/>
                </a:solidFill>
              </a:rPr>
              <a:t> </a:t>
            </a:r>
            <a:r>
              <a:rPr lang="en-GB" sz="2800" dirty="0" err="1">
                <a:solidFill>
                  <a:schemeClr val="tx1"/>
                </a:solidFill>
              </a:rPr>
              <a:t>klinische</a:t>
            </a:r>
            <a:r>
              <a:rPr lang="en-GB" sz="2800" dirty="0">
                <a:solidFill>
                  <a:schemeClr val="tx1"/>
                </a:solidFill>
              </a:rPr>
              <a:t> </a:t>
            </a:r>
            <a:r>
              <a:rPr lang="en-GB" sz="2800" dirty="0" err="1">
                <a:solidFill>
                  <a:schemeClr val="tx1"/>
                </a:solidFill>
              </a:rPr>
              <a:t>ervaring</a:t>
            </a:r>
            <a:endParaRPr lang="en-GB" sz="2800" dirty="0">
              <a:solidFill>
                <a:schemeClr val="tx1"/>
              </a:solidFill>
            </a:endParaRPr>
          </a:p>
        </p:txBody>
      </p:sp>
      <p:sp>
        <p:nvSpPr>
          <p:cNvPr id="18" name="Tekstvak 17"/>
          <p:cNvSpPr txBox="1"/>
          <p:nvPr/>
        </p:nvSpPr>
        <p:spPr>
          <a:xfrm>
            <a:off x="7433806" y="6255766"/>
            <a:ext cx="4389306" cy="369332"/>
          </a:xfrm>
          <a:prstGeom prst="rect">
            <a:avLst/>
          </a:prstGeom>
          <a:noFill/>
        </p:spPr>
        <p:txBody>
          <a:bodyPr wrap="square" rtlCol="0">
            <a:spAutoFit/>
          </a:bodyPr>
          <a:lstStyle/>
          <a:p>
            <a:r>
              <a:rPr lang="nl-NL" dirty="0"/>
              <a:t>(Bron afbeeldingen: Zelfbewust zwanger)</a:t>
            </a:r>
          </a:p>
        </p:txBody>
      </p:sp>
      <p:sp>
        <p:nvSpPr>
          <p:cNvPr id="24" name="Title 1"/>
          <p:cNvSpPr>
            <a:spLocks noGrp="1"/>
          </p:cNvSpPr>
          <p:nvPr>
            <p:ph type="title"/>
          </p:nvPr>
        </p:nvSpPr>
        <p:spPr>
          <a:xfrm>
            <a:off x="742628" y="146211"/>
            <a:ext cx="10800001" cy="533401"/>
          </a:xfrm>
        </p:spPr>
        <p:txBody>
          <a:bodyPr>
            <a:noAutofit/>
          </a:bodyPr>
          <a:lstStyle/>
          <a:p>
            <a:pPr algn="ctr"/>
            <a:r>
              <a:rPr lang="en-GB" sz="4000" b="1" dirty="0" err="1">
                <a:solidFill>
                  <a:srgbClr val="4F81BD"/>
                </a:solidFill>
              </a:rPr>
              <a:t>Gezamenlijke</a:t>
            </a:r>
            <a:r>
              <a:rPr lang="en-GB" sz="4000" b="1" dirty="0">
                <a:solidFill>
                  <a:srgbClr val="4F81BD"/>
                </a:solidFill>
              </a:rPr>
              <a:t> </a:t>
            </a:r>
            <a:r>
              <a:rPr lang="en-GB" sz="4000" b="1" dirty="0" err="1">
                <a:solidFill>
                  <a:srgbClr val="4F81BD"/>
                </a:solidFill>
              </a:rPr>
              <a:t>besluitvorming</a:t>
            </a:r>
            <a:r>
              <a:rPr lang="en-GB" sz="4000" b="1" dirty="0">
                <a:solidFill>
                  <a:srgbClr val="4F81BD"/>
                </a:solidFill>
              </a:rPr>
              <a:t>: </a:t>
            </a:r>
            <a:r>
              <a:rPr lang="en-GB" sz="4000" b="1" dirty="0" err="1">
                <a:solidFill>
                  <a:srgbClr val="4F81BD"/>
                </a:solidFill>
              </a:rPr>
              <a:t>een</a:t>
            </a:r>
            <a:r>
              <a:rPr lang="en-GB" sz="4000" b="1" dirty="0">
                <a:solidFill>
                  <a:srgbClr val="4F81BD"/>
                </a:solidFill>
              </a:rPr>
              <a:t> </a:t>
            </a:r>
            <a:r>
              <a:rPr lang="en-GB" sz="4000" b="1" dirty="0" err="1">
                <a:solidFill>
                  <a:srgbClr val="4F81BD"/>
                </a:solidFill>
              </a:rPr>
              <a:t>ontmoeting</a:t>
            </a:r>
            <a:r>
              <a:rPr lang="en-GB" sz="4000" b="1" dirty="0">
                <a:solidFill>
                  <a:srgbClr val="4F81BD"/>
                </a:solidFill>
              </a:rPr>
              <a:t> </a:t>
            </a:r>
            <a:r>
              <a:rPr lang="en-GB" sz="4000" b="1" dirty="0" err="1">
                <a:solidFill>
                  <a:srgbClr val="4F81BD"/>
                </a:solidFill>
              </a:rPr>
              <a:t>tussen</a:t>
            </a:r>
            <a:r>
              <a:rPr lang="en-GB" sz="4000" b="1" dirty="0">
                <a:solidFill>
                  <a:srgbClr val="4F81BD"/>
                </a:solidFill>
              </a:rPr>
              <a:t> twee </a:t>
            </a:r>
            <a:r>
              <a:rPr lang="en-GB" sz="4000" b="1" dirty="0" err="1">
                <a:solidFill>
                  <a:srgbClr val="4F81BD"/>
                </a:solidFill>
              </a:rPr>
              <a:t>beslissers</a:t>
            </a:r>
            <a:endParaRPr lang="en-GB" sz="4000" b="1" dirty="0">
              <a:solidFill>
                <a:srgbClr val="4F81BD"/>
              </a:solidFill>
            </a:endParaRPr>
          </a:p>
        </p:txBody>
      </p:sp>
    </p:spTree>
    <p:extLst>
      <p:ext uri="{BB962C8B-B14F-4D97-AF65-F5344CB8AC3E}">
        <p14:creationId xmlns:p14="http://schemas.microsoft.com/office/powerpoint/2010/main" val="52324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41410" y="995768"/>
            <a:ext cx="10800001" cy="4125366"/>
          </a:xfrm>
        </p:spPr>
        <p:txBody>
          <a:bodyPr/>
          <a:lstStyle/>
          <a:p>
            <a:pPr marL="0" indent="0">
              <a:buNone/>
            </a:pPr>
            <a:r>
              <a:rPr lang="nl-NL" sz="2400" dirty="0">
                <a:solidFill>
                  <a:srgbClr val="FF0000"/>
                </a:solidFill>
              </a:rPr>
              <a:t>Gezamenlijke besluitvorming is een continuüm</a:t>
            </a:r>
          </a:p>
          <a:p>
            <a:pPr marL="0" indent="0">
              <a:buNone/>
            </a:pPr>
            <a:endParaRPr lang="nl-NL" dirty="0">
              <a:solidFill>
                <a:srgbClr val="FF0000"/>
              </a:solidFill>
            </a:endParaRPr>
          </a:p>
        </p:txBody>
      </p:sp>
      <p:pic>
        <p:nvPicPr>
          <p:cNvPr id="10" name="Picture 9"/>
          <p:cNvPicPr>
            <a:picLocks noChangeAspect="1" noChangeArrowheads="1"/>
          </p:cNvPicPr>
          <p:nvPr/>
        </p:nvPicPr>
        <p:blipFill rotWithShape="1">
          <a:blip r:embed="rId2">
            <a:extLst>
              <a:ext uri="{28A0092B-C50C-407E-A947-70E740481C1C}">
                <a14:useLocalDpi xmlns:a14="http://schemas.microsoft.com/office/drawing/2010/main" val="0"/>
              </a:ext>
            </a:extLst>
          </a:blip>
          <a:srcRect l="54493"/>
          <a:stretch/>
        </p:blipFill>
        <p:spPr bwMode="auto">
          <a:xfrm>
            <a:off x="3179917" y="3343416"/>
            <a:ext cx="2499581" cy="2024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noChangeArrowheads="1"/>
          </p:cNvPicPr>
          <p:nvPr/>
        </p:nvPicPr>
        <p:blipFill rotWithShape="1">
          <a:blip r:embed="rId3">
            <a:extLst>
              <a:ext uri="{28A0092B-C50C-407E-A947-70E740481C1C}">
                <a14:useLocalDpi xmlns:a14="http://schemas.microsoft.com/office/drawing/2010/main" val="0"/>
              </a:ext>
            </a:extLst>
          </a:blip>
          <a:srcRect l="13674" t="54821" r="53535"/>
          <a:stretch/>
        </p:blipFill>
        <p:spPr bwMode="auto">
          <a:xfrm>
            <a:off x="740036" y="3343416"/>
            <a:ext cx="2442044" cy="2026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table"/>
          <p:cNvPicPr>
            <a:picLocks noChangeAspect="1"/>
          </p:cNvPicPr>
          <p:nvPr/>
        </p:nvPicPr>
        <p:blipFill>
          <a:blip r:embed="rId4"/>
          <a:stretch>
            <a:fillRect/>
          </a:stretch>
        </p:blipFill>
        <p:spPr>
          <a:xfrm>
            <a:off x="742777" y="5574809"/>
            <a:ext cx="9588578" cy="518160"/>
          </a:xfrm>
          <a:prstGeom prst="rect">
            <a:avLst/>
          </a:prstGeom>
        </p:spPr>
      </p:pic>
      <p:sp>
        <p:nvSpPr>
          <p:cNvPr id="13" name="Left-Right Arrow 12"/>
          <p:cNvSpPr/>
          <p:nvPr/>
        </p:nvSpPr>
        <p:spPr>
          <a:xfrm>
            <a:off x="858233" y="6120196"/>
            <a:ext cx="9322997" cy="201881"/>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44000" tIns="108000" rIns="144000" bIns="10800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endParaRPr lang="en-GB" sz="1600" dirty="0"/>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0036" y="1549140"/>
            <a:ext cx="7377112"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
          <p:cNvSpPr>
            <a:spLocks noGrp="1"/>
          </p:cNvSpPr>
          <p:nvPr>
            <p:ph type="title"/>
          </p:nvPr>
        </p:nvSpPr>
        <p:spPr>
          <a:xfrm>
            <a:off x="742628" y="146211"/>
            <a:ext cx="10800001" cy="533401"/>
          </a:xfrm>
        </p:spPr>
        <p:txBody>
          <a:bodyPr>
            <a:noAutofit/>
          </a:bodyPr>
          <a:lstStyle/>
          <a:p>
            <a:pPr algn="ctr"/>
            <a:r>
              <a:rPr lang="en-GB" sz="4000" b="1" dirty="0" err="1">
                <a:solidFill>
                  <a:srgbClr val="4F81BD"/>
                </a:solidFill>
              </a:rPr>
              <a:t>Gezamenlijke</a:t>
            </a:r>
            <a:r>
              <a:rPr lang="en-GB" sz="4000" b="1" dirty="0">
                <a:solidFill>
                  <a:srgbClr val="4F81BD"/>
                </a:solidFill>
              </a:rPr>
              <a:t> </a:t>
            </a:r>
            <a:r>
              <a:rPr lang="en-GB" sz="4000" b="1" dirty="0" err="1">
                <a:solidFill>
                  <a:srgbClr val="4F81BD"/>
                </a:solidFill>
              </a:rPr>
              <a:t>besluitvorming</a:t>
            </a:r>
            <a:r>
              <a:rPr lang="en-GB" sz="4000" b="1" dirty="0">
                <a:solidFill>
                  <a:srgbClr val="4F81BD"/>
                </a:solidFill>
              </a:rPr>
              <a:t>: </a:t>
            </a:r>
            <a:r>
              <a:rPr lang="en-GB" sz="4000" b="1" dirty="0" err="1">
                <a:solidFill>
                  <a:srgbClr val="4F81BD"/>
                </a:solidFill>
              </a:rPr>
              <a:t>ieder</a:t>
            </a:r>
            <a:r>
              <a:rPr lang="en-GB" sz="4000" b="1" dirty="0">
                <a:solidFill>
                  <a:srgbClr val="4F81BD"/>
                </a:solidFill>
              </a:rPr>
              <a:t> </a:t>
            </a:r>
            <a:r>
              <a:rPr lang="en-GB" sz="4000" b="1" dirty="0" err="1">
                <a:solidFill>
                  <a:srgbClr val="4F81BD"/>
                </a:solidFill>
              </a:rPr>
              <a:t>heeft</a:t>
            </a:r>
            <a:r>
              <a:rPr lang="en-GB" sz="4000" b="1" dirty="0">
                <a:solidFill>
                  <a:srgbClr val="4F81BD"/>
                </a:solidFill>
              </a:rPr>
              <a:t> </a:t>
            </a:r>
            <a:r>
              <a:rPr lang="en-GB" sz="4000" b="1" dirty="0" err="1">
                <a:solidFill>
                  <a:srgbClr val="4F81BD"/>
                </a:solidFill>
              </a:rPr>
              <a:t>een</a:t>
            </a:r>
            <a:r>
              <a:rPr lang="en-GB" sz="4000" b="1" dirty="0">
                <a:solidFill>
                  <a:srgbClr val="4F81BD"/>
                </a:solidFill>
              </a:rPr>
              <a:t> </a:t>
            </a:r>
            <a:r>
              <a:rPr lang="en-GB" sz="4000" b="1" dirty="0" err="1">
                <a:solidFill>
                  <a:srgbClr val="4F81BD"/>
                </a:solidFill>
              </a:rPr>
              <a:t>rol</a:t>
            </a:r>
            <a:endParaRPr lang="en-GB" sz="4000" b="1" dirty="0">
              <a:solidFill>
                <a:srgbClr val="4F81BD"/>
              </a:solidFill>
            </a:endParaRPr>
          </a:p>
        </p:txBody>
      </p:sp>
    </p:spTree>
    <p:extLst>
      <p:ext uri="{BB962C8B-B14F-4D97-AF65-F5344CB8AC3E}">
        <p14:creationId xmlns:p14="http://schemas.microsoft.com/office/powerpoint/2010/main" val="2858993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6001" y="1484784"/>
            <a:ext cx="10800001" cy="4125366"/>
          </a:xfrm>
        </p:spPr>
        <p:txBody>
          <a:bodyPr/>
          <a:lstStyle/>
          <a:p>
            <a:pPr marL="0" indent="0">
              <a:buNone/>
            </a:pPr>
            <a:r>
              <a:rPr lang="en-GB" altLang="en-US" sz="3600" dirty="0"/>
              <a:t>?</a:t>
            </a:r>
            <a:endParaRPr lang="en-GB" sz="3600" dirty="0"/>
          </a:p>
        </p:txBody>
      </p:sp>
      <p:pic>
        <p:nvPicPr>
          <p:cNvPr id="4" name="Afbeelding 3"/>
          <p:cNvPicPr>
            <a:picLocks noChangeAspect="1"/>
          </p:cNvPicPr>
          <p:nvPr/>
        </p:nvPicPr>
        <p:blipFill rotWithShape="1">
          <a:blip r:embed="rId2" cstate="print">
            <a:extLst>
              <a:ext uri="{28A0092B-C50C-407E-A947-70E740481C1C}">
                <a14:useLocalDpi xmlns:a14="http://schemas.microsoft.com/office/drawing/2010/main" val="0"/>
              </a:ext>
            </a:extLst>
          </a:blip>
          <a:srcRect l="30852" t="12787" r="34530" b="4850"/>
          <a:stretch/>
        </p:blipFill>
        <p:spPr>
          <a:xfrm>
            <a:off x="818866" y="1328504"/>
            <a:ext cx="3515606" cy="4607193"/>
          </a:xfrm>
          <a:prstGeom prst="rect">
            <a:avLst/>
          </a:prstGeom>
          <a:ln>
            <a:noFill/>
          </a:ln>
          <a:effectLst>
            <a:outerShdw blurRad="292100" dist="139700" dir="2700000" algn="tl" rotWithShape="0">
              <a:srgbClr val="333333">
                <a:alpha val="65000"/>
              </a:srgbClr>
            </a:outerShdw>
          </a:effectLst>
        </p:spPr>
      </p:pic>
      <p:sp>
        <p:nvSpPr>
          <p:cNvPr id="5" name="Tekstvak 4"/>
          <p:cNvSpPr txBox="1"/>
          <p:nvPr/>
        </p:nvSpPr>
        <p:spPr>
          <a:xfrm>
            <a:off x="5688620" y="2013571"/>
            <a:ext cx="5139802" cy="378565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342900" indent="-342900">
              <a:buFont typeface="Arial" panose="020B0604020202020204" pitchFamily="34" charset="0"/>
              <a:buChar char="•"/>
            </a:pPr>
            <a:r>
              <a:rPr lang="nl-NL" sz="2400" dirty="0"/>
              <a:t>beter geïnformeerd</a:t>
            </a:r>
          </a:p>
          <a:p>
            <a:pPr marL="342900" indent="-342900">
              <a:buFont typeface="Arial" panose="020B0604020202020204" pitchFamily="34" charset="0"/>
              <a:buChar char="•"/>
            </a:pPr>
            <a:r>
              <a:rPr lang="nl-NL" sz="2400" dirty="0"/>
              <a:t>meer bewust van de voor- en nadelen van bepaalde keuzes </a:t>
            </a:r>
          </a:p>
          <a:p>
            <a:pPr marL="342900" indent="-342900">
              <a:buFont typeface="Arial" panose="020B0604020202020204" pitchFamily="34" charset="0"/>
              <a:buChar char="•"/>
            </a:pPr>
            <a:r>
              <a:rPr lang="nl-NL" sz="2400" dirty="0"/>
              <a:t>voelen zich vaker tevreden </a:t>
            </a:r>
          </a:p>
          <a:p>
            <a:pPr marL="342900" indent="-342900">
              <a:buFont typeface="Arial" panose="020B0604020202020204" pitchFamily="34" charset="0"/>
              <a:buChar char="•"/>
            </a:pPr>
            <a:r>
              <a:rPr lang="nl-NL" sz="2400" dirty="0"/>
              <a:t>twijfelen minder over hun genomen beslissing </a:t>
            </a:r>
          </a:p>
          <a:p>
            <a:pPr marL="342900" indent="-342900">
              <a:buFont typeface="Arial" panose="020B0604020202020204" pitchFamily="34" charset="0"/>
              <a:buChar char="•"/>
            </a:pPr>
            <a:r>
              <a:rPr lang="nl-NL" sz="2400" dirty="0"/>
              <a:t>meer therapietrouw</a:t>
            </a:r>
          </a:p>
          <a:p>
            <a:pPr marL="342900" indent="-342900">
              <a:buFont typeface="Arial" panose="020B0604020202020204" pitchFamily="34" charset="0"/>
              <a:buChar char="•"/>
            </a:pPr>
            <a:r>
              <a:rPr lang="nl-NL" sz="2400" dirty="0"/>
              <a:t>draagt bij aan het positief beleven van 	zwangerschap, bevalling en kraamperiode</a:t>
            </a:r>
          </a:p>
        </p:txBody>
      </p:sp>
      <p:sp>
        <p:nvSpPr>
          <p:cNvPr id="7" name="Titel 1"/>
          <p:cNvSpPr>
            <a:spLocks noGrp="1"/>
          </p:cNvSpPr>
          <p:nvPr>
            <p:ph type="title"/>
          </p:nvPr>
        </p:nvSpPr>
        <p:spPr>
          <a:xfrm>
            <a:off x="617135" y="418534"/>
            <a:ext cx="10800001" cy="533401"/>
          </a:xfrm>
        </p:spPr>
        <p:txBody>
          <a:bodyPr>
            <a:normAutofit fontScale="90000"/>
          </a:bodyPr>
          <a:lstStyle/>
          <a:p>
            <a:r>
              <a:rPr lang="en-US" b="1" dirty="0" err="1">
                <a:solidFill>
                  <a:srgbClr val="4F81BD"/>
                </a:solidFill>
              </a:rPr>
              <a:t>Gezamenlijke</a:t>
            </a:r>
            <a:r>
              <a:rPr lang="en-US" b="1" dirty="0">
                <a:solidFill>
                  <a:srgbClr val="4F81BD"/>
                </a:solidFill>
              </a:rPr>
              <a:t> </a:t>
            </a:r>
            <a:r>
              <a:rPr lang="en-US" b="1" dirty="0" err="1">
                <a:solidFill>
                  <a:srgbClr val="4F81BD"/>
                </a:solidFill>
              </a:rPr>
              <a:t>besluitvorming</a:t>
            </a:r>
            <a:r>
              <a:rPr lang="en-US" b="1" dirty="0">
                <a:solidFill>
                  <a:srgbClr val="4F81BD"/>
                </a:solidFill>
              </a:rPr>
              <a:t>: </a:t>
            </a:r>
            <a:r>
              <a:rPr lang="en-US" b="1" dirty="0" err="1">
                <a:solidFill>
                  <a:srgbClr val="4F81BD"/>
                </a:solidFill>
              </a:rPr>
              <a:t>Waarom</a:t>
            </a:r>
            <a:r>
              <a:rPr lang="en-US" b="1" dirty="0">
                <a:solidFill>
                  <a:srgbClr val="4F81BD"/>
                </a:solidFill>
              </a:rPr>
              <a:t>?</a:t>
            </a:r>
          </a:p>
        </p:txBody>
      </p:sp>
    </p:spTree>
    <p:extLst>
      <p:ext uri="{BB962C8B-B14F-4D97-AF65-F5344CB8AC3E}">
        <p14:creationId xmlns:p14="http://schemas.microsoft.com/office/powerpoint/2010/main" val="1415738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6001" y="1484784"/>
            <a:ext cx="10800001" cy="4125366"/>
          </a:xfrm>
        </p:spPr>
        <p:txBody>
          <a:bodyPr/>
          <a:lstStyle/>
          <a:p>
            <a:pPr marL="0" indent="0">
              <a:buNone/>
            </a:pPr>
            <a:r>
              <a:rPr lang="nl-NL" altLang="en-US" dirty="0"/>
              <a:t>Hulpmiddelen</a:t>
            </a:r>
          </a:p>
          <a:p>
            <a:pPr lvl="1"/>
            <a:r>
              <a:rPr lang="nl-NL" altLang="en-US" dirty="0"/>
              <a:t>Modellen GB:				4 stappen model (zorgstandaard) </a:t>
            </a:r>
          </a:p>
          <a:p>
            <a:pPr marL="457200" lvl="1" indent="0">
              <a:buNone/>
            </a:pPr>
            <a:r>
              <a:rPr lang="nl-NL" altLang="en-US" dirty="0"/>
              <a:t>						SHARE - model</a:t>
            </a:r>
          </a:p>
          <a:p>
            <a:pPr marL="457200" lvl="1" indent="0">
              <a:buNone/>
            </a:pPr>
            <a:r>
              <a:rPr lang="nl-NL" altLang="en-US" dirty="0"/>
              <a:t>						BRAINS</a:t>
            </a:r>
          </a:p>
          <a:p>
            <a:pPr lvl="1"/>
            <a:r>
              <a:rPr lang="nl-NL" altLang="en-US" dirty="0"/>
              <a:t>Ondersteuningsinstrumenten:	opties schema;(korte)keuzehulpen; </a:t>
            </a:r>
          </a:p>
          <a:p>
            <a:pPr marL="457200" lvl="1" indent="0">
              <a:buNone/>
            </a:pPr>
            <a:r>
              <a:rPr lang="nl-NL" altLang="en-US" dirty="0"/>
              <a:t>						keuzeboom</a:t>
            </a:r>
          </a:p>
          <a:p>
            <a:pPr lvl="1"/>
            <a:r>
              <a:rPr lang="nl-NL" altLang="en-US" dirty="0"/>
              <a:t>Voorbereiding voor cliënt		3 vragen; patiënt keuzehulpen							(</a:t>
            </a:r>
            <a:r>
              <a:rPr lang="nl-NL" altLang="en-US" dirty="0" err="1"/>
              <a:t>PDAs</a:t>
            </a:r>
            <a:r>
              <a:rPr lang="nl-NL" altLang="en-US" dirty="0"/>
              <a:t>);  individueel geboorteplan</a:t>
            </a:r>
          </a:p>
          <a:p>
            <a:endParaRPr lang="en-GB" dirty="0"/>
          </a:p>
        </p:txBody>
      </p:sp>
      <p:sp>
        <p:nvSpPr>
          <p:cNvPr id="5" name="Titel 1"/>
          <p:cNvSpPr>
            <a:spLocks noGrp="1"/>
          </p:cNvSpPr>
          <p:nvPr>
            <p:ph type="title"/>
          </p:nvPr>
        </p:nvSpPr>
        <p:spPr>
          <a:xfrm>
            <a:off x="617135" y="418534"/>
            <a:ext cx="10800001" cy="533401"/>
          </a:xfrm>
        </p:spPr>
        <p:txBody>
          <a:bodyPr>
            <a:normAutofit fontScale="90000"/>
          </a:bodyPr>
          <a:lstStyle/>
          <a:p>
            <a:r>
              <a:rPr lang="en-US" b="1" dirty="0" err="1">
                <a:solidFill>
                  <a:srgbClr val="4F81BD"/>
                </a:solidFill>
              </a:rPr>
              <a:t>Gezamenlijke</a:t>
            </a:r>
            <a:r>
              <a:rPr lang="en-US" b="1" dirty="0">
                <a:solidFill>
                  <a:srgbClr val="4F81BD"/>
                </a:solidFill>
              </a:rPr>
              <a:t> </a:t>
            </a:r>
            <a:r>
              <a:rPr lang="en-US" b="1" dirty="0" err="1">
                <a:solidFill>
                  <a:srgbClr val="4F81BD"/>
                </a:solidFill>
              </a:rPr>
              <a:t>besluitvorming</a:t>
            </a:r>
            <a:r>
              <a:rPr lang="en-US" b="1" dirty="0">
                <a:solidFill>
                  <a:srgbClr val="4F81BD"/>
                </a:solidFill>
              </a:rPr>
              <a:t>: HOE?</a:t>
            </a:r>
          </a:p>
        </p:txBody>
      </p:sp>
    </p:spTree>
    <p:extLst>
      <p:ext uri="{BB962C8B-B14F-4D97-AF65-F5344CB8AC3E}">
        <p14:creationId xmlns:p14="http://schemas.microsoft.com/office/powerpoint/2010/main" val="374593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4223792" y="2348880"/>
            <a:ext cx="2212167" cy="369332"/>
          </a:xfrm>
          <a:prstGeom prst="rect">
            <a:avLst/>
          </a:prstGeom>
        </p:spPr>
        <p:txBody>
          <a:bodyPr wrap="square">
            <a:spAutoFit/>
          </a:bodyPr>
          <a:lstStyle/>
          <a:p>
            <a:endParaRPr lang="nl-NL"/>
          </a:p>
        </p:txBody>
      </p:sp>
      <p:sp>
        <p:nvSpPr>
          <p:cNvPr id="3" name="Tekstvak 2"/>
          <p:cNvSpPr txBox="1"/>
          <p:nvPr/>
        </p:nvSpPr>
        <p:spPr>
          <a:xfrm>
            <a:off x="1480943" y="462522"/>
            <a:ext cx="7476683" cy="707886"/>
          </a:xfrm>
          <a:prstGeom prst="rect">
            <a:avLst/>
          </a:prstGeom>
          <a:noFill/>
        </p:spPr>
        <p:txBody>
          <a:bodyPr wrap="square" rtlCol="0">
            <a:spAutoFit/>
          </a:bodyPr>
          <a:lstStyle/>
          <a:p>
            <a:r>
              <a:rPr lang="nl-NL" sz="4000" b="1" dirty="0">
                <a:solidFill>
                  <a:schemeClr val="accent1"/>
                </a:solidFill>
              </a:rPr>
              <a:t>Organisatorische mededelingen:</a:t>
            </a:r>
          </a:p>
        </p:txBody>
      </p:sp>
      <p:sp>
        <p:nvSpPr>
          <p:cNvPr id="4" name="Tekstvak 3"/>
          <p:cNvSpPr txBox="1"/>
          <p:nvPr/>
        </p:nvSpPr>
        <p:spPr>
          <a:xfrm>
            <a:off x="1602669" y="1490532"/>
            <a:ext cx="10108096" cy="954107"/>
          </a:xfrm>
          <a:prstGeom prst="rect">
            <a:avLst/>
          </a:prstGeom>
          <a:noFill/>
        </p:spPr>
        <p:txBody>
          <a:bodyPr wrap="square" rtlCol="0" anchor="t">
            <a:spAutoFit/>
          </a:bodyPr>
          <a:lstStyle/>
          <a:p>
            <a:pPr marL="457200" indent="-457200">
              <a:buFont typeface="Arial"/>
              <a:buChar char="•"/>
            </a:pPr>
            <a:r>
              <a:rPr lang="nl-NL" sz="2800"/>
              <a:t>De uitzending duurt ong. 45 minuten</a:t>
            </a:r>
            <a:endParaRPr lang="nl-NL">
              <a:cs typeface="Calibri"/>
            </a:endParaRPr>
          </a:p>
          <a:p>
            <a:pPr marL="457200" indent="-457200">
              <a:buFont typeface="Arial"/>
              <a:buChar char="•"/>
            </a:pPr>
            <a:r>
              <a:rPr lang="nl-NL" sz="2800"/>
              <a:t>Mocht het geluid te hard/zacht staan, dan bijstellen bij: </a:t>
            </a:r>
            <a:endParaRPr lang="nl-NL" sz="2800">
              <a:solidFill>
                <a:srgbClr val="FF0000"/>
              </a:solidFill>
              <a:cs typeface="Calibri"/>
            </a:endParaRPr>
          </a:p>
        </p:txBody>
      </p:sp>
      <p:pic>
        <p:nvPicPr>
          <p:cNvPr id="6" name="Afbeelding 6" descr="Afbeelding met schermafbeelding&#10;&#10;Beschrijving is gegenereerd met zeer hoge betrouwbaarheid">
            <a:extLst>
              <a:ext uri="{FF2B5EF4-FFF2-40B4-BE49-F238E27FC236}">
                <a16:creationId xmlns:a16="http://schemas.microsoft.com/office/drawing/2014/main" id="{3CBB6B1C-0CDB-4175-A159-F07974919C91}"/>
              </a:ext>
            </a:extLst>
          </p:cNvPr>
          <p:cNvPicPr>
            <a:picLocks noChangeAspect="1"/>
          </p:cNvPicPr>
          <p:nvPr/>
        </p:nvPicPr>
        <p:blipFill>
          <a:blip r:embed="rId3"/>
          <a:stretch>
            <a:fillRect/>
          </a:stretch>
        </p:blipFill>
        <p:spPr>
          <a:xfrm>
            <a:off x="1973316" y="2365590"/>
            <a:ext cx="7679336" cy="1272397"/>
          </a:xfrm>
          <a:prstGeom prst="rect">
            <a:avLst/>
          </a:prstGeom>
        </p:spPr>
      </p:pic>
      <p:sp>
        <p:nvSpPr>
          <p:cNvPr id="8" name="Tekstvak 7">
            <a:extLst>
              <a:ext uri="{FF2B5EF4-FFF2-40B4-BE49-F238E27FC236}">
                <a16:creationId xmlns:a16="http://schemas.microsoft.com/office/drawing/2014/main" id="{AEDB1472-11FD-4C15-9020-92A1DD432058}"/>
              </a:ext>
            </a:extLst>
          </p:cNvPr>
          <p:cNvSpPr txBox="1"/>
          <p:nvPr/>
        </p:nvSpPr>
        <p:spPr>
          <a:xfrm>
            <a:off x="1602669" y="3803865"/>
            <a:ext cx="8941836" cy="224676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nl-NL" sz="2800" dirty="0">
                <a:cs typeface="Calibri"/>
              </a:rPr>
              <a:t>Stel je vragen via chatbox</a:t>
            </a:r>
            <a:endParaRPr lang="nl-NL" sz="2800" dirty="0">
              <a:cs typeface="Arial"/>
            </a:endParaRPr>
          </a:p>
          <a:p>
            <a:pPr marL="457200" indent="-457200">
              <a:buFont typeface="Arial"/>
              <a:buChar char="•"/>
            </a:pPr>
            <a:r>
              <a:rPr lang="nl-NL" sz="2800" dirty="0">
                <a:cs typeface="Arial"/>
              </a:rPr>
              <a:t>Wordt opgenomen &gt; </a:t>
            </a:r>
            <a:r>
              <a:rPr lang="nl-NL" sz="2800" dirty="0" err="1">
                <a:cs typeface="Arial"/>
              </a:rPr>
              <a:t>youtube</a:t>
            </a:r>
            <a:r>
              <a:rPr lang="nl-NL" sz="2800" dirty="0">
                <a:cs typeface="Arial"/>
              </a:rPr>
              <a:t> CPZ Taskforce ​</a:t>
            </a:r>
            <a:endParaRPr lang="nl-NL" sz="2800" dirty="0">
              <a:cs typeface="Calibri"/>
            </a:endParaRPr>
          </a:p>
          <a:p>
            <a:pPr marL="457200" indent="-457200">
              <a:buFont typeface="Arial"/>
              <a:buChar char="•"/>
            </a:pPr>
            <a:r>
              <a:rPr lang="nl-NL" sz="2800" dirty="0">
                <a:cs typeface="Arial"/>
              </a:rPr>
              <a:t>Rode draad &gt; </a:t>
            </a:r>
            <a:r>
              <a:rPr lang="nl-NL" sz="2800">
                <a:cs typeface="Arial"/>
              </a:rPr>
              <a:t>gezamenlijke besluitvorming</a:t>
            </a:r>
            <a:endParaRPr lang="nl-NL" sz="2800" dirty="0">
              <a:cs typeface="Calibri"/>
            </a:endParaRPr>
          </a:p>
          <a:p>
            <a:pPr marL="457200" indent="-457200">
              <a:buFont typeface="Arial"/>
              <a:buChar char="•"/>
            </a:pPr>
            <a:r>
              <a:rPr lang="nl-NL" sz="2800" dirty="0">
                <a:cs typeface="Arial"/>
              </a:rPr>
              <a:t>Vragen, antwoorden en presentatie worden per mail gestuurd aan deelnemers</a:t>
            </a:r>
            <a:endParaRPr lang="nl-NL" sz="2800" dirty="0">
              <a:cs typeface="Calibri"/>
            </a:endParaRPr>
          </a:p>
        </p:txBody>
      </p:sp>
      <p:sp>
        <p:nvSpPr>
          <p:cNvPr id="9" name="Oval 5">
            <a:hlinkClick r:id="rId4"/>
          </p:cNvPr>
          <p:cNvSpPr/>
          <p:nvPr/>
        </p:nvSpPr>
        <p:spPr>
          <a:xfrm rot="21417198">
            <a:off x="5932352" y="5656382"/>
            <a:ext cx="6268658" cy="1639635"/>
          </a:xfrm>
          <a:custGeom>
            <a:avLst/>
            <a:gdLst>
              <a:gd name="connsiteX0" fmla="*/ 0 w 3707904"/>
              <a:gd name="connsiteY0" fmla="*/ 922412 h 1844824"/>
              <a:gd name="connsiteX1" fmla="*/ 1853952 w 3707904"/>
              <a:gd name="connsiteY1" fmla="*/ 0 h 1844824"/>
              <a:gd name="connsiteX2" fmla="*/ 3707904 w 3707904"/>
              <a:gd name="connsiteY2" fmla="*/ 922412 h 1844824"/>
              <a:gd name="connsiteX3" fmla="*/ 1853952 w 3707904"/>
              <a:gd name="connsiteY3" fmla="*/ 1844824 h 1844824"/>
              <a:gd name="connsiteX4" fmla="*/ 0 w 3707904"/>
              <a:gd name="connsiteY4" fmla="*/ 922412 h 1844824"/>
              <a:gd name="connsiteX0" fmla="*/ 0 w 3759663"/>
              <a:gd name="connsiteY0" fmla="*/ 954447 h 2245276"/>
              <a:gd name="connsiteX1" fmla="*/ 1853952 w 3759663"/>
              <a:gd name="connsiteY1" fmla="*/ 32035 h 2245276"/>
              <a:gd name="connsiteX2" fmla="*/ 3759663 w 3759663"/>
              <a:gd name="connsiteY2" fmla="*/ 2015496 h 2245276"/>
              <a:gd name="connsiteX3" fmla="*/ 1853952 w 3759663"/>
              <a:gd name="connsiteY3" fmla="*/ 1876859 h 2245276"/>
              <a:gd name="connsiteX4" fmla="*/ 0 w 3759663"/>
              <a:gd name="connsiteY4" fmla="*/ 954447 h 2245276"/>
              <a:gd name="connsiteX0" fmla="*/ 0 w 4674063"/>
              <a:gd name="connsiteY0" fmla="*/ 1845727 h 2183083"/>
              <a:gd name="connsiteX1" fmla="*/ 2768352 w 4674063"/>
              <a:gd name="connsiteY1" fmla="*/ 289 h 2183083"/>
              <a:gd name="connsiteX2" fmla="*/ 4674063 w 4674063"/>
              <a:gd name="connsiteY2" fmla="*/ 1983750 h 2183083"/>
              <a:gd name="connsiteX3" fmla="*/ 2768352 w 4674063"/>
              <a:gd name="connsiteY3" fmla="*/ 1845113 h 2183083"/>
              <a:gd name="connsiteX4" fmla="*/ 0 w 4674063"/>
              <a:gd name="connsiteY4" fmla="*/ 1845727 h 2183083"/>
              <a:gd name="connsiteX0" fmla="*/ 12 w 4674075"/>
              <a:gd name="connsiteY0" fmla="*/ 1621437 h 1958793"/>
              <a:gd name="connsiteX1" fmla="*/ 2733859 w 4674075"/>
              <a:gd name="connsiteY1" fmla="*/ 286 h 1958793"/>
              <a:gd name="connsiteX2" fmla="*/ 4674075 w 4674075"/>
              <a:gd name="connsiteY2" fmla="*/ 1759460 h 1958793"/>
              <a:gd name="connsiteX3" fmla="*/ 2768364 w 4674075"/>
              <a:gd name="connsiteY3" fmla="*/ 1620823 h 1958793"/>
              <a:gd name="connsiteX4" fmla="*/ 12 w 4674075"/>
              <a:gd name="connsiteY4" fmla="*/ 1621437 h 1958793"/>
              <a:gd name="connsiteX0" fmla="*/ 1693 w 4675756"/>
              <a:gd name="connsiteY0" fmla="*/ 1440317 h 1777673"/>
              <a:gd name="connsiteX1" fmla="*/ 3184114 w 4675756"/>
              <a:gd name="connsiteY1" fmla="*/ 321 h 1777673"/>
              <a:gd name="connsiteX2" fmla="*/ 4675756 w 4675756"/>
              <a:gd name="connsiteY2" fmla="*/ 1578340 h 1777673"/>
              <a:gd name="connsiteX3" fmla="*/ 2770045 w 4675756"/>
              <a:gd name="connsiteY3" fmla="*/ 1439703 h 1777673"/>
              <a:gd name="connsiteX4" fmla="*/ 1693 w 4675756"/>
              <a:gd name="connsiteY4" fmla="*/ 1440317 h 1777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5756" h="1777673">
                <a:moveTo>
                  <a:pt x="1693" y="1440317"/>
                </a:moveTo>
                <a:cubicBezTo>
                  <a:pt x="70704" y="1200420"/>
                  <a:pt x="2405104" y="-22683"/>
                  <a:pt x="3184114" y="321"/>
                </a:cubicBezTo>
                <a:cubicBezTo>
                  <a:pt x="3963124" y="23325"/>
                  <a:pt x="4675756" y="1068906"/>
                  <a:pt x="4675756" y="1578340"/>
                </a:cubicBezTo>
                <a:cubicBezTo>
                  <a:pt x="4675756" y="2087774"/>
                  <a:pt x="3549055" y="1462707"/>
                  <a:pt x="2770045" y="1439703"/>
                </a:cubicBezTo>
                <a:cubicBezTo>
                  <a:pt x="1991035" y="1416699"/>
                  <a:pt x="-67318" y="1680214"/>
                  <a:pt x="1693" y="1440317"/>
                </a:cubicBezTo>
                <a:close/>
              </a:path>
            </a:pathLst>
          </a:custGeom>
          <a:solidFill>
            <a:srgbClr val="01AE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       </a:t>
            </a:r>
            <a:endParaRPr lang="nl-NL"/>
          </a:p>
        </p:txBody>
      </p:sp>
      <p:sp>
        <p:nvSpPr>
          <p:cNvPr id="10" name="TextBox 7"/>
          <p:cNvSpPr txBox="1"/>
          <p:nvPr/>
        </p:nvSpPr>
        <p:spPr>
          <a:xfrm>
            <a:off x="8174216" y="6211669"/>
            <a:ext cx="2950038" cy="646331"/>
          </a:xfrm>
          <a:prstGeom prst="rect">
            <a:avLst/>
          </a:prstGeom>
          <a:noFill/>
        </p:spPr>
        <p:txBody>
          <a:bodyPr wrap="none" rtlCol="0">
            <a:spAutoFit/>
          </a:bodyPr>
          <a:lstStyle/>
          <a:p>
            <a:r>
              <a:rPr lang="en-GB" sz="1600" b="1" baseline="0" dirty="0" err="1">
                <a:solidFill>
                  <a:schemeClr val="tx1"/>
                </a:solidFill>
              </a:rPr>
              <a:t>www.kennisnetgeboortezorg.nl</a:t>
            </a:r>
            <a:endParaRPr lang="nl-NL" sz="1600" b="1" baseline="0" dirty="0">
              <a:solidFill>
                <a:schemeClr val="tx1"/>
              </a:solidFill>
            </a:endParaRPr>
          </a:p>
          <a:p>
            <a:endParaRPr lang="nl-NL" sz="2000" b="1" dirty="0">
              <a:solidFill>
                <a:srgbClr val="01AEF0"/>
              </a:solidFill>
            </a:endParaRPr>
          </a:p>
        </p:txBody>
      </p:sp>
    </p:spTree>
    <p:extLst>
      <p:ext uri="{BB962C8B-B14F-4D97-AF65-F5344CB8AC3E}">
        <p14:creationId xmlns:p14="http://schemas.microsoft.com/office/powerpoint/2010/main" val="16971757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98348" y="1075978"/>
            <a:ext cx="10800001" cy="4125366"/>
          </a:xfrm>
        </p:spPr>
        <p:txBody>
          <a:bodyPr anchor="t"/>
          <a:lstStyle/>
          <a:p>
            <a:pPr marL="0" marR="0" lvl="0" indent="0" defTabSz="914400" eaLnBrk="1" fontAlgn="auto" latinLnBrk="0" hangingPunct="1">
              <a:lnSpc>
                <a:spcPct val="100000"/>
              </a:lnSpc>
              <a:spcBef>
                <a:spcPts val="0"/>
              </a:spcBef>
              <a:spcAft>
                <a:spcPts val="0"/>
              </a:spcAft>
              <a:buClrTx/>
              <a:buSzTx/>
              <a:buFontTx/>
              <a:buNone/>
              <a:tabLst/>
              <a:defRPr/>
            </a:pPr>
            <a:endParaRPr lang="en-US" sz="2800" dirty="0"/>
          </a:p>
          <a:p>
            <a:pPr marL="0" marR="0" lvl="0" indent="0" defTabSz="914400" eaLnBrk="1" fontAlgn="auto" latinLnBrk="0" hangingPunct="1">
              <a:lnSpc>
                <a:spcPct val="100000"/>
              </a:lnSpc>
              <a:spcBef>
                <a:spcPts val="0"/>
              </a:spcBef>
              <a:spcAft>
                <a:spcPts val="0"/>
              </a:spcAft>
              <a:buClrTx/>
              <a:buSzTx/>
              <a:buFontTx/>
              <a:buNone/>
              <a:tabLst/>
              <a:defRPr/>
            </a:pPr>
            <a:r>
              <a:rPr lang="nl-NL" sz="2800" dirty="0"/>
              <a:t>GB in 4 stappen:</a:t>
            </a:r>
            <a:endParaRPr lang="nl-NL" sz="2800" dirty="0">
              <a:cs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lang="nl-NL" sz="2800" dirty="0"/>
          </a:p>
          <a:p>
            <a:pPr marL="457200" marR="0" lvl="0" indent="-457200" defTabSz="914400" eaLnBrk="1" fontAlgn="auto" latinLnBrk="0" hangingPunct="1">
              <a:lnSpc>
                <a:spcPct val="100000"/>
              </a:lnSpc>
              <a:spcBef>
                <a:spcPts val="0"/>
              </a:spcBef>
              <a:spcAft>
                <a:spcPts val="0"/>
              </a:spcAft>
              <a:buClrTx/>
              <a:buSzTx/>
              <a:buFontTx/>
              <a:buAutoNum type="arabicPeriod"/>
              <a:tabLst/>
              <a:defRPr/>
            </a:pPr>
            <a:r>
              <a:rPr lang="nl-NL" sz="2800" dirty="0"/>
              <a:t>Creëer keuze bewustzijn &amp; onderzoek in welke mate de vrouw betrokken wil zijn bij de besluitvorming</a:t>
            </a:r>
          </a:p>
          <a:p>
            <a:pPr marL="457200" marR="0" lvl="0" indent="-457200" defTabSz="914400" eaLnBrk="1" fontAlgn="auto" latinLnBrk="0" hangingPunct="1">
              <a:lnSpc>
                <a:spcPct val="100000"/>
              </a:lnSpc>
              <a:spcBef>
                <a:spcPts val="0"/>
              </a:spcBef>
              <a:spcAft>
                <a:spcPts val="0"/>
              </a:spcAft>
              <a:buClrTx/>
              <a:buSzTx/>
              <a:buFontTx/>
              <a:buAutoNum type="arabicPeriod"/>
              <a:tabLst/>
              <a:defRPr/>
            </a:pPr>
            <a:r>
              <a:rPr lang="nl-NL" sz="2800" dirty="0"/>
              <a:t>Bespreek alle mogelijkheden en de bijbehorende voor- en nadelen</a:t>
            </a:r>
          </a:p>
          <a:p>
            <a:pPr marL="457200" marR="0" lvl="0" indent="-457200" defTabSz="914400" eaLnBrk="1" fontAlgn="auto" latinLnBrk="0" hangingPunct="1">
              <a:lnSpc>
                <a:spcPct val="100000"/>
              </a:lnSpc>
              <a:spcBef>
                <a:spcPts val="0"/>
              </a:spcBef>
              <a:spcAft>
                <a:spcPts val="0"/>
              </a:spcAft>
              <a:buClrTx/>
              <a:buSzTx/>
              <a:buFontTx/>
              <a:buAutoNum type="arabicPeriod"/>
              <a:tabLst/>
              <a:defRPr/>
            </a:pPr>
            <a:r>
              <a:rPr lang="nl-NL" sz="2800" dirty="0"/>
              <a:t>Wat is belangrijk voor de vrouw zelf? </a:t>
            </a:r>
            <a:r>
              <a:rPr lang="nl-NL" sz="2800" dirty="0">
                <a:sym typeface="Wingdings"/>
              </a:rPr>
              <a:t> Persoonlijke situatie en voorkeuren in kaart brengen</a:t>
            </a:r>
          </a:p>
          <a:p>
            <a:pPr marL="457200" marR="0" lvl="0" indent="-457200" defTabSz="914400" eaLnBrk="1" fontAlgn="auto" latinLnBrk="0" hangingPunct="1">
              <a:lnSpc>
                <a:spcPct val="100000"/>
              </a:lnSpc>
              <a:spcBef>
                <a:spcPts val="0"/>
              </a:spcBef>
              <a:spcAft>
                <a:spcPts val="0"/>
              </a:spcAft>
              <a:buClrTx/>
              <a:buSzTx/>
              <a:buFontTx/>
              <a:buAutoNum type="arabicPeriod"/>
              <a:tabLst/>
              <a:defRPr/>
            </a:pPr>
            <a:r>
              <a:rPr lang="nl-NL" sz="2800" dirty="0">
                <a:sym typeface="Wingdings"/>
              </a:rPr>
              <a:t>Neem een gezamenlijk besluit</a:t>
            </a:r>
          </a:p>
          <a:p>
            <a:pPr marL="450850" marR="0" lvl="0" indent="0" defTabSz="914400" eaLnBrk="1" fontAlgn="auto" latinLnBrk="0" hangingPunct="1">
              <a:lnSpc>
                <a:spcPct val="100000"/>
              </a:lnSpc>
              <a:spcBef>
                <a:spcPts val="0"/>
              </a:spcBef>
              <a:spcAft>
                <a:spcPts val="0"/>
              </a:spcAft>
              <a:buClrTx/>
              <a:buSzTx/>
              <a:buNone/>
              <a:tabLst/>
              <a:defRPr/>
            </a:pPr>
            <a:r>
              <a:rPr lang="nl-NL" sz="2800" dirty="0">
                <a:sym typeface="Wingdings"/>
              </a:rPr>
              <a:t>NB: de uiteindelijke beslissingsbevoegdheid ligt bij de vrouw zelf (cf. </a:t>
            </a:r>
            <a:r>
              <a:rPr lang="nl-NL" sz="2800" dirty="0" err="1">
                <a:sym typeface="Wingdings"/>
              </a:rPr>
              <a:t>informed</a:t>
            </a:r>
            <a:r>
              <a:rPr lang="nl-NL" sz="2800" dirty="0">
                <a:sym typeface="Wingdings"/>
              </a:rPr>
              <a:t> consent, WGBO)</a:t>
            </a:r>
            <a:endParaRPr lang="nl-NL" sz="2800" dirty="0"/>
          </a:p>
          <a:p>
            <a:pPr marL="457200" marR="0" lvl="0" indent="-457200" defTabSz="914400" eaLnBrk="1" fontAlgn="auto" latinLnBrk="0" hangingPunct="1">
              <a:lnSpc>
                <a:spcPct val="100000"/>
              </a:lnSpc>
              <a:spcBef>
                <a:spcPts val="0"/>
              </a:spcBef>
              <a:spcAft>
                <a:spcPts val="0"/>
              </a:spcAft>
              <a:buClrTx/>
              <a:buSzTx/>
              <a:buFontTx/>
              <a:buAutoNum type="arabicPeriod"/>
              <a:tabLst/>
              <a:defRPr/>
            </a:pPr>
            <a:endParaRPr lang="en-US" sz="2800" dirty="0"/>
          </a:p>
          <a:p>
            <a:pPr marL="0" marR="0" lvl="0" indent="0" defTabSz="914400" eaLnBrk="1" fontAlgn="auto" latinLnBrk="0" hangingPunct="1">
              <a:lnSpc>
                <a:spcPct val="100000"/>
              </a:lnSpc>
              <a:spcBef>
                <a:spcPts val="0"/>
              </a:spcBef>
              <a:spcAft>
                <a:spcPts val="0"/>
              </a:spcAft>
              <a:buClrTx/>
              <a:buSzTx/>
              <a:buFontTx/>
              <a:buNone/>
              <a:tabLst/>
              <a:defRPr/>
            </a:pPr>
            <a:endParaRPr lang="en-US" sz="2800" dirty="0"/>
          </a:p>
          <a:p>
            <a:pPr marL="0" marR="0" lvl="0" indent="0" defTabSz="914400" eaLnBrk="1" fontAlgn="auto" latinLnBrk="0" hangingPunct="1">
              <a:lnSpc>
                <a:spcPct val="100000"/>
              </a:lnSpc>
              <a:spcBef>
                <a:spcPts val="0"/>
              </a:spcBef>
              <a:spcAft>
                <a:spcPts val="0"/>
              </a:spcAft>
              <a:buClrTx/>
              <a:buSzTx/>
              <a:buFontTx/>
              <a:buNone/>
              <a:tabLst/>
              <a:defRPr/>
            </a:pPr>
            <a:endParaRPr lang="en-US" sz="2800" dirty="0"/>
          </a:p>
        </p:txBody>
      </p:sp>
      <p:sp>
        <p:nvSpPr>
          <p:cNvPr id="5" name="Tekstvak 4"/>
          <p:cNvSpPr txBox="1"/>
          <p:nvPr/>
        </p:nvSpPr>
        <p:spPr>
          <a:xfrm>
            <a:off x="7189856" y="6488670"/>
            <a:ext cx="4886464"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r>
              <a:rPr kumimoji="0" lang="en-US" sz="1800" b="0" i="0" u="none" strike="noStrike" cap="none" spc="0" normalizeH="0" baseline="0" dirty="0" err="1">
                <a:ln>
                  <a:noFill/>
                </a:ln>
                <a:solidFill>
                  <a:srgbClr val="000000"/>
                </a:solidFill>
                <a:effectLst/>
                <a:uFillTx/>
                <a:latin typeface="+mn-lt"/>
                <a:ea typeface="+mn-ea"/>
                <a:cs typeface="+mn-cs"/>
                <a:sym typeface="Calibri"/>
              </a:rPr>
              <a:t>Bron</a:t>
            </a:r>
            <a:r>
              <a:rPr kumimoji="0" lang="en-US" sz="1800" b="0" i="0" u="none" strike="noStrike" cap="none" spc="0" normalizeH="0" baseline="0" dirty="0">
                <a:ln>
                  <a:noFill/>
                </a:ln>
                <a:solidFill>
                  <a:srgbClr val="000000"/>
                </a:solidFill>
                <a:effectLst/>
                <a:uFillTx/>
                <a:latin typeface="+mn-lt"/>
                <a:ea typeface="+mn-ea"/>
                <a:cs typeface="+mn-cs"/>
                <a:sym typeface="Calibri"/>
              </a:rPr>
              <a:t>: </a:t>
            </a:r>
            <a:r>
              <a:rPr lang="en-US" dirty="0" err="1"/>
              <a:t>Zorgstandaard</a:t>
            </a:r>
            <a:r>
              <a:rPr lang="en-US" dirty="0"/>
              <a:t> </a:t>
            </a:r>
            <a:r>
              <a:rPr lang="en-US" dirty="0" err="1"/>
              <a:t>Intregrale</a:t>
            </a:r>
            <a:r>
              <a:rPr lang="en-US" dirty="0"/>
              <a:t> </a:t>
            </a:r>
            <a:r>
              <a:rPr lang="en-US" dirty="0" err="1"/>
              <a:t>Geboortezorg</a:t>
            </a:r>
            <a:r>
              <a:rPr lang="en-US" dirty="0"/>
              <a:t>, 2016</a:t>
            </a: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pic>
        <p:nvPicPr>
          <p:cNvPr id="6" name="Afbeelding 5"/>
          <p:cNvPicPr>
            <a:picLocks noChangeAspect="1"/>
          </p:cNvPicPr>
          <p:nvPr/>
        </p:nvPicPr>
        <p:blipFill>
          <a:blip r:embed="rId2"/>
          <a:stretch>
            <a:fillRect/>
          </a:stretch>
        </p:blipFill>
        <p:spPr>
          <a:xfrm>
            <a:off x="7257009" y="984487"/>
            <a:ext cx="4819311" cy="1250611"/>
          </a:xfrm>
          <a:prstGeom prst="rect">
            <a:avLst/>
          </a:prstGeom>
        </p:spPr>
      </p:pic>
      <p:sp>
        <p:nvSpPr>
          <p:cNvPr id="8" name="Titel 1"/>
          <p:cNvSpPr>
            <a:spLocks noGrp="1"/>
          </p:cNvSpPr>
          <p:nvPr>
            <p:ph type="title"/>
          </p:nvPr>
        </p:nvSpPr>
        <p:spPr>
          <a:xfrm>
            <a:off x="617135" y="418534"/>
            <a:ext cx="10800001" cy="533401"/>
          </a:xfrm>
        </p:spPr>
        <p:txBody>
          <a:bodyPr>
            <a:normAutofit fontScale="90000"/>
          </a:bodyPr>
          <a:lstStyle/>
          <a:p>
            <a:r>
              <a:rPr lang="en-US" b="1" dirty="0" err="1">
                <a:solidFill>
                  <a:srgbClr val="4F81BD"/>
                </a:solidFill>
              </a:rPr>
              <a:t>Gezamenlijke</a:t>
            </a:r>
            <a:r>
              <a:rPr lang="en-US" b="1" dirty="0">
                <a:solidFill>
                  <a:srgbClr val="4F81BD"/>
                </a:solidFill>
              </a:rPr>
              <a:t> </a:t>
            </a:r>
            <a:r>
              <a:rPr lang="en-US" b="1" dirty="0" err="1">
                <a:solidFill>
                  <a:srgbClr val="4F81BD"/>
                </a:solidFill>
              </a:rPr>
              <a:t>besluitvorming</a:t>
            </a:r>
            <a:r>
              <a:rPr lang="en-US" b="1" dirty="0">
                <a:solidFill>
                  <a:srgbClr val="4F81BD"/>
                </a:solidFill>
              </a:rPr>
              <a:t>: HOE?</a:t>
            </a:r>
          </a:p>
        </p:txBody>
      </p:sp>
    </p:spTree>
    <p:extLst>
      <p:ext uri="{BB962C8B-B14F-4D97-AF65-F5344CB8AC3E}">
        <p14:creationId xmlns:p14="http://schemas.microsoft.com/office/powerpoint/2010/main" val="29475346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27381" y="1124744"/>
            <a:ext cx="11209693" cy="4525963"/>
          </a:xfrm>
        </p:spPr>
        <p:txBody>
          <a:bodyPr/>
          <a:lstStyle/>
          <a:p>
            <a:pPr marL="0" indent="0">
              <a:buNone/>
            </a:pPr>
            <a:r>
              <a:rPr lang="nl-NL" b="1" dirty="0"/>
              <a:t>SHARE</a:t>
            </a:r>
            <a:r>
              <a:rPr lang="nl-NL" dirty="0"/>
              <a:t> Approach </a:t>
            </a:r>
            <a:r>
              <a:rPr lang="nl-NL" sz="1800" dirty="0"/>
              <a:t>(USA Agency for Healthcare Research and </a:t>
            </a:r>
            <a:r>
              <a:rPr lang="nl-NL" sz="1800" dirty="0" err="1"/>
              <a:t>Quality</a:t>
            </a:r>
            <a:r>
              <a:rPr lang="nl-NL" sz="1800" dirty="0"/>
              <a:t> (AHRQ))</a:t>
            </a:r>
          </a:p>
          <a:p>
            <a:pPr marL="0" indent="0">
              <a:buNone/>
            </a:pPr>
            <a:endParaRPr lang="nl-NL" sz="2000" u="sng" dirty="0"/>
          </a:p>
          <a:p>
            <a:pPr marL="0" indent="0">
              <a:buNone/>
            </a:pPr>
            <a:r>
              <a:rPr lang="nl-NL" u="sng" dirty="0"/>
              <a:t>Essentiele stappen voor gezamenlijke besluitvorming:</a:t>
            </a:r>
            <a:br>
              <a:rPr lang="nl-NL" dirty="0"/>
            </a:br>
            <a:r>
              <a:rPr lang="nl-NL" b="1" dirty="0"/>
              <a:t>Step 1: </a:t>
            </a:r>
            <a:r>
              <a:rPr lang="nl-NL" b="1" dirty="0" err="1"/>
              <a:t>S</a:t>
            </a:r>
            <a:r>
              <a:rPr lang="nl-NL" dirty="0" err="1"/>
              <a:t>eek</a:t>
            </a:r>
            <a:r>
              <a:rPr lang="nl-NL" dirty="0"/>
              <a:t> </a:t>
            </a:r>
            <a:r>
              <a:rPr lang="nl-NL" dirty="0" err="1"/>
              <a:t>your</a:t>
            </a:r>
            <a:r>
              <a:rPr lang="nl-NL" dirty="0"/>
              <a:t> </a:t>
            </a:r>
            <a:r>
              <a:rPr lang="nl-NL" dirty="0" err="1"/>
              <a:t>patient's</a:t>
            </a:r>
            <a:r>
              <a:rPr lang="nl-NL" dirty="0"/>
              <a:t> </a:t>
            </a:r>
            <a:r>
              <a:rPr lang="nl-NL" dirty="0" err="1"/>
              <a:t>participation</a:t>
            </a:r>
            <a:r>
              <a:rPr lang="nl-NL" dirty="0"/>
              <a:t>.</a:t>
            </a:r>
            <a:br>
              <a:rPr lang="nl-NL" dirty="0"/>
            </a:br>
            <a:r>
              <a:rPr lang="nl-NL" b="1" dirty="0"/>
              <a:t>Step 2: H</a:t>
            </a:r>
            <a:r>
              <a:rPr lang="nl-NL" dirty="0"/>
              <a:t>elp </a:t>
            </a:r>
            <a:r>
              <a:rPr lang="nl-NL" dirty="0" err="1"/>
              <a:t>your</a:t>
            </a:r>
            <a:r>
              <a:rPr lang="nl-NL" dirty="0"/>
              <a:t> </a:t>
            </a:r>
            <a:r>
              <a:rPr lang="nl-NL" dirty="0" err="1"/>
              <a:t>patient</a:t>
            </a:r>
            <a:r>
              <a:rPr lang="nl-NL" dirty="0"/>
              <a:t> </a:t>
            </a:r>
            <a:r>
              <a:rPr lang="nl-NL" dirty="0" err="1"/>
              <a:t>explore</a:t>
            </a:r>
            <a:r>
              <a:rPr lang="nl-NL" dirty="0"/>
              <a:t> </a:t>
            </a:r>
            <a:r>
              <a:rPr lang="nl-NL" dirty="0" err="1"/>
              <a:t>and</a:t>
            </a:r>
            <a:r>
              <a:rPr lang="nl-NL" dirty="0"/>
              <a:t> </a:t>
            </a:r>
            <a:r>
              <a:rPr lang="nl-NL" dirty="0" err="1"/>
              <a:t>compare</a:t>
            </a:r>
            <a:r>
              <a:rPr lang="nl-NL" dirty="0"/>
              <a:t> treatment options.</a:t>
            </a:r>
            <a:br>
              <a:rPr lang="nl-NL" dirty="0"/>
            </a:br>
            <a:r>
              <a:rPr lang="nl-NL" b="1" dirty="0"/>
              <a:t>Step 3: </a:t>
            </a:r>
            <a:r>
              <a:rPr lang="nl-NL" b="1" dirty="0" err="1"/>
              <a:t>A</a:t>
            </a:r>
            <a:r>
              <a:rPr lang="nl-NL" dirty="0" err="1"/>
              <a:t>ssess</a:t>
            </a:r>
            <a:r>
              <a:rPr lang="nl-NL" dirty="0"/>
              <a:t> </a:t>
            </a:r>
            <a:r>
              <a:rPr lang="nl-NL" dirty="0" err="1"/>
              <a:t>your</a:t>
            </a:r>
            <a:r>
              <a:rPr lang="nl-NL" dirty="0"/>
              <a:t> </a:t>
            </a:r>
            <a:r>
              <a:rPr lang="nl-NL" dirty="0" err="1"/>
              <a:t>patient's</a:t>
            </a:r>
            <a:r>
              <a:rPr lang="nl-NL" dirty="0"/>
              <a:t> </a:t>
            </a:r>
            <a:r>
              <a:rPr lang="nl-NL" dirty="0" err="1"/>
              <a:t>values</a:t>
            </a:r>
            <a:r>
              <a:rPr lang="nl-NL" dirty="0"/>
              <a:t> </a:t>
            </a:r>
            <a:r>
              <a:rPr lang="nl-NL" dirty="0" err="1"/>
              <a:t>and</a:t>
            </a:r>
            <a:r>
              <a:rPr lang="nl-NL" dirty="0"/>
              <a:t> </a:t>
            </a:r>
            <a:r>
              <a:rPr lang="nl-NL" dirty="0" err="1"/>
              <a:t>preferences</a:t>
            </a:r>
            <a:r>
              <a:rPr lang="nl-NL" dirty="0"/>
              <a:t>.</a:t>
            </a:r>
            <a:br>
              <a:rPr lang="nl-NL" dirty="0"/>
            </a:br>
            <a:r>
              <a:rPr lang="nl-NL" b="1" dirty="0"/>
              <a:t>Step 4: R</a:t>
            </a:r>
            <a:r>
              <a:rPr lang="nl-NL" dirty="0"/>
              <a:t>each a </a:t>
            </a:r>
            <a:r>
              <a:rPr lang="nl-NL" dirty="0" err="1"/>
              <a:t>decision</a:t>
            </a:r>
            <a:r>
              <a:rPr lang="nl-NL" dirty="0"/>
              <a:t> </a:t>
            </a:r>
            <a:r>
              <a:rPr lang="nl-NL" dirty="0" err="1"/>
              <a:t>with</a:t>
            </a:r>
            <a:r>
              <a:rPr lang="nl-NL" dirty="0"/>
              <a:t> </a:t>
            </a:r>
            <a:r>
              <a:rPr lang="nl-NL" dirty="0" err="1"/>
              <a:t>your</a:t>
            </a:r>
            <a:r>
              <a:rPr lang="nl-NL" dirty="0"/>
              <a:t> </a:t>
            </a:r>
            <a:r>
              <a:rPr lang="nl-NL" dirty="0" err="1"/>
              <a:t>patient</a:t>
            </a:r>
            <a:r>
              <a:rPr lang="nl-NL" dirty="0"/>
              <a:t>.</a:t>
            </a:r>
            <a:br>
              <a:rPr lang="nl-NL" dirty="0"/>
            </a:br>
            <a:r>
              <a:rPr lang="nl-NL" b="1" dirty="0"/>
              <a:t>Step 5: </a:t>
            </a:r>
            <a:r>
              <a:rPr lang="nl-NL" b="1" dirty="0" err="1"/>
              <a:t>E</a:t>
            </a:r>
            <a:r>
              <a:rPr lang="nl-NL" dirty="0" err="1"/>
              <a:t>valuate</a:t>
            </a:r>
            <a:r>
              <a:rPr lang="nl-NL" dirty="0"/>
              <a:t> </a:t>
            </a:r>
            <a:r>
              <a:rPr lang="nl-NL" dirty="0" err="1"/>
              <a:t>your</a:t>
            </a:r>
            <a:r>
              <a:rPr lang="nl-NL" dirty="0"/>
              <a:t> </a:t>
            </a:r>
            <a:r>
              <a:rPr lang="nl-NL" dirty="0" err="1"/>
              <a:t>patient's</a:t>
            </a:r>
            <a:r>
              <a:rPr lang="nl-NL" dirty="0"/>
              <a:t> </a:t>
            </a:r>
            <a:r>
              <a:rPr lang="nl-NL" dirty="0" err="1"/>
              <a:t>decision</a:t>
            </a:r>
            <a:r>
              <a:rPr lang="nl-NL" dirty="0"/>
              <a:t>. </a:t>
            </a:r>
            <a:endParaRPr lang="en-US" dirty="0"/>
          </a:p>
          <a:p>
            <a:pPr marL="0" indent="0">
              <a:buNone/>
            </a:pPr>
            <a:r>
              <a:rPr lang="en-US" sz="2000" dirty="0">
                <a:hlinkClick r:id="rId2"/>
              </a:rPr>
              <a:t>https://www.youtube.com/watch?v=rPv42DhCHtE</a:t>
            </a:r>
            <a:r>
              <a:rPr lang="en-US" sz="2000" dirty="0"/>
              <a:t> (SHARE: Tips for providers )</a:t>
            </a:r>
          </a:p>
          <a:p>
            <a:pPr marL="0" indent="0">
              <a:buNone/>
            </a:pPr>
            <a:r>
              <a:rPr lang="en-US" sz="2000" dirty="0">
                <a:hlinkClick r:id="rId3"/>
              </a:rPr>
              <a:t>https://www.ahrq.gov/professionals/education/curriculum-tools/shareddecisionmaking/tools/tool-8/index.html</a:t>
            </a:r>
            <a:r>
              <a:rPr lang="en-US" sz="2000" dirty="0"/>
              <a:t> (SDM toolkit)</a:t>
            </a:r>
          </a:p>
        </p:txBody>
      </p:sp>
      <p:sp>
        <p:nvSpPr>
          <p:cNvPr id="5" name="Titel 1"/>
          <p:cNvSpPr>
            <a:spLocks noGrp="1"/>
          </p:cNvSpPr>
          <p:nvPr>
            <p:ph type="title"/>
          </p:nvPr>
        </p:nvSpPr>
        <p:spPr>
          <a:xfrm>
            <a:off x="617135" y="418534"/>
            <a:ext cx="10800001" cy="533401"/>
          </a:xfrm>
        </p:spPr>
        <p:txBody>
          <a:bodyPr>
            <a:normAutofit fontScale="90000"/>
          </a:bodyPr>
          <a:lstStyle/>
          <a:p>
            <a:r>
              <a:rPr lang="en-US" b="1" dirty="0" err="1">
                <a:solidFill>
                  <a:srgbClr val="4F81BD"/>
                </a:solidFill>
              </a:rPr>
              <a:t>Gezamenlijke</a:t>
            </a:r>
            <a:r>
              <a:rPr lang="en-US" b="1" dirty="0">
                <a:solidFill>
                  <a:srgbClr val="4F81BD"/>
                </a:solidFill>
              </a:rPr>
              <a:t> </a:t>
            </a:r>
            <a:r>
              <a:rPr lang="en-US" b="1" dirty="0" err="1">
                <a:solidFill>
                  <a:srgbClr val="4F81BD"/>
                </a:solidFill>
              </a:rPr>
              <a:t>besluitvorming</a:t>
            </a:r>
            <a:r>
              <a:rPr lang="en-US" b="1" dirty="0">
                <a:solidFill>
                  <a:srgbClr val="4F81BD"/>
                </a:solidFill>
              </a:rPr>
              <a:t>: HOE?</a:t>
            </a:r>
          </a:p>
        </p:txBody>
      </p:sp>
    </p:spTree>
    <p:extLst>
      <p:ext uri="{BB962C8B-B14F-4D97-AF65-F5344CB8AC3E}">
        <p14:creationId xmlns:p14="http://schemas.microsoft.com/office/powerpoint/2010/main" val="37867208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4216120" y="6443558"/>
            <a:ext cx="7424142"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kumimoji="0" lang="en-US" sz="1800" b="0" i="0" u="none" strike="noStrike" cap="none" spc="0" normalizeH="0" baseline="0" dirty="0" err="1">
                <a:ln>
                  <a:noFill/>
                </a:ln>
                <a:solidFill>
                  <a:srgbClr val="000000"/>
                </a:solidFill>
                <a:effectLst/>
                <a:uFillTx/>
                <a:latin typeface="+mn-lt"/>
                <a:ea typeface="+mn-ea"/>
                <a:cs typeface="+mn-cs"/>
                <a:sym typeface="Calibri"/>
              </a:rPr>
              <a:t>Bronnen</a:t>
            </a:r>
            <a:r>
              <a:rPr kumimoji="0" lang="en-US" sz="1800" b="0" i="0" u="none" strike="noStrike" cap="none" spc="0" normalizeH="0" baseline="0" dirty="0">
                <a:ln>
                  <a:noFill/>
                </a:ln>
                <a:solidFill>
                  <a:srgbClr val="000000"/>
                </a:solidFill>
                <a:effectLst/>
                <a:uFillTx/>
                <a:latin typeface="+mn-lt"/>
                <a:ea typeface="+mn-ea"/>
                <a:cs typeface="+mn-cs"/>
                <a:sym typeface="Calibri"/>
              </a:rPr>
              <a:t>: </a:t>
            </a:r>
            <a:r>
              <a:rPr lang="en-US" dirty="0" err="1"/>
              <a:t>Zorgstandaard</a:t>
            </a:r>
            <a:r>
              <a:rPr lang="en-US" dirty="0"/>
              <a:t> </a:t>
            </a:r>
            <a:r>
              <a:rPr lang="en-US" dirty="0" err="1"/>
              <a:t>Intregrale</a:t>
            </a:r>
            <a:r>
              <a:rPr lang="en-US" dirty="0"/>
              <a:t> </a:t>
            </a:r>
            <a:r>
              <a:rPr lang="en-US" dirty="0" err="1"/>
              <a:t>Geboortezorg</a:t>
            </a:r>
            <a:r>
              <a:rPr lang="en-US" dirty="0"/>
              <a:t>, 2016; </a:t>
            </a:r>
            <a:r>
              <a:rPr kumimoji="0" lang="en-US" sz="1800" b="0" i="0" u="none" strike="noStrike" cap="none" spc="0" normalizeH="0" baseline="0" dirty="0">
                <a:ln>
                  <a:noFill/>
                </a:ln>
                <a:solidFill>
                  <a:srgbClr val="000000"/>
                </a:solidFill>
                <a:effectLst/>
                <a:uFillTx/>
                <a:latin typeface="+mn-lt"/>
                <a:ea typeface="+mn-ea"/>
                <a:cs typeface="+mn-cs"/>
                <a:sym typeface="Calibri"/>
              </a:rPr>
              <a:t>Zelfbewustzwanger.nl</a:t>
            </a:r>
          </a:p>
        </p:txBody>
      </p:sp>
      <p:sp>
        <p:nvSpPr>
          <p:cNvPr id="9" name="Tekstvak 8"/>
          <p:cNvSpPr txBox="1"/>
          <p:nvPr/>
        </p:nvSpPr>
        <p:spPr>
          <a:xfrm>
            <a:off x="107721" y="3586018"/>
            <a:ext cx="9840416" cy="36933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10" name="Tijdelijke aanduiding voor inhoud 2"/>
          <p:cNvSpPr>
            <a:spLocks noGrp="1"/>
          </p:cNvSpPr>
          <p:nvPr>
            <p:ph idx="1"/>
          </p:nvPr>
        </p:nvSpPr>
        <p:spPr>
          <a:xfrm>
            <a:off x="698349" y="1407743"/>
            <a:ext cx="10800001" cy="4125366"/>
          </a:xfrm>
        </p:spPr>
        <p:txBody>
          <a:bodyPr anchor="t"/>
          <a:lstStyle/>
          <a:p>
            <a:pPr marL="0" indent="0">
              <a:spcBef>
                <a:spcPts val="0"/>
              </a:spcBef>
              <a:buNone/>
              <a:defRPr/>
            </a:pPr>
            <a:r>
              <a:rPr lang="en-US" b="1" dirty="0"/>
              <a:t>GB </a:t>
            </a:r>
            <a:r>
              <a:rPr lang="en-US" b="1" dirty="0" err="1"/>
              <a:t>hulpmiddelen</a:t>
            </a:r>
            <a:r>
              <a:rPr lang="en-US" b="1" dirty="0"/>
              <a:t> </a:t>
            </a:r>
          </a:p>
          <a:p>
            <a:pPr marL="0" marR="0" lvl="0" indent="0" defTabSz="914400" eaLnBrk="1" fontAlgn="auto" latinLnBrk="0" hangingPunct="1">
              <a:lnSpc>
                <a:spcPct val="100000"/>
              </a:lnSpc>
              <a:spcBef>
                <a:spcPts val="0"/>
              </a:spcBef>
              <a:spcAft>
                <a:spcPts val="0"/>
              </a:spcAft>
              <a:buClrTx/>
              <a:buSzTx/>
              <a:buFontTx/>
              <a:buNone/>
              <a:tabLst/>
              <a:defRPr/>
            </a:pPr>
            <a:r>
              <a:rPr lang="en-US" b="1" dirty="0"/>
              <a:t>1. BRAINS</a:t>
            </a:r>
          </a:p>
          <a:p>
            <a:pPr marL="0" marR="0" lvl="0" indent="0" defTabSz="914400" eaLnBrk="1" fontAlgn="auto" latinLnBrk="0" hangingPunct="1">
              <a:lnSpc>
                <a:spcPct val="100000"/>
              </a:lnSpc>
              <a:spcBef>
                <a:spcPts val="0"/>
              </a:spcBef>
              <a:spcAft>
                <a:spcPts val="0"/>
              </a:spcAft>
              <a:buClrTx/>
              <a:buSzTx/>
              <a:buFontTx/>
              <a:buNone/>
              <a:tabLst/>
              <a:defRPr/>
            </a:pPr>
            <a:endParaRPr lang="en-US" b="1" dirty="0"/>
          </a:p>
        </p:txBody>
      </p:sp>
      <p:pic>
        <p:nvPicPr>
          <p:cNvPr id="12" name="Afbeelding 11"/>
          <p:cNvPicPr>
            <a:picLocks noChangeAspect="1"/>
          </p:cNvPicPr>
          <p:nvPr/>
        </p:nvPicPr>
        <p:blipFill>
          <a:blip r:embed="rId2"/>
          <a:stretch>
            <a:fillRect/>
          </a:stretch>
        </p:blipFill>
        <p:spPr>
          <a:xfrm>
            <a:off x="4101847" y="1471306"/>
            <a:ext cx="7671765" cy="4522553"/>
          </a:xfrm>
          <a:prstGeom prst="rect">
            <a:avLst/>
          </a:prstGeom>
        </p:spPr>
      </p:pic>
      <p:sp>
        <p:nvSpPr>
          <p:cNvPr id="8" name="Titel 1"/>
          <p:cNvSpPr>
            <a:spLocks noGrp="1"/>
          </p:cNvSpPr>
          <p:nvPr>
            <p:ph type="title"/>
          </p:nvPr>
        </p:nvSpPr>
        <p:spPr>
          <a:xfrm>
            <a:off x="617135" y="418534"/>
            <a:ext cx="10800001" cy="533401"/>
          </a:xfrm>
        </p:spPr>
        <p:txBody>
          <a:bodyPr>
            <a:normAutofit fontScale="90000"/>
          </a:bodyPr>
          <a:lstStyle/>
          <a:p>
            <a:r>
              <a:rPr lang="en-US" b="1" dirty="0" err="1">
                <a:solidFill>
                  <a:srgbClr val="4F81BD"/>
                </a:solidFill>
              </a:rPr>
              <a:t>Gezamenlijke</a:t>
            </a:r>
            <a:r>
              <a:rPr lang="en-US" b="1" dirty="0">
                <a:solidFill>
                  <a:srgbClr val="4F81BD"/>
                </a:solidFill>
              </a:rPr>
              <a:t> </a:t>
            </a:r>
            <a:r>
              <a:rPr lang="en-US" b="1" dirty="0" err="1">
                <a:solidFill>
                  <a:srgbClr val="4F81BD"/>
                </a:solidFill>
              </a:rPr>
              <a:t>besluitvorming</a:t>
            </a:r>
            <a:r>
              <a:rPr lang="en-US" b="1" dirty="0">
                <a:solidFill>
                  <a:srgbClr val="4F81BD"/>
                </a:solidFill>
              </a:rPr>
              <a:t>: HOE?</a:t>
            </a:r>
          </a:p>
        </p:txBody>
      </p:sp>
    </p:spTree>
    <p:extLst>
      <p:ext uri="{BB962C8B-B14F-4D97-AF65-F5344CB8AC3E}">
        <p14:creationId xmlns:p14="http://schemas.microsoft.com/office/powerpoint/2010/main" val="25296274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7135" y="418534"/>
            <a:ext cx="10800001" cy="533401"/>
          </a:xfrm>
        </p:spPr>
        <p:txBody>
          <a:bodyPr>
            <a:normAutofit fontScale="90000"/>
          </a:bodyPr>
          <a:lstStyle/>
          <a:p>
            <a:r>
              <a:rPr lang="en-US" b="1" dirty="0" err="1">
                <a:solidFill>
                  <a:srgbClr val="4F81BD"/>
                </a:solidFill>
              </a:rPr>
              <a:t>Gezamenlijke</a:t>
            </a:r>
            <a:r>
              <a:rPr lang="en-US" b="1" dirty="0">
                <a:solidFill>
                  <a:srgbClr val="4F81BD"/>
                </a:solidFill>
              </a:rPr>
              <a:t> </a:t>
            </a:r>
            <a:r>
              <a:rPr lang="en-US" b="1" dirty="0" err="1">
                <a:solidFill>
                  <a:srgbClr val="4F81BD"/>
                </a:solidFill>
              </a:rPr>
              <a:t>besluitvorming</a:t>
            </a:r>
            <a:r>
              <a:rPr lang="en-US" b="1" dirty="0">
                <a:solidFill>
                  <a:srgbClr val="4F81BD"/>
                </a:solidFill>
              </a:rPr>
              <a:t>: HOE?</a:t>
            </a:r>
          </a:p>
        </p:txBody>
      </p:sp>
      <p:sp>
        <p:nvSpPr>
          <p:cNvPr id="9" name="Tekstvak 8"/>
          <p:cNvSpPr txBox="1"/>
          <p:nvPr/>
        </p:nvSpPr>
        <p:spPr>
          <a:xfrm>
            <a:off x="107721" y="3586018"/>
            <a:ext cx="9840416" cy="36933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10" name="Tijdelijke aanduiding voor inhoud 2"/>
          <p:cNvSpPr>
            <a:spLocks noGrp="1"/>
          </p:cNvSpPr>
          <p:nvPr>
            <p:ph idx="1"/>
          </p:nvPr>
        </p:nvSpPr>
        <p:spPr>
          <a:xfrm>
            <a:off x="951986" y="1390919"/>
            <a:ext cx="10800001" cy="4125366"/>
          </a:xfrm>
        </p:spPr>
        <p:txBody>
          <a:bodyPr anchor="t"/>
          <a:lstStyle/>
          <a:p>
            <a:pPr marL="0" indent="0">
              <a:spcBef>
                <a:spcPts val="0"/>
              </a:spcBef>
              <a:buNone/>
              <a:defRPr/>
            </a:pPr>
            <a:r>
              <a:rPr lang="en-US" b="1" dirty="0">
                <a:solidFill>
                  <a:srgbClr val="4F81BD"/>
                </a:solidFill>
              </a:rPr>
              <a:t>GB </a:t>
            </a:r>
            <a:r>
              <a:rPr lang="en-US" b="1" dirty="0" err="1">
                <a:solidFill>
                  <a:srgbClr val="4F81BD"/>
                </a:solidFill>
              </a:rPr>
              <a:t>hulpmiddelen</a:t>
            </a:r>
            <a:r>
              <a:rPr lang="en-US" b="1" dirty="0">
                <a:solidFill>
                  <a:srgbClr val="4F81BD"/>
                </a:solidFill>
              </a:rPr>
              <a:t> </a:t>
            </a:r>
          </a:p>
          <a:p>
            <a:pPr marL="0" marR="0" lvl="0" indent="0" defTabSz="914400" eaLnBrk="1" fontAlgn="auto" latinLnBrk="0" hangingPunct="1">
              <a:lnSpc>
                <a:spcPct val="100000"/>
              </a:lnSpc>
              <a:spcBef>
                <a:spcPts val="0"/>
              </a:spcBef>
              <a:spcAft>
                <a:spcPts val="0"/>
              </a:spcAft>
              <a:buClrTx/>
              <a:buSzTx/>
              <a:buFontTx/>
              <a:buNone/>
              <a:tabLst/>
              <a:defRPr/>
            </a:pPr>
            <a:r>
              <a:rPr lang="en-US" b="1" dirty="0">
                <a:solidFill>
                  <a:srgbClr val="4F81BD"/>
                </a:solidFill>
              </a:rPr>
              <a:t>“3 </a:t>
            </a:r>
            <a:r>
              <a:rPr lang="en-US" b="1" dirty="0" err="1">
                <a:solidFill>
                  <a:srgbClr val="4F81BD"/>
                </a:solidFill>
              </a:rPr>
              <a:t>goede</a:t>
            </a:r>
            <a:r>
              <a:rPr lang="en-US" b="1" dirty="0">
                <a:solidFill>
                  <a:srgbClr val="4F81BD"/>
                </a:solidFill>
              </a:rPr>
              <a:t> </a:t>
            </a:r>
            <a:r>
              <a:rPr lang="en-US" b="1" dirty="0" err="1">
                <a:solidFill>
                  <a:srgbClr val="4F81BD"/>
                </a:solidFill>
              </a:rPr>
              <a:t>vragen</a:t>
            </a:r>
            <a:r>
              <a:rPr lang="en-US" b="1" dirty="0">
                <a:solidFill>
                  <a:srgbClr val="4F81BD"/>
                </a:solidFill>
              </a:rPr>
              <a:t>”</a:t>
            </a:r>
          </a:p>
          <a:p>
            <a:pPr marL="0" marR="0" lvl="0" indent="0" defTabSz="914400" eaLnBrk="1" fontAlgn="auto" latinLnBrk="0" hangingPunct="1">
              <a:lnSpc>
                <a:spcPct val="100000"/>
              </a:lnSpc>
              <a:spcBef>
                <a:spcPts val="0"/>
              </a:spcBef>
              <a:spcAft>
                <a:spcPts val="0"/>
              </a:spcAft>
              <a:buClrTx/>
              <a:buSzTx/>
              <a:buFontTx/>
              <a:buNone/>
              <a:tabLst/>
              <a:defRPr/>
            </a:pPr>
            <a:endParaRPr lang="en-US" b="1" dirty="0"/>
          </a:p>
        </p:txBody>
      </p:sp>
      <p:sp>
        <p:nvSpPr>
          <p:cNvPr id="7" name="Tekstvak 6"/>
          <p:cNvSpPr txBox="1"/>
          <p:nvPr/>
        </p:nvSpPr>
        <p:spPr>
          <a:xfrm>
            <a:off x="4592938" y="6488670"/>
            <a:ext cx="7374265"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kumimoji="0" lang="en-US" sz="1800" b="0" i="0" u="none" strike="noStrike" cap="none" spc="0" normalizeH="0" baseline="0" dirty="0" err="1">
                <a:ln>
                  <a:noFill/>
                </a:ln>
                <a:solidFill>
                  <a:srgbClr val="000000"/>
                </a:solidFill>
                <a:effectLst/>
                <a:uFillTx/>
                <a:latin typeface="+mn-lt"/>
                <a:ea typeface="+mn-ea"/>
                <a:cs typeface="+mn-cs"/>
                <a:sym typeface="Calibri"/>
              </a:rPr>
              <a:t>Bronnen</a:t>
            </a:r>
            <a:r>
              <a:rPr kumimoji="0" lang="en-US" sz="1800" b="0" i="0" u="none" strike="noStrike" cap="none" spc="0" normalizeH="0" baseline="0" dirty="0">
                <a:ln>
                  <a:noFill/>
                </a:ln>
                <a:solidFill>
                  <a:srgbClr val="000000"/>
                </a:solidFill>
                <a:effectLst/>
                <a:uFillTx/>
                <a:latin typeface="+mn-lt"/>
                <a:ea typeface="+mn-ea"/>
                <a:cs typeface="+mn-cs"/>
                <a:sym typeface="Calibri"/>
              </a:rPr>
              <a:t>: </a:t>
            </a:r>
            <a:r>
              <a:rPr lang="en-US" dirty="0" err="1"/>
              <a:t>Zorgstandaard</a:t>
            </a:r>
            <a:r>
              <a:rPr lang="en-US" dirty="0"/>
              <a:t> </a:t>
            </a:r>
            <a:r>
              <a:rPr lang="en-US" dirty="0" err="1"/>
              <a:t>Intregrale</a:t>
            </a:r>
            <a:r>
              <a:rPr lang="en-US" dirty="0"/>
              <a:t> </a:t>
            </a:r>
            <a:r>
              <a:rPr lang="en-US" dirty="0" err="1"/>
              <a:t>Geboortezorg</a:t>
            </a:r>
            <a:r>
              <a:rPr lang="en-US" dirty="0"/>
              <a:t>, 2016; </a:t>
            </a:r>
            <a:r>
              <a:rPr kumimoji="0" lang="en-US" sz="1800" b="0" i="0" u="none" strike="noStrike" cap="none" spc="0" normalizeH="0" baseline="0" dirty="0">
                <a:ln>
                  <a:noFill/>
                </a:ln>
                <a:solidFill>
                  <a:srgbClr val="000000"/>
                </a:solidFill>
                <a:effectLst/>
                <a:uFillTx/>
                <a:latin typeface="+mn-lt"/>
                <a:ea typeface="+mn-ea"/>
                <a:cs typeface="+mn-cs"/>
                <a:sym typeface="Calibri"/>
              </a:rPr>
              <a:t>Zelfbewustzwanger.nl</a:t>
            </a:r>
          </a:p>
        </p:txBody>
      </p:sp>
      <p:pic>
        <p:nvPicPr>
          <p:cNvPr id="3" name="Afbeelding 2">
            <a:extLst>
              <a:ext uri="{FF2B5EF4-FFF2-40B4-BE49-F238E27FC236}">
                <a16:creationId xmlns:a16="http://schemas.microsoft.com/office/drawing/2014/main" id="{C7D2BF1C-4448-4698-A23A-943B02A3E0A6}"/>
              </a:ext>
            </a:extLst>
          </p:cNvPr>
          <p:cNvPicPr>
            <a:picLocks noChangeAspect="1"/>
          </p:cNvPicPr>
          <p:nvPr/>
        </p:nvPicPr>
        <p:blipFill>
          <a:blip r:embed="rId2"/>
          <a:stretch>
            <a:fillRect/>
          </a:stretch>
        </p:blipFill>
        <p:spPr>
          <a:xfrm>
            <a:off x="4664104" y="1390919"/>
            <a:ext cx="6753032" cy="4428408"/>
          </a:xfrm>
          <a:prstGeom prst="rect">
            <a:avLst/>
          </a:prstGeom>
        </p:spPr>
      </p:pic>
    </p:spTree>
    <p:extLst>
      <p:ext uri="{BB962C8B-B14F-4D97-AF65-F5344CB8AC3E}">
        <p14:creationId xmlns:p14="http://schemas.microsoft.com/office/powerpoint/2010/main" val="28806071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erticale tekst 2"/>
          <p:cNvSpPr>
            <a:spLocks noGrp="1"/>
          </p:cNvSpPr>
          <p:nvPr>
            <p:ph type="body" orient="vert" idx="1"/>
          </p:nvPr>
        </p:nvSpPr>
        <p:spPr>
          <a:xfrm>
            <a:off x="1006840" y="0"/>
            <a:ext cx="8837199" cy="6282002"/>
          </a:xfrm>
        </p:spPr>
        <p:txBody>
          <a:bodyPr/>
          <a:lstStyle/>
          <a:p>
            <a:pPr marL="0" lvl="0" indent="0" eaLnBrk="0" fontAlgn="base" hangingPunct="0">
              <a:spcBef>
                <a:spcPct val="0"/>
              </a:spcBef>
              <a:spcAft>
                <a:spcPct val="0"/>
              </a:spcAft>
              <a:buClrTx/>
              <a:buNone/>
            </a:pPr>
            <a:endParaRPr lang="en-US" altLang="en-US" sz="3600" dirty="0">
              <a:solidFill>
                <a:srgbClr val="000000"/>
              </a:solidFill>
              <a:ea typeface="ヒラギノ角ゴ Pro W3" pitchFamily="-128" charset="-128"/>
              <a:cs typeface="Times New Roman"/>
            </a:endParaRPr>
          </a:p>
          <a:p>
            <a:pPr marL="0" lvl="0" indent="0" eaLnBrk="0" fontAlgn="base" hangingPunct="0">
              <a:spcBef>
                <a:spcPct val="0"/>
              </a:spcBef>
              <a:spcAft>
                <a:spcPct val="0"/>
              </a:spcAft>
              <a:buClrTx/>
              <a:buNone/>
            </a:pPr>
            <a:r>
              <a:rPr lang="en-US" altLang="en-US" sz="4000" b="1" dirty="0" err="1">
                <a:solidFill>
                  <a:srgbClr val="4F81BD"/>
                </a:solidFill>
                <a:ea typeface="ヒラギノ角ゴ Pro W3" pitchFamily="-128" charset="-128"/>
                <a:cs typeface="Times New Roman"/>
              </a:rPr>
              <a:t>Keuzehulpen</a:t>
            </a:r>
            <a:endParaRPr lang="en-US" altLang="en-US" sz="3600" b="1" dirty="0">
              <a:solidFill>
                <a:srgbClr val="4F81BD"/>
              </a:solidFill>
              <a:ea typeface="ヒラギノ角ゴ Pro W3" pitchFamily="-128" charset="-128"/>
              <a:cs typeface="Times New Roman"/>
            </a:endParaRPr>
          </a:p>
          <a:p>
            <a:pPr lvl="0" eaLnBrk="0" fontAlgn="base" hangingPunct="0">
              <a:spcBef>
                <a:spcPct val="0"/>
              </a:spcBef>
              <a:spcAft>
                <a:spcPct val="0"/>
              </a:spcAft>
              <a:buClrTx/>
            </a:pPr>
            <a:endParaRPr lang="en-US" altLang="en-US" sz="2400" dirty="0">
              <a:solidFill>
                <a:srgbClr val="000000"/>
              </a:solidFill>
              <a:ea typeface="ヒラギノ角ゴ Pro W3" pitchFamily="-128" charset="-128"/>
              <a:cs typeface="Times New Roman"/>
            </a:endParaRPr>
          </a:p>
          <a:p>
            <a:pPr lvl="0" eaLnBrk="0" fontAlgn="base" hangingPunct="0">
              <a:spcBef>
                <a:spcPct val="0"/>
              </a:spcBef>
              <a:spcAft>
                <a:spcPct val="0"/>
              </a:spcAft>
              <a:buClrTx/>
            </a:pPr>
            <a:endParaRPr lang="en-US" altLang="en-US" sz="2400" dirty="0">
              <a:solidFill>
                <a:srgbClr val="000000"/>
              </a:solidFill>
              <a:ea typeface="ヒラギノ角ゴ Pro W3" pitchFamily="-128" charset="-128"/>
              <a:cs typeface="Times New Roman"/>
            </a:endParaRPr>
          </a:p>
          <a:p>
            <a:pPr lvl="0" algn="ctr" eaLnBrk="0" fontAlgn="base" hangingPunct="0">
              <a:spcBef>
                <a:spcPct val="0"/>
              </a:spcBef>
              <a:spcAft>
                <a:spcPct val="0"/>
              </a:spcAft>
              <a:buClrTx/>
            </a:pPr>
            <a:r>
              <a:rPr lang="en-US" altLang="en-US" sz="2800" i="1" dirty="0">
                <a:solidFill>
                  <a:srgbClr val="000000"/>
                </a:solidFill>
                <a:ea typeface="ヒラギノ角ゴ Pro W3" pitchFamily="-128" charset="-128"/>
                <a:cs typeface="Times New Roman"/>
              </a:rPr>
              <a:t>‘</a:t>
            </a:r>
            <a:r>
              <a:rPr lang="en-US" altLang="en-US" sz="2800" i="1" dirty="0" err="1">
                <a:solidFill>
                  <a:srgbClr val="000000"/>
                </a:solidFill>
                <a:ea typeface="ヒラギノ角ゴ Pro W3" pitchFamily="-128" charset="-128"/>
                <a:cs typeface="Times New Roman"/>
              </a:rPr>
              <a:t>Hulpmiddelen</a:t>
            </a:r>
            <a:r>
              <a:rPr lang="en-US" altLang="en-US" sz="2800" i="1" dirty="0">
                <a:solidFill>
                  <a:srgbClr val="000000"/>
                </a:solidFill>
                <a:ea typeface="ヒラギノ角ゴ Pro W3" pitchFamily="-128" charset="-128"/>
                <a:cs typeface="Times New Roman"/>
              </a:rPr>
              <a:t> die </a:t>
            </a:r>
            <a:r>
              <a:rPr lang="en-US" altLang="en-US" sz="2800" i="1" dirty="0" err="1">
                <a:solidFill>
                  <a:srgbClr val="000000"/>
                </a:solidFill>
                <a:ea typeface="ヒラギノ角ゴ Pro W3" pitchFamily="-128" charset="-128"/>
                <a:cs typeface="Times New Roman"/>
              </a:rPr>
              <a:t>ontwikkeld</a:t>
            </a:r>
            <a:r>
              <a:rPr lang="en-US" altLang="en-US" sz="2800" i="1" dirty="0">
                <a:solidFill>
                  <a:srgbClr val="000000"/>
                </a:solidFill>
                <a:ea typeface="ヒラギノ角ゴ Pro W3" pitchFamily="-128" charset="-128"/>
                <a:cs typeface="Times New Roman"/>
              </a:rPr>
              <a:t> </a:t>
            </a:r>
            <a:r>
              <a:rPr lang="en-US" altLang="en-US" sz="2800" i="1" dirty="0" err="1">
                <a:solidFill>
                  <a:srgbClr val="000000"/>
                </a:solidFill>
                <a:ea typeface="ヒラギノ角ゴ Pro W3" pitchFamily="-128" charset="-128"/>
                <a:cs typeface="Times New Roman"/>
              </a:rPr>
              <a:t>zijn</a:t>
            </a:r>
            <a:r>
              <a:rPr lang="en-US" altLang="en-US" sz="2800" i="1" dirty="0">
                <a:solidFill>
                  <a:srgbClr val="000000"/>
                </a:solidFill>
                <a:ea typeface="ヒラギノ角ゴ Pro W3" pitchFamily="-128" charset="-128"/>
                <a:cs typeface="Times New Roman"/>
              </a:rPr>
              <a:t> om </a:t>
            </a:r>
            <a:r>
              <a:rPr lang="en-US" altLang="en-US" sz="2800" i="1" dirty="0" err="1">
                <a:solidFill>
                  <a:srgbClr val="000000"/>
                </a:solidFill>
                <a:ea typeface="ヒラギノ角ゴ Pro W3" pitchFamily="-128" charset="-128"/>
                <a:cs typeface="Times New Roman"/>
              </a:rPr>
              <a:t>mensen</a:t>
            </a:r>
            <a:r>
              <a:rPr lang="en-US" altLang="en-US" sz="2800" i="1" dirty="0">
                <a:solidFill>
                  <a:srgbClr val="000000"/>
                </a:solidFill>
                <a:ea typeface="ヒラギノ角ゴ Pro W3" pitchFamily="-128" charset="-128"/>
                <a:cs typeface="Times New Roman"/>
              </a:rPr>
              <a:t> </a:t>
            </a:r>
            <a:r>
              <a:rPr lang="en-US" altLang="en-US" sz="2800" i="1" dirty="0" err="1">
                <a:solidFill>
                  <a:srgbClr val="FF0000"/>
                </a:solidFill>
                <a:ea typeface="ヒラギノ角ゴ Pro W3" pitchFamily="-128" charset="-128"/>
                <a:cs typeface="Times New Roman"/>
              </a:rPr>
              <a:t>actief</a:t>
            </a:r>
            <a:r>
              <a:rPr lang="en-US" altLang="en-US" sz="2800" i="1" dirty="0">
                <a:solidFill>
                  <a:srgbClr val="FF0000"/>
                </a:solidFill>
                <a:ea typeface="ヒラギノ角ゴ Pro W3" pitchFamily="-128" charset="-128"/>
                <a:cs typeface="Times New Roman"/>
              </a:rPr>
              <a:t> </a:t>
            </a:r>
            <a:r>
              <a:rPr lang="en-US" altLang="en-US" sz="2800" i="1" dirty="0" err="1">
                <a:solidFill>
                  <a:srgbClr val="FF0000"/>
                </a:solidFill>
                <a:ea typeface="ヒラギノ角ゴ Pro W3" pitchFamily="-128" charset="-128"/>
                <a:cs typeface="Times New Roman"/>
              </a:rPr>
              <a:t>deel</a:t>
            </a:r>
            <a:r>
              <a:rPr lang="en-US" altLang="en-US" sz="2800" i="1" dirty="0">
                <a:solidFill>
                  <a:srgbClr val="FF0000"/>
                </a:solidFill>
                <a:ea typeface="ヒラギノ角ゴ Pro W3" pitchFamily="-128" charset="-128"/>
                <a:cs typeface="Times New Roman"/>
              </a:rPr>
              <a:t> te </a:t>
            </a:r>
            <a:r>
              <a:rPr lang="en-US" altLang="en-US" sz="2800" i="1" dirty="0" err="1">
                <a:solidFill>
                  <a:srgbClr val="FF0000"/>
                </a:solidFill>
                <a:ea typeface="ヒラギノ角ゴ Pro W3" pitchFamily="-128" charset="-128"/>
                <a:cs typeface="Times New Roman"/>
              </a:rPr>
              <a:t>laten</a:t>
            </a:r>
            <a:r>
              <a:rPr lang="en-US" altLang="en-US" sz="2800" i="1" dirty="0">
                <a:solidFill>
                  <a:srgbClr val="FF0000"/>
                </a:solidFill>
                <a:ea typeface="ヒラギノ角ゴ Pro W3" pitchFamily="-128" charset="-128"/>
                <a:cs typeface="Times New Roman"/>
              </a:rPr>
              <a:t> </a:t>
            </a:r>
            <a:r>
              <a:rPr lang="en-US" altLang="en-US" sz="2800" i="1" dirty="0" err="1">
                <a:solidFill>
                  <a:srgbClr val="FF0000"/>
                </a:solidFill>
                <a:ea typeface="ヒラギノ角ゴ Pro W3" pitchFamily="-128" charset="-128"/>
                <a:cs typeface="Times New Roman"/>
              </a:rPr>
              <a:t>nemen</a:t>
            </a:r>
            <a:r>
              <a:rPr lang="en-US" altLang="en-US" sz="2800" i="1" dirty="0">
                <a:solidFill>
                  <a:srgbClr val="000000"/>
                </a:solidFill>
                <a:ea typeface="ヒラギノ角ゴ Pro W3" pitchFamily="-128" charset="-128"/>
                <a:cs typeface="Times New Roman"/>
              </a:rPr>
              <a:t> in het </a:t>
            </a:r>
            <a:r>
              <a:rPr lang="en-US" altLang="en-US" sz="2800" i="1" dirty="0" err="1">
                <a:solidFill>
                  <a:srgbClr val="000000"/>
                </a:solidFill>
                <a:ea typeface="ヒラギノ角ゴ Pro W3" pitchFamily="-128" charset="-128"/>
                <a:cs typeface="Times New Roman"/>
              </a:rPr>
              <a:t>proces</a:t>
            </a:r>
            <a:r>
              <a:rPr lang="en-US" altLang="en-US" sz="2800" i="1" dirty="0">
                <a:solidFill>
                  <a:srgbClr val="000000"/>
                </a:solidFill>
                <a:ea typeface="ヒラギノ角ゴ Pro W3" pitchFamily="-128" charset="-128"/>
                <a:cs typeface="Times New Roman"/>
              </a:rPr>
              <a:t> van </a:t>
            </a:r>
            <a:r>
              <a:rPr lang="en-US" altLang="en-US" sz="2800" i="1" dirty="0" err="1">
                <a:solidFill>
                  <a:srgbClr val="FF0000"/>
                </a:solidFill>
                <a:ea typeface="ヒラギノ角ゴ Pro W3" pitchFamily="-128" charset="-128"/>
                <a:cs typeface="Times New Roman"/>
              </a:rPr>
              <a:t>besluitvorming</a:t>
            </a:r>
            <a:r>
              <a:rPr lang="en-US" altLang="en-US" sz="2800" i="1" dirty="0">
                <a:solidFill>
                  <a:srgbClr val="000000"/>
                </a:solidFill>
                <a:ea typeface="ヒラギノ角ゴ Pro W3" pitchFamily="-128" charset="-128"/>
                <a:cs typeface="Times New Roman"/>
              </a:rPr>
              <a:t> over </a:t>
            </a:r>
            <a:r>
              <a:rPr lang="en-US" altLang="en-US" sz="2800" i="1" dirty="0" err="1">
                <a:solidFill>
                  <a:srgbClr val="000000"/>
                </a:solidFill>
                <a:ea typeface="ヒラギノ角ゴ Pro W3" pitchFamily="-128" charset="-128"/>
                <a:cs typeface="Times New Roman"/>
              </a:rPr>
              <a:t>medische</a:t>
            </a:r>
            <a:r>
              <a:rPr lang="en-US" altLang="en-US" sz="2800" i="1" dirty="0">
                <a:solidFill>
                  <a:srgbClr val="000000"/>
                </a:solidFill>
                <a:ea typeface="ヒラギノ角ゴ Pro W3" pitchFamily="-128" charset="-128"/>
                <a:cs typeface="Times New Roman"/>
              </a:rPr>
              <a:t> </a:t>
            </a:r>
            <a:r>
              <a:rPr lang="en-US" altLang="en-US" sz="2800" i="1" dirty="0" err="1">
                <a:solidFill>
                  <a:srgbClr val="000000"/>
                </a:solidFill>
                <a:ea typeface="ヒラギノ角ゴ Pro W3" pitchFamily="-128" charset="-128"/>
                <a:cs typeface="Times New Roman"/>
              </a:rPr>
              <a:t>behandelmogelijkheden</a:t>
            </a:r>
            <a:r>
              <a:rPr lang="en-US" altLang="en-US" sz="2800" i="1" dirty="0">
                <a:solidFill>
                  <a:srgbClr val="000000"/>
                </a:solidFill>
                <a:ea typeface="ヒラギノ角ゴ Pro W3" pitchFamily="-128" charset="-128"/>
                <a:cs typeface="Times New Roman"/>
              </a:rPr>
              <a:t>’</a:t>
            </a:r>
          </a:p>
          <a:p>
            <a:pPr lvl="0" eaLnBrk="0" fontAlgn="base" hangingPunct="0">
              <a:spcBef>
                <a:spcPct val="0"/>
              </a:spcBef>
              <a:spcAft>
                <a:spcPct val="0"/>
              </a:spcAft>
              <a:buClrTx/>
            </a:pPr>
            <a:endParaRPr lang="en-US" altLang="en-US" sz="2800" dirty="0">
              <a:solidFill>
                <a:srgbClr val="000000"/>
              </a:solidFill>
              <a:ea typeface="ヒラギノ角ゴ Pro W3" pitchFamily="-128" charset="-128"/>
              <a:cs typeface="Times New Roman"/>
            </a:endParaRPr>
          </a:p>
          <a:p>
            <a:pPr lvl="0" eaLnBrk="0" fontAlgn="base" hangingPunct="0">
              <a:spcBef>
                <a:spcPct val="0"/>
              </a:spcBef>
              <a:spcAft>
                <a:spcPct val="0"/>
              </a:spcAft>
              <a:buClrTx/>
            </a:pPr>
            <a:r>
              <a:rPr lang="en-US" altLang="en-US" sz="2800" dirty="0" err="1">
                <a:solidFill>
                  <a:srgbClr val="000000"/>
                </a:solidFill>
                <a:ea typeface="ヒラギノ角ゴ Pro W3" pitchFamily="-128" charset="-128"/>
                <a:cs typeface="Times New Roman"/>
              </a:rPr>
              <a:t>Geven</a:t>
            </a:r>
            <a:r>
              <a:rPr lang="en-US" altLang="en-US" sz="2800" dirty="0">
                <a:solidFill>
                  <a:srgbClr val="000000"/>
                </a:solidFill>
                <a:ea typeface="ヒラギノ角ゴ Pro W3" pitchFamily="-128" charset="-128"/>
                <a:cs typeface="Times New Roman"/>
              </a:rPr>
              <a:t> </a:t>
            </a:r>
            <a:r>
              <a:rPr lang="en-US" altLang="en-US" sz="2800" dirty="0" err="1">
                <a:solidFill>
                  <a:srgbClr val="000000"/>
                </a:solidFill>
                <a:ea typeface="ヒラギノ角ゴ Pro W3" pitchFamily="-128" charset="-128"/>
                <a:cs typeface="Times New Roman"/>
              </a:rPr>
              <a:t>informatie</a:t>
            </a:r>
            <a:r>
              <a:rPr lang="en-US" altLang="en-US" sz="2800" dirty="0">
                <a:solidFill>
                  <a:srgbClr val="000000"/>
                </a:solidFill>
                <a:ea typeface="ヒラギノ角ゴ Pro W3" pitchFamily="-128" charset="-128"/>
                <a:cs typeface="Times New Roman"/>
              </a:rPr>
              <a:t> over </a:t>
            </a:r>
            <a:r>
              <a:rPr lang="en-US" altLang="en-US" sz="2800" dirty="0" err="1">
                <a:solidFill>
                  <a:srgbClr val="000000"/>
                </a:solidFill>
                <a:ea typeface="ヒラギノ角ゴ Pro W3" pitchFamily="-128" charset="-128"/>
                <a:cs typeface="Times New Roman"/>
              </a:rPr>
              <a:t>behandelopties</a:t>
            </a:r>
            <a:endParaRPr lang="en-US" altLang="en-US" sz="2800" dirty="0">
              <a:solidFill>
                <a:srgbClr val="000000"/>
              </a:solidFill>
              <a:ea typeface="ヒラギノ角ゴ Pro W3" pitchFamily="-128" charset="-128"/>
              <a:cs typeface="Times New Roman"/>
            </a:endParaRPr>
          </a:p>
          <a:p>
            <a:pPr lvl="0" eaLnBrk="0" fontAlgn="base" hangingPunct="0">
              <a:spcBef>
                <a:spcPct val="0"/>
              </a:spcBef>
              <a:spcAft>
                <a:spcPct val="0"/>
              </a:spcAft>
              <a:buClrTx/>
            </a:pPr>
            <a:r>
              <a:rPr lang="en-US" altLang="en-US" sz="2800" dirty="0" err="1">
                <a:solidFill>
                  <a:srgbClr val="000000"/>
                </a:solidFill>
                <a:ea typeface="ヒラギノ角ゴ Pro W3" pitchFamily="-128" charset="-128"/>
                <a:cs typeface="Times New Roman"/>
              </a:rPr>
              <a:t>Helpen</a:t>
            </a:r>
            <a:r>
              <a:rPr lang="en-US" altLang="en-US" sz="2800" dirty="0">
                <a:solidFill>
                  <a:srgbClr val="000000"/>
                </a:solidFill>
                <a:ea typeface="ヒラギノ角ゴ Pro W3" pitchFamily="-128" charset="-128"/>
                <a:cs typeface="Times New Roman"/>
              </a:rPr>
              <a:t> </a:t>
            </a:r>
            <a:r>
              <a:rPr lang="en-US" altLang="en-US" sz="2800" dirty="0" err="1">
                <a:solidFill>
                  <a:srgbClr val="000000"/>
                </a:solidFill>
                <a:ea typeface="ヒラギノ角ゴ Pro W3" pitchFamily="-128" charset="-128"/>
                <a:cs typeface="Times New Roman"/>
              </a:rPr>
              <a:t>bij</a:t>
            </a:r>
            <a:r>
              <a:rPr lang="en-US" altLang="en-US" sz="2800" dirty="0">
                <a:solidFill>
                  <a:srgbClr val="000000"/>
                </a:solidFill>
                <a:ea typeface="ヒラギノ角ゴ Pro W3" pitchFamily="-128" charset="-128"/>
                <a:cs typeface="Times New Roman"/>
              </a:rPr>
              <a:t> </a:t>
            </a:r>
            <a:r>
              <a:rPr lang="en-US" altLang="en-US" sz="2800" dirty="0" err="1">
                <a:solidFill>
                  <a:srgbClr val="000000"/>
                </a:solidFill>
                <a:ea typeface="ヒラギノ角ゴ Pro W3" pitchFamily="-128" charset="-128"/>
                <a:cs typeface="Times New Roman"/>
              </a:rPr>
              <a:t>ophelderen</a:t>
            </a:r>
            <a:r>
              <a:rPr lang="en-US" altLang="en-US" sz="2800" dirty="0">
                <a:solidFill>
                  <a:srgbClr val="000000"/>
                </a:solidFill>
                <a:ea typeface="ヒラギノ角ゴ Pro W3" pitchFamily="-128" charset="-128"/>
                <a:cs typeface="Times New Roman"/>
              </a:rPr>
              <a:t> van </a:t>
            </a:r>
            <a:r>
              <a:rPr lang="en-US" altLang="en-US" sz="2800" dirty="0" err="1">
                <a:solidFill>
                  <a:srgbClr val="000000"/>
                </a:solidFill>
                <a:ea typeface="ヒラギノ角ゴ Pro W3" pitchFamily="-128" charset="-128"/>
                <a:cs typeface="Times New Roman"/>
              </a:rPr>
              <a:t>persoonlijke</a:t>
            </a:r>
            <a:r>
              <a:rPr lang="en-US" altLang="en-US" sz="2800" dirty="0">
                <a:solidFill>
                  <a:srgbClr val="000000"/>
                </a:solidFill>
                <a:ea typeface="ヒラギノ角ゴ Pro W3" pitchFamily="-128" charset="-128"/>
                <a:cs typeface="Times New Roman"/>
              </a:rPr>
              <a:t> </a:t>
            </a:r>
            <a:r>
              <a:rPr lang="en-US" altLang="en-US" sz="2800" dirty="0" err="1">
                <a:solidFill>
                  <a:srgbClr val="000000"/>
                </a:solidFill>
                <a:ea typeface="ヒラギノ角ゴ Pro W3" pitchFamily="-128" charset="-128"/>
                <a:cs typeface="Times New Roman"/>
              </a:rPr>
              <a:t>voorkeuren</a:t>
            </a:r>
            <a:r>
              <a:rPr lang="en-US" altLang="en-US" sz="2800" dirty="0">
                <a:solidFill>
                  <a:srgbClr val="000000"/>
                </a:solidFill>
                <a:ea typeface="ヒラギノ角ゴ Pro W3" pitchFamily="-128" charset="-128"/>
                <a:cs typeface="Times New Roman"/>
              </a:rPr>
              <a:t> </a:t>
            </a:r>
          </a:p>
          <a:p>
            <a:pPr lvl="0" eaLnBrk="0" fontAlgn="base" hangingPunct="0">
              <a:spcBef>
                <a:spcPct val="0"/>
              </a:spcBef>
              <a:spcAft>
                <a:spcPct val="0"/>
              </a:spcAft>
              <a:buClrTx/>
            </a:pPr>
            <a:r>
              <a:rPr lang="en-US" altLang="en-US" sz="2800" dirty="0" err="1">
                <a:solidFill>
                  <a:srgbClr val="000000"/>
                </a:solidFill>
                <a:ea typeface="ヒラギノ角ゴ Pro W3" pitchFamily="-128" charset="-128"/>
                <a:cs typeface="Times New Roman"/>
              </a:rPr>
              <a:t>Bevorderen</a:t>
            </a:r>
            <a:r>
              <a:rPr lang="en-US" altLang="en-US" sz="2800" dirty="0">
                <a:solidFill>
                  <a:srgbClr val="000000"/>
                </a:solidFill>
                <a:ea typeface="ヒラギノ角ゴ Pro W3" pitchFamily="-128" charset="-128"/>
                <a:cs typeface="Times New Roman"/>
              </a:rPr>
              <a:t> </a:t>
            </a:r>
            <a:r>
              <a:rPr lang="en-US" altLang="en-US" sz="2800" dirty="0" err="1">
                <a:solidFill>
                  <a:srgbClr val="000000"/>
                </a:solidFill>
                <a:ea typeface="ヒラギノ角ゴ Pro W3" pitchFamily="-128" charset="-128"/>
                <a:cs typeface="Times New Roman"/>
              </a:rPr>
              <a:t>dialoog</a:t>
            </a:r>
            <a:r>
              <a:rPr lang="en-US" altLang="en-US" sz="2800" dirty="0">
                <a:solidFill>
                  <a:srgbClr val="000000"/>
                </a:solidFill>
                <a:ea typeface="ヒラギノ角ゴ Pro W3" pitchFamily="-128" charset="-128"/>
                <a:cs typeface="Times New Roman"/>
              </a:rPr>
              <a:t> </a:t>
            </a:r>
            <a:r>
              <a:rPr lang="en-US" altLang="en-US" sz="2800" dirty="0" err="1">
                <a:solidFill>
                  <a:srgbClr val="000000"/>
                </a:solidFill>
                <a:ea typeface="ヒラギノ角ゴ Pro W3" pitchFamily="-128" charset="-128"/>
                <a:cs typeface="Times New Roman"/>
              </a:rPr>
              <a:t>zorgverlener</a:t>
            </a:r>
            <a:r>
              <a:rPr lang="en-US" altLang="en-US" sz="2800" dirty="0">
                <a:solidFill>
                  <a:srgbClr val="000000"/>
                </a:solidFill>
                <a:ea typeface="ヒラギノ角ゴ Pro W3" pitchFamily="-128" charset="-128"/>
                <a:cs typeface="Times New Roman"/>
              </a:rPr>
              <a:t> – </a:t>
            </a:r>
            <a:r>
              <a:rPr lang="en-US" altLang="en-US" sz="2800" dirty="0" err="1">
                <a:solidFill>
                  <a:srgbClr val="000000"/>
                </a:solidFill>
                <a:ea typeface="ヒラギノ角ゴ Pro W3" pitchFamily="-128" charset="-128"/>
                <a:cs typeface="Times New Roman"/>
              </a:rPr>
              <a:t>cliënt</a:t>
            </a:r>
            <a:endParaRPr lang="en-US" altLang="en-US" sz="2800" dirty="0">
              <a:solidFill>
                <a:srgbClr val="000000"/>
              </a:solidFill>
              <a:ea typeface="ヒラギノ角ゴ Pro W3" pitchFamily="-128" charset="-128"/>
              <a:cs typeface="Times New Roman"/>
            </a:endParaRPr>
          </a:p>
          <a:p>
            <a:pPr lvl="0" eaLnBrk="0" fontAlgn="base" hangingPunct="0">
              <a:spcBef>
                <a:spcPct val="0"/>
              </a:spcBef>
              <a:spcAft>
                <a:spcPct val="0"/>
              </a:spcAft>
              <a:buClrTx/>
            </a:pPr>
            <a:r>
              <a:rPr lang="en-US" altLang="en-US" sz="2800" dirty="0" err="1">
                <a:solidFill>
                  <a:srgbClr val="000000"/>
                </a:solidFill>
                <a:ea typeface="ヒラギノ角ゴ Pro W3" pitchFamily="-128" charset="-128"/>
                <a:cs typeface="Times New Roman"/>
              </a:rPr>
              <a:t>Bronnen</a:t>
            </a:r>
            <a:r>
              <a:rPr lang="en-US" altLang="en-US" sz="2800" dirty="0">
                <a:solidFill>
                  <a:srgbClr val="000000"/>
                </a:solidFill>
                <a:ea typeface="ヒラギノ角ゴ Pro W3" pitchFamily="-128" charset="-128"/>
                <a:cs typeface="Times New Roman"/>
              </a:rPr>
              <a:t>:</a:t>
            </a:r>
          </a:p>
          <a:p>
            <a:pPr lvl="1" eaLnBrk="0" fontAlgn="base" hangingPunct="0">
              <a:spcBef>
                <a:spcPct val="0"/>
              </a:spcBef>
              <a:spcAft>
                <a:spcPct val="0"/>
              </a:spcAft>
            </a:pPr>
            <a:r>
              <a:rPr lang="en-US" altLang="en-US" sz="1600" dirty="0">
                <a:solidFill>
                  <a:srgbClr val="000000"/>
                </a:solidFill>
                <a:ea typeface="ヒラギノ角ゴ Pro W3" pitchFamily="-128" charset="-128"/>
                <a:hlinkClick r:id="rId3"/>
              </a:rPr>
              <a:t>https://www.degynaecoloog.nl/samen-beslissen/keuzehulpen/</a:t>
            </a:r>
            <a:r>
              <a:rPr lang="en-US" altLang="en-US" sz="1600" dirty="0">
                <a:solidFill>
                  <a:srgbClr val="000000"/>
                </a:solidFill>
                <a:ea typeface="ヒラギノ角ゴ Pro W3" pitchFamily="-128" charset="-128"/>
              </a:rPr>
              <a:t> </a:t>
            </a:r>
          </a:p>
          <a:p>
            <a:pPr lvl="1" eaLnBrk="0" fontAlgn="base" hangingPunct="0">
              <a:spcBef>
                <a:spcPct val="0"/>
              </a:spcBef>
              <a:spcAft>
                <a:spcPct val="0"/>
              </a:spcAft>
            </a:pPr>
            <a:r>
              <a:rPr lang="en-US" altLang="en-US" sz="1600" dirty="0">
                <a:solidFill>
                  <a:srgbClr val="000000"/>
                </a:solidFill>
                <a:ea typeface="ヒラギノ角ゴ Pro W3" pitchFamily="-128" charset="-128"/>
                <a:hlinkClick r:id="rId4"/>
              </a:rPr>
              <a:t>https://www.patientenfederatie.nl/producten/samen-beslissen/behandelkeuzehulpen</a:t>
            </a:r>
            <a:r>
              <a:rPr lang="en-US" altLang="en-US" sz="1600" dirty="0">
                <a:solidFill>
                  <a:srgbClr val="000000"/>
                </a:solidFill>
                <a:ea typeface="ヒラギノ角ゴ Pro W3" pitchFamily="-128" charset="-128"/>
              </a:rPr>
              <a:t> </a:t>
            </a:r>
          </a:p>
          <a:p>
            <a:pPr lvl="1" eaLnBrk="0" fontAlgn="base" hangingPunct="0">
              <a:spcBef>
                <a:spcPct val="0"/>
              </a:spcBef>
              <a:spcAft>
                <a:spcPct val="0"/>
              </a:spcAft>
            </a:pPr>
            <a:r>
              <a:rPr lang="en-US" sz="1600" dirty="0">
                <a:solidFill>
                  <a:srgbClr val="000000"/>
                </a:solidFill>
                <a:ea typeface="ヒラギノ角ゴ Pro W3" pitchFamily="-128" charset="-128"/>
                <a:hlinkClick r:id="rId5"/>
              </a:rPr>
              <a:t>www.ipdas.ohri.ca</a:t>
            </a:r>
            <a:endParaRPr lang="en-US" sz="1600" dirty="0">
              <a:solidFill>
                <a:srgbClr val="000000"/>
              </a:solidFill>
              <a:ea typeface="ヒラギノ角ゴ Pro W3" pitchFamily="-128" charset="-128"/>
            </a:endParaRPr>
          </a:p>
          <a:p>
            <a:pPr lvl="0" eaLnBrk="0" fontAlgn="base" hangingPunct="0">
              <a:spcBef>
                <a:spcPct val="0"/>
              </a:spcBef>
              <a:spcAft>
                <a:spcPct val="0"/>
              </a:spcAft>
              <a:buClrTx/>
            </a:pPr>
            <a:endParaRPr lang="en-US" sz="1600" dirty="0">
              <a:solidFill>
                <a:srgbClr val="000000"/>
              </a:solidFill>
              <a:ea typeface="ヒラギノ角ゴ Pro W3" pitchFamily="-128" charset="-128"/>
            </a:endParaRPr>
          </a:p>
          <a:p>
            <a:pPr lvl="0" eaLnBrk="0" fontAlgn="base" hangingPunct="0">
              <a:spcBef>
                <a:spcPct val="0"/>
              </a:spcBef>
              <a:spcAft>
                <a:spcPct val="0"/>
              </a:spcAft>
              <a:buClrTx/>
            </a:pPr>
            <a:endParaRPr lang="en-US" sz="2400" dirty="0">
              <a:solidFill>
                <a:srgbClr val="000000"/>
              </a:solidFill>
              <a:ea typeface="ヒラギノ角ゴ Pro W3" pitchFamily="-128" charset="-128"/>
              <a:cs typeface="Times New Roman"/>
            </a:endParaRPr>
          </a:p>
          <a:p>
            <a:pPr marL="342900" lvl="0" indent="-342900" eaLnBrk="0" fontAlgn="base" hangingPunct="0">
              <a:spcBef>
                <a:spcPct val="0"/>
              </a:spcBef>
              <a:spcAft>
                <a:spcPct val="0"/>
              </a:spcAft>
              <a:buClrTx/>
              <a:buFont typeface="Arial" panose="020B0604020202020204" pitchFamily="34" charset="0"/>
              <a:buChar char="•"/>
            </a:pPr>
            <a:endParaRPr lang="en-US" sz="1200" dirty="0">
              <a:solidFill>
                <a:srgbClr val="000000"/>
              </a:solidFill>
              <a:ea typeface="ヒラギノ角ゴ Pro W3" pitchFamily="-128" charset="-128"/>
              <a:cs typeface="Times New Roman"/>
            </a:endParaRPr>
          </a:p>
          <a:p>
            <a:pPr marL="712788" lvl="3" indent="-357188" eaLnBrk="0" fontAlgn="base" hangingPunct="0">
              <a:spcBef>
                <a:spcPct val="0"/>
              </a:spcBef>
              <a:spcAft>
                <a:spcPct val="0"/>
              </a:spcAft>
              <a:buClrTx/>
              <a:buFont typeface="Courier New" panose="02070309020205020404" pitchFamily="49" charset="0"/>
              <a:buChar char="o"/>
            </a:pPr>
            <a:endParaRPr lang="en-US" sz="2000" i="0" dirty="0">
              <a:solidFill>
                <a:srgbClr val="000000"/>
              </a:solidFill>
              <a:ea typeface="ヒラギノ角ゴ Pro W3" pitchFamily="-128" charset="-128"/>
              <a:cs typeface="Times New Roman"/>
            </a:endParaRPr>
          </a:p>
          <a:p>
            <a:endParaRPr lang="en-US" dirty="0"/>
          </a:p>
        </p:txBody>
      </p:sp>
      <p:sp>
        <p:nvSpPr>
          <p:cNvPr id="5" name="Tijdelijke aanduiding voor dianummer 4"/>
          <p:cNvSpPr>
            <a:spLocks noGrp="1"/>
          </p:cNvSpPr>
          <p:nvPr>
            <p:ph type="sldNum" sz="quarter" idx="4"/>
          </p:nvPr>
        </p:nvSpPr>
        <p:spPr/>
        <p:txBody>
          <a:bodyPr/>
          <a:lstStyle/>
          <a:p>
            <a:fld id="{3C1C91B2-D80A-449A-A874-9D15922EA0F1}" type="slidenum">
              <a:rPr lang="en-US" smtClean="0"/>
              <a:pPr/>
              <a:t>24</a:t>
            </a:fld>
            <a:endParaRPr lang="en-US" dirty="0"/>
          </a:p>
        </p:txBody>
      </p:sp>
      <p:pic>
        <p:nvPicPr>
          <p:cNvPr id="2050"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2517" t="12963" r="44271" b="72222"/>
          <a:stretch/>
        </p:blipFill>
        <p:spPr bwMode="auto">
          <a:xfrm>
            <a:off x="7586913" y="5819196"/>
            <a:ext cx="4605087" cy="721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59689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4"/>
          </p:nvPr>
        </p:nvSpPr>
        <p:spPr/>
        <p:txBody>
          <a:bodyPr/>
          <a:lstStyle/>
          <a:p>
            <a:fld id="{3C1C91B2-D80A-449A-A874-9D15922EA0F1}" type="slidenum">
              <a:rPr lang="en-US" smtClean="0"/>
              <a:pPr/>
              <a:t>25</a:t>
            </a:fld>
            <a:endParaRPr lang="en-US"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598" t="16512" r="31337" b="71296"/>
          <a:stretch/>
        </p:blipFill>
        <p:spPr bwMode="auto">
          <a:xfrm>
            <a:off x="1647303" y="368300"/>
            <a:ext cx="9080500" cy="100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kstvak 6"/>
          <p:cNvSpPr txBox="1"/>
          <p:nvPr/>
        </p:nvSpPr>
        <p:spPr>
          <a:xfrm>
            <a:off x="1875141" y="1752600"/>
            <a:ext cx="8624824" cy="3785652"/>
          </a:xfrm>
          <a:prstGeom prst="rect">
            <a:avLst/>
          </a:prstGeom>
          <a:noFill/>
        </p:spPr>
        <p:txBody>
          <a:bodyPr wrap="square" rtlCol="0">
            <a:spAutoFit/>
          </a:bodyPr>
          <a:lstStyle/>
          <a:p>
            <a:r>
              <a:rPr lang="nl-NL" sz="2400" dirty="0" err="1"/>
              <a:t>RCTs</a:t>
            </a:r>
            <a:r>
              <a:rPr lang="nl-NL" sz="2400" dirty="0"/>
              <a:t> </a:t>
            </a:r>
            <a:r>
              <a:rPr lang="nl-NL" sz="2400" dirty="0" err="1"/>
              <a:t>decision</a:t>
            </a:r>
            <a:r>
              <a:rPr lang="nl-NL" sz="2400" dirty="0"/>
              <a:t> </a:t>
            </a:r>
            <a:r>
              <a:rPr lang="nl-NL" sz="2400" dirty="0" err="1"/>
              <a:t>aid</a:t>
            </a:r>
            <a:r>
              <a:rPr lang="nl-NL" sz="2400" dirty="0"/>
              <a:t> vs. Standaard zorg</a:t>
            </a:r>
          </a:p>
          <a:p>
            <a:endParaRPr lang="nl-NL" sz="2400" dirty="0"/>
          </a:p>
          <a:p>
            <a:r>
              <a:rPr lang="nl-NL" sz="2400" dirty="0"/>
              <a:t>10 </a:t>
            </a:r>
            <a:r>
              <a:rPr lang="nl-NL" sz="2400" dirty="0" err="1"/>
              <a:t>RCTs</a:t>
            </a:r>
            <a:r>
              <a:rPr lang="nl-NL" sz="2400" dirty="0"/>
              <a:t> </a:t>
            </a:r>
            <a:r>
              <a:rPr lang="nl-NL" sz="1600" dirty="0"/>
              <a:t>(1x abortus, 5x prenatale screening, 1x CIF, 2x VBAC, 1x pijnstilling)</a:t>
            </a:r>
          </a:p>
          <a:p>
            <a:endParaRPr lang="nl-NL" sz="2400" dirty="0"/>
          </a:p>
          <a:p>
            <a:pPr marL="342900" indent="-342900">
              <a:buFontTx/>
              <a:buChar char="-"/>
            </a:pPr>
            <a:r>
              <a:rPr lang="nl-NL" sz="2400" dirty="0"/>
              <a:t>Verbetert kennis</a:t>
            </a:r>
          </a:p>
          <a:p>
            <a:pPr marL="342900" indent="-342900">
              <a:buFontTx/>
              <a:buChar char="-"/>
            </a:pPr>
            <a:r>
              <a:rPr lang="nl-NL" sz="2400" dirty="0"/>
              <a:t>Vermindert twijfel over de gemaakte keuze</a:t>
            </a:r>
          </a:p>
          <a:p>
            <a:pPr marL="342900" indent="-342900">
              <a:buFontTx/>
              <a:buChar char="-"/>
            </a:pPr>
            <a:r>
              <a:rPr lang="nl-NL" sz="2400" dirty="0"/>
              <a:t>Vermindert angst gevoelens</a:t>
            </a:r>
          </a:p>
          <a:p>
            <a:pPr marL="342900" indent="-342900">
              <a:buFontTx/>
              <a:buChar char="-"/>
            </a:pPr>
            <a:r>
              <a:rPr lang="nl-NL" sz="2400" dirty="0"/>
              <a:t>Beïnvloed keuze niet</a:t>
            </a:r>
          </a:p>
          <a:p>
            <a:endParaRPr lang="nl-NL" sz="2400" dirty="0"/>
          </a:p>
          <a:p>
            <a:r>
              <a:rPr lang="nl-NL" sz="2400" u="sng" dirty="0"/>
              <a:t>Beperkingen</a:t>
            </a:r>
            <a:r>
              <a:rPr lang="nl-NL" sz="2400" dirty="0"/>
              <a:t>: Implementatie &amp; Beschikbaarheid</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6285" y="4305394"/>
            <a:ext cx="3377971" cy="2252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89664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952545" y="1363462"/>
            <a:ext cx="9908275" cy="4401205"/>
          </a:xfrm>
          <a:prstGeom prst="rect">
            <a:avLst/>
          </a:prstGeom>
          <a:noFill/>
        </p:spPr>
        <p:txBody>
          <a:bodyPr wrap="square" rtlCol="0">
            <a:spAutoFit/>
          </a:bodyPr>
          <a:lstStyle/>
          <a:p>
            <a:pPr algn="ctr"/>
            <a:r>
              <a:rPr lang="nl-NL" sz="4000" b="1" dirty="0">
                <a:solidFill>
                  <a:schemeClr val="accent1"/>
                </a:solidFill>
              </a:rPr>
              <a:t>Wat zeg je?</a:t>
            </a:r>
          </a:p>
          <a:p>
            <a:pPr algn="ctr"/>
            <a:endParaRPr lang="nl-NL" sz="4000" b="1" dirty="0">
              <a:solidFill>
                <a:schemeClr val="accent1"/>
              </a:solidFill>
            </a:endParaRPr>
          </a:p>
          <a:p>
            <a:r>
              <a:rPr lang="nl-NL" sz="4000" b="1" dirty="0">
                <a:solidFill>
                  <a:schemeClr val="accent1"/>
                </a:solidFill>
              </a:rPr>
              <a:t>Ik ga u opnemen</a:t>
            </a:r>
          </a:p>
          <a:p>
            <a:pPr algn="ctr"/>
            <a:endParaRPr lang="nl-NL" sz="4000" b="1" dirty="0">
              <a:solidFill>
                <a:schemeClr val="accent1"/>
              </a:solidFill>
            </a:endParaRPr>
          </a:p>
          <a:p>
            <a:r>
              <a:rPr lang="nl-NL" sz="4000" b="1" dirty="0">
                <a:solidFill>
                  <a:schemeClr val="accent1"/>
                </a:solidFill>
              </a:rPr>
              <a:t>Mijn advies zou zijn u op te nemen</a:t>
            </a:r>
          </a:p>
          <a:p>
            <a:pPr algn="ctr"/>
            <a:endParaRPr lang="nl-NL" sz="4000" b="1" dirty="0">
              <a:solidFill>
                <a:schemeClr val="accent1"/>
              </a:solidFill>
            </a:endParaRPr>
          </a:p>
          <a:p>
            <a:pPr algn="ctr"/>
            <a:endParaRPr lang="nl-NL" sz="4000" b="1" dirty="0">
              <a:solidFill>
                <a:schemeClr val="accent1"/>
              </a:solidFill>
            </a:endParaRPr>
          </a:p>
        </p:txBody>
      </p:sp>
    </p:spTree>
    <p:extLst>
      <p:ext uri="{BB962C8B-B14F-4D97-AF65-F5344CB8AC3E}">
        <p14:creationId xmlns:p14="http://schemas.microsoft.com/office/powerpoint/2010/main" val="19342843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27382" y="1124744"/>
            <a:ext cx="6661694" cy="4525963"/>
          </a:xfrm>
        </p:spPr>
        <p:txBody>
          <a:bodyPr/>
          <a:lstStyle/>
          <a:p>
            <a:pPr marL="0" lvl="0" indent="0" eaLnBrk="0" fontAlgn="base" hangingPunct="0">
              <a:spcBef>
                <a:spcPct val="0"/>
              </a:spcBef>
              <a:spcAft>
                <a:spcPct val="0"/>
              </a:spcAft>
              <a:buClrTx/>
              <a:buNone/>
            </a:pPr>
            <a:r>
              <a:rPr lang="nl-NL" sz="2400" dirty="0">
                <a:solidFill>
                  <a:srgbClr val="000000"/>
                </a:solidFill>
                <a:ea typeface="ヒラギノ角ゴ Pro W3" pitchFamily="-128" charset="-128"/>
                <a:cs typeface="Times New Roman"/>
              </a:rPr>
              <a:t>Communicatie over beslissingen …</a:t>
            </a:r>
          </a:p>
          <a:p>
            <a:pPr lvl="0" eaLnBrk="0" fontAlgn="base" hangingPunct="0">
              <a:spcBef>
                <a:spcPct val="0"/>
              </a:spcBef>
              <a:spcAft>
                <a:spcPct val="0"/>
              </a:spcAft>
            </a:pPr>
            <a:r>
              <a:rPr lang="nl-NL" sz="2400" dirty="0">
                <a:solidFill>
                  <a:srgbClr val="000000"/>
                </a:solidFill>
                <a:ea typeface="ヒラギノ角ゴ Pro W3" pitchFamily="-128" charset="-128"/>
                <a:cs typeface="Times New Roman"/>
              </a:rPr>
              <a:t>Erken dat beslissen complex is</a:t>
            </a:r>
          </a:p>
          <a:p>
            <a:pPr lvl="0" eaLnBrk="0" fontAlgn="base" hangingPunct="0">
              <a:spcBef>
                <a:spcPct val="0"/>
              </a:spcBef>
              <a:spcAft>
                <a:spcPct val="0"/>
              </a:spcAft>
            </a:pPr>
            <a:r>
              <a:rPr lang="nl-NL" sz="2400" dirty="0">
                <a:solidFill>
                  <a:srgbClr val="000000"/>
                </a:solidFill>
                <a:ea typeface="ヒラギノ角ゴ Pro W3" pitchFamily="-128" charset="-128"/>
                <a:cs typeface="Times New Roman"/>
              </a:rPr>
              <a:t>Praat langzaam en vermijdt medisch jargon</a:t>
            </a:r>
          </a:p>
          <a:p>
            <a:pPr lvl="0" eaLnBrk="0" fontAlgn="base" hangingPunct="0">
              <a:spcBef>
                <a:spcPct val="0"/>
              </a:spcBef>
              <a:spcAft>
                <a:spcPct val="0"/>
              </a:spcAft>
            </a:pPr>
            <a:r>
              <a:rPr lang="nl-NL" sz="2400" dirty="0">
                <a:solidFill>
                  <a:srgbClr val="000000"/>
                </a:solidFill>
                <a:ea typeface="ヒラギノ角ゴ Pro W3" pitchFamily="-128" charset="-128"/>
                <a:cs typeface="Times New Roman"/>
              </a:rPr>
              <a:t>Luister actief en geef informatie in kleine stukjes</a:t>
            </a:r>
          </a:p>
          <a:p>
            <a:pPr lvl="0" eaLnBrk="0" fontAlgn="base" hangingPunct="0">
              <a:spcBef>
                <a:spcPct val="0"/>
              </a:spcBef>
              <a:spcAft>
                <a:spcPct val="0"/>
              </a:spcAft>
            </a:pPr>
            <a:r>
              <a:rPr lang="nl-NL" sz="2400" dirty="0">
                <a:solidFill>
                  <a:srgbClr val="000000"/>
                </a:solidFill>
                <a:ea typeface="ヒラギノ角ゴ Pro W3" pitchFamily="-128" charset="-128"/>
                <a:cs typeface="Times New Roman"/>
              </a:rPr>
              <a:t>Pauzeer om de vrouw te laten participeren</a:t>
            </a:r>
          </a:p>
          <a:p>
            <a:pPr lvl="0" eaLnBrk="0" fontAlgn="base" hangingPunct="0">
              <a:spcBef>
                <a:spcPct val="0"/>
              </a:spcBef>
              <a:spcAft>
                <a:spcPct val="0"/>
              </a:spcAft>
            </a:pPr>
            <a:r>
              <a:rPr lang="nl-NL" sz="2400" dirty="0">
                <a:solidFill>
                  <a:srgbClr val="000000"/>
                </a:solidFill>
                <a:ea typeface="ヒラギノ角ゴ Pro W3" pitchFamily="-128" charset="-128"/>
                <a:cs typeface="Times New Roman"/>
              </a:rPr>
              <a:t>Check regelmatig of het begrepen wordt</a:t>
            </a:r>
          </a:p>
          <a:p>
            <a:pPr lvl="0" eaLnBrk="0" fontAlgn="base" hangingPunct="0">
              <a:spcBef>
                <a:spcPct val="0"/>
              </a:spcBef>
              <a:spcAft>
                <a:spcPct val="0"/>
              </a:spcAft>
            </a:pPr>
            <a:r>
              <a:rPr lang="nl-NL" sz="2400" dirty="0">
                <a:solidFill>
                  <a:srgbClr val="000000"/>
                </a:solidFill>
                <a:ea typeface="ヒラギノ角ゴ Pro W3" pitchFamily="-128" charset="-128"/>
                <a:cs typeface="Times New Roman"/>
              </a:rPr>
              <a:t>Gebruik de ‘</a:t>
            </a:r>
            <a:r>
              <a:rPr lang="nl-NL" sz="2400" dirty="0" err="1">
                <a:solidFill>
                  <a:srgbClr val="000000"/>
                </a:solidFill>
                <a:ea typeface="ヒラギノ角ゴ Pro W3" pitchFamily="-128" charset="-128"/>
                <a:cs typeface="Times New Roman"/>
              </a:rPr>
              <a:t>teach</a:t>
            </a:r>
            <a:r>
              <a:rPr lang="nl-NL" sz="2400" dirty="0">
                <a:solidFill>
                  <a:srgbClr val="000000"/>
                </a:solidFill>
                <a:ea typeface="ヒラギノ角ゴ Pro W3" pitchFamily="-128" charset="-128"/>
                <a:cs typeface="Times New Roman"/>
              </a:rPr>
              <a:t>-back’ techniek om begrip vast te stellen </a:t>
            </a:r>
          </a:p>
          <a:p>
            <a:pPr lvl="0" eaLnBrk="0" fontAlgn="base" hangingPunct="0">
              <a:spcBef>
                <a:spcPct val="0"/>
              </a:spcBef>
              <a:spcAft>
                <a:spcPct val="0"/>
              </a:spcAft>
            </a:pPr>
            <a:r>
              <a:rPr lang="nl-NL" sz="2400" dirty="0">
                <a:solidFill>
                  <a:srgbClr val="000000"/>
                </a:solidFill>
                <a:ea typeface="ヒラギノ角ゴ Pro W3" pitchFamily="-128" charset="-128"/>
                <a:cs typeface="Times New Roman"/>
              </a:rPr>
              <a:t>Gebruik keuze instrumenten en andere bronnen om het begrip te vergroten</a:t>
            </a:r>
          </a:p>
          <a:p>
            <a:pPr lvl="0" eaLnBrk="0" fontAlgn="base" hangingPunct="0">
              <a:spcBef>
                <a:spcPct val="0"/>
              </a:spcBef>
              <a:spcAft>
                <a:spcPct val="0"/>
              </a:spcAft>
            </a:pPr>
            <a:r>
              <a:rPr lang="nl-NL" sz="2400" dirty="0">
                <a:solidFill>
                  <a:srgbClr val="000000"/>
                </a:solidFill>
                <a:ea typeface="ヒラギノ角ゴ Pro W3" pitchFamily="-128" charset="-128"/>
                <a:cs typeface="Times New Roman"/>
              </a:rPr>
              <a:t>Nodig de partner en anderen uit mee te doen (indien van toepassing)</a:t>
            </a:r>
          </a:p>
        </p:txBody>
      </p:sp>
      <p:sp>
        <p:nvSpPr>
          <p:cNvPr id="4" name="Titel 1"/>
          <p:cNvSpPr>
            <a:spLocks noGrp="1"/>
          </p:cNvSpPr>
          <p:nvPr>
            <p:ph type="title"/>
          </p:nvPr>
        </p:nvSpPr>
        <p:spPr>
          <a:xfrm>
            <a:off x="698349" y="116633"/>
            <a:ext cx="10800001" cy="533401"/>
          </a:xfrm>
        </p:spPr>
        <p:txBody>
          <a:bodyPr>
            <a:normAutofit fontScale="90000"/>
          </a:bodyPr>
          <a:lstStyle/>
          <a:p>
            <a:r>
              <a:rPr lang="en-US" b="1" dirty="0" err="1">
                <a:solidFill>
                  <a:srgbClr val="4F81BD"/>
                </a:solidFill>
              </a:rPr>
              <a:t>Gezamenlijke</a:t>
            </a:r>
            <a:r>
              <a:rPr lang="en-US" b="1" dirty="0">
                <a:solidFill>
                  <a:srgbClr val="4F81BD"/>
                </a:solidFill>
              </a:rPr>
              <a:t> </a:t>
            </a:r>
            <a:r>
              <a:rPr lang="en-US" b="1" dirty="0" err="1">
                <a:solidFill>
                  <a:srgbClr val="4F81BD"/>
                </a:solidFill>
              </a:rPr>
              <a:t>besluitvorming</a:t>
            </a:r>
            <a:r>
              <a:rPr lang="en-US" b="1" dirty="0">
                <a:solidFill>
                  <a:srgbClr val="4F81BD"/>
                </a:solidFill>
              </a:rPr>
              <a:t>: </a:t>
            </a:r>
            <a:r>
              <a:rPr lang="en-US" b="1" dirty="0" err="1">
                <a:solidFill>
                  <a:srgbClr val="4F81BD"/>
                </a:solidFill>
              </a:rPr>
              <a:t>Taalgebruik</a:t>
            </a:r>
            <a:r>
              <a:rPr lang="en-US" b="1" dirty="0">
                <a:solidFill>
                  <a:srgbClr val="4F81BD"/>
                </a:solidFill>
              </a:rPr>
              <a:t>?</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413" t="12229" r="36173" b="27265"/>
          <a:stretch/>
        </p:blipFill>
        <p:spPr bwMode="auto">
          <a:xfrm>
            <a:off x="7378262" y="968726"/>
            <a:ext cx="4256690" cy="2523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965" t="16621" r="44896" b="7609"/>
          <a:stretch/>
        </p:blipFill>
        <p:spPr bwMode="auto">
          <a:xfrm>
            <a:off x="7378262" y="2522483"/>
            <a:ext cx="4256690" cy="3692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28307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926787" y="2496803"/>
            <a:ext cx="9908275" cy="1323439"/>
          </a:xfrm>
          <a:prstGeom prst="rect">
            <a:avLst/>
          </a:prstGeom>
          <a:noFill/>
        </p:spPr>
        <p:txBody>
          <a:bodyPr wrap="square" rtlCol="0">
            <a:spAutoFit/>
          </a:bodyPr>
          <a:lstStyle/>
          <a:p>
            <a:pPr algn="ctr"/>
            <a:r>
              <a:rPr lang="nl-NL" sz="4000" b="1" dirty="0">
                <a:solidFill>
                  <a:schemeClr val="accent1"/>
                </a:solidFill>
              </a:rPr>
              <a:t>Wanneer pas je gezamenlijke besluitvorming toe in je praktijk? </a:t>
            </a:r>
          </a:p>
        </p:txBody>
      </p:sp>
    </p:spTree>
    <p:extLst>
      <p:ext uri="{BB962C8B-B14F-4D97-AF65-F5344CB8AC3E}">
        <p14:creationId xmlns:p14="http://schemas.microsoft.com/office/powerpoint/2010/main" val="23887742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r>
              <a:rPr lang="nl-NL" dirty="0"/>
              <a:t>Drie vragen</a:t>
            </a:r>
          </a:p>
          <a:p>
            <a:r>
              <a:rPr lang="nl-NL" dirty="0" err="1"/>
              <a:t>Informed</a:t>
            </a:r>
            <a:r>
              <a:rPr lang="nl-NL" dirty="0"/>
              <a:t> consent</a:t>
            </a:r>
          </a:p>
          <a:p>
            <a:r>
              <a:rPr lang="nl-NL" dirty="0"/>
              <a:t>Bevalplannen </a:t>
            </a:r>
          </a:p>
        </p:txBody>
      </p:sp>
      <p:sp>
        <p:nvSpPr>
          <p:cNvPr id="5" name="Tekstvak 4"/>
          <p:cNvSpPr txBox="1"/>
          <p:nvPr/>
        </p:nvSpPr>
        <p:spPr>
          <a:xfrm>
            <a:off x="2103495" y="536041"/>
            <a:ext cx="9908275" cy="707886"/>
          </a:xfrm>
          <a:prstGeom prst="rect">
            <a:avLst/>
          </a:prstGeom>
          <a:noFill/>
        </p:spPr>
        <p:txBody>
          <a:bodyPr wrap="square" rtlCol="0">
            <a:spAutoFit/>
          </a:bodyPr>
          <a:lstStyle/>
          <a:p>
            <a:r>
              <a:rPr lang="nl-NL" sz="4000" b="1" dirty="0">
                <a:solidFill>
                  <a:schemeClr val="accent1"/>
                </a:solidFill>
              </a:rPr>
              <a:t>Praktische invulling - ervaringen</a:t>
            </a:r>
          </a:p>
        </p:txBody>
      </p:sp>
      <p:pic>
        <p:nvPicPr>
          <p:cNvPr id="1026" name="Picture 2" descr="Afbeeldingsresultaat voor radboudum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76147" y="1946280"/>
            <a:ext cx="3902486" cy="2601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626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37946" y="348751"/>
            <a:ext cx="382946" cy="836712"/>
          </a:xfrm>
          <a:prstGeom prst="rect">
            <a:avLst/>
          </a:prstGeom>
        </p:spPr>
      </p:pic>
      <p:sp>
        <p:nvSpPr>
          <p:cNvPr id="2" name="Rechthoek 1"/>
          <p:cNvSpPr/>
          <p:nvPr/>
        </p:nvSpPr>
        <p:spPr>
          <a:xfrm>
            <a:off x="4223792" y="2348880"/>
            <a:ext cx="2212167" cy="369332"/>
          </a:xfrm>
          <a:prstGeom prst="rect">
            <a:avLst/>
          </a:prstGeom>
        </p:spPr>
        <p:txBody>
          <a:bodyPr wrap="square">
            <a:spAutoFit/>
          </a:bodyPr>
          <a:lstStyle/>
          <a:p>
            <a:endParaRPr lang="nl-NL"/>
          </a:p>
        </p:txBody>
      </p:sp>
      <p:sp>
        <p:nvSpPr>
          <p:cNvPr id="3" name="Tekstvak 2"/>
          <p:cNvSpPr txBox="1"/>
          <p:nvPr/>
        </p:nvSpPr>
        <p:spPr>
          <a:xfrm>
            <a:off x="5871569" y="413164"/>
            <a:ext cx="4403807" cy="707886"/>
          </a:xfrm>
          <a:prstGeom prst="rect">
            <a:avLst/>
          </a:prstGeom>
          <a:noFill/>
        </p:spPr>
        <p:txBody>
          <a:bodyPr wrap="square" rtlCol="0">
            <a:spAutoFit/>
          </a:bodyPr>
          <a:lstStyle/>
          <a:p>
            <a:r>
              <a:rPr lang="nl-NL" sz="4000" b="1" dirty="0">
                <a:solidFill>
                  <a:schemeClr val="accent1"/>
                </a:solidFill>
              </a:rPr>
              <a:t>Even voorstellen…</a:t>
            </a:r>
          </a:p>
        </p:txBody>
      </p:sp>
      <p:sp>
        <p:nvSpPr>
          <p:cNvPr id="7" name="Tekstvak 6"/>
          <p:cNvSpPr txBox="1"/>
          <p:nvPr/>
        </p:nvSpPr>
        <p:spPr>
          <a:xfrm>
            <a:off x="4489789" y="1788800"/>
            <a:ext cx="5566106" cy="830997"/>
          </a:xfrm>
          <a:prstGeom prst="rect">
            <a:avLst/>
          </a:prstGeom>
          <a:noFill/>
        </p:spPr>
        <p:txBody>
          <a:bodyPr wrap="square" rtlCol="0">
            <a:spAutoFit/>
          </a:bodyPr>
          <a:lstStyle/>
          <a:p>
            <a:r>
              <a:rPr lang="nl-NL" sz="2400" dirty="0"/>
              <a:t>Evelien Cellissen MSc, verloskundige </a:t>
            </a:r>
            <a:r>
              <a:rPr lang="nl-NL" sz="2400" dirty="0" err="1"/>
              <a:t>np</a:t>
            </a:r>
            <a:r>
              <a:rPr lang="nl-NL" sz="2400" dirty="0"/>
              <a:t> </a:t>
            </a:r>
          </a:p>
          <a:p>
            <a:r>
              <a:rPr lang="nl-NL" sz="2400" dirty="0"/>
              <a:t>Beleidsadviseur, College Perinatale Zorg</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9037" y="3465939"/>
            <a:ext cx="5135189" cy="3081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Afbeelding 5">
            <a:extLst>
              <a:ext uri="{FF2B5EF4-FFF2-40B4-BE49-F238E27FC236}">
                <a16:creationId xmlns:a16="http://schemas.microsoft.com/office/drawing/2014/main" id="{711AE44E-34DC-4D9E-AE30-2FC655078E8A}"/>
              </a:ext>
            </a:extLst>
          </p:cNvPr>
          <p:cNvPicPr>
            <a:picLocks noChangeAspect="1"/>
          </p:cNvPicPr>
          <p:nvPr/>
        </p:nvPicPr>
        <p:blipFill>
          <a:blip r:embed="rId5"/>
          <a:stretch>
            <a:fillRect/>
          </a:stretch>
        </p:blipFill>
        <p:spPr>
          <a:xfrm>
            <a:off x="1399592" y="1788800"/>
            <a:ext cx="2553866" cy="1993808"/>
          </a:xfrm>
          <a:prstGeom prst="rect">
            <a:avLst/>
          </a:prstGeom>
        </p:spPr>
      </p:pic>
    </p:spTree>
    <p:extLst>
      <p:ext uri="{BB962C8B-B14F-4D97-AF65-F5344CB8AC3E}">
        <p14:creationId xmlns:p14="http://schemas.microsoft.com/office/powerpoint/2010/main" val="19183808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chor="t"/>
          <a:lstStyle/>
          <a:p>
            <a:r>
              <a:rPr lang="nl-NL" dirty="0"/>
              <a:t>Pilot studie voor en na introductie op de afdeling verloskunde</a:t>
            </a:r>
          </a:p>
          <a:p>
            <a:endParaRPr lang="nl-NL" dirty="0"/>
          </a:p>
          <a:p>
            <a:r>
              <a:rPr lang="nl-NL" dirty="0"/>
              <a:t>Geen verschil in ervaren gezamenlijke besluitvorming </a:t>
            </a:r>
            <a:endParaRPr lang="nl-NL" dirty="0">
              <a:cs typeface="Calibri"/>
            </a:endParaRPr>
          </a:p>
          <a:p>
            <a:r>
              <a:rPr lang="nl-NL" dirty="0"/>
              <a:t>Kleine populatie (29 versus 33)</a:t>
            </a:r>
          </a:p>
          <a:p>
            <a:r>
              <a:rPr lang="nl-NL" dirty="0"/>
              <a:t>Goede oefening voor zorgverleners en patiënten!</a:t>
            </a:r>
          </a:p>
        </p:txBody>
      </p:sp>
      <p:sp>
        <p:nvSpPr>
          <p:cNvPr id="5" name="Tekstvak 4"/>
          <p:cNvSpPr txBox="1"/>
          <p:nvPr/>
        </p:nvSpPr>
        <p:spPr>
          <a:xfrm>
            <a:off x="2103495" y="536041"/>
            <a:ext cx="9908275" cy="707886"/>
          </a:xfrm>
          <a:prstGeom prst="rect">
            <a:avLst/>
          </a:prstGeom>
          <a:noFill/>
        </p:spPr>
        <p:txBody>
          <a:bodyPr wrap="square" rtlCol="0">
            <a:spAutoFit/>
          </a:bodyPr>
          <a:lstStyle/>
          <a:p>
            <a:r>
              <a:rPr lang="nl-NL" sz="4000" b="1" dirty="0">
                <a:solidFill>
                  <a:schemeClr val="accent1"/>
                </a:solidFill>
              </a:rPr>
              <a:t>Drie vragen?</a:t>
            </a:r>
          </a:p>
        </p:txBody>
      </p:sp>
      <p:sp>
        <p:nvSpPr>
          <p:cNvPr id="2" name="Rechthoek 1"/>
          <p:cNvSpPr/>
          <p:nvPr/>
        </p:nvSpPr>
        <p:spPr>
          <a:xfrm>
            <a:off x="6079958" y="6308558"/>
            <a:ext cx="6112042" cy="2887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400" dirty="0">
                <a:solidFill>
                  <a:schemeClr val="tx1">
                    <a:lumMod val="50000"/>
                    <a:lumOff val="50000"/>
                  </a:schemeClr>
                </a:solidFill>
              </a:rPr>
              <a:t>(S </a:t>
            </a:r>
            <a:r>
              <a:rPr lang="nl-NL" sz="1400" dirty="0" err="1">
                <a:solidFill>
                  <a:schemeClr val="tx1">
                    <a:lumMod val="50000"/>
                    <a:lumOff val="50000"/>
                  </a:schemeClr>
                </a:solidFill>
              </a:rPr>
              <a:t>Baijens</a:t>
            </a:r>
            <a:r>
              <a:rPr lang="nl-NL" sz="1400" dirty="0">
                <a:solidFill>
                  <a:schemeClr val="tx1">
                    <a:lumMod val="50000"/>
                    <a:lumOff val="50000"/>
                  </a:schemeClr>
                </a:solidFill>
              </a:rPr>
              <a:t>, D Huppelschoten, J van Dillen, A Aarts.  BMC 2018)</a:t>
            </a:r>
          </a:p>
        </p:txBody>
      </p:sp>
    </p:spTree>
    <p:extLst>
      <p:ext uri="{BB962C8B-B14F-4D97-AF65-F5344CB8AC3E}">
        <p14:creationId xmlns:p14="http://schemas.microsoft.com/office/powerpoint/2010/main" val="60802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2103495" y="536041"/>
            <a:ext cx="9908275" cy="707886"/>
          </a:xfrm>
          <a:prstGeom prst="rect">
            <a:avLst/>
          </a:prstGeom>
          <a:noFill/>
        </p:spPr>
        <p:txBody>
          <a:bodyPr wrap="square" rtlCol="0">
            <a:spAutoFit/>
          </a:bodyPr>
          <a:lstStyle/>
          <a:p>
            <a:r>
              <a:rPr lang="nl-NL" sz="4000" b="1" dirty="0">
                <a:solidFill>
                  <a:schemeClr val="accent1"/>
                </a:solidFill>
              </a:rPr>
              <a:t>Drie vragen Citaten</a:t>
            </a:r>
          </a:p>
        </p:txBody>
      </p:sp>
      <p:sp>
        <p:nvSpPr>
          <p:cNvPr id="6" name="Toelichting met afgeronde rechthoek 5"/>
          <p:cNvSpPr/>
          <p:nvPr/>
        </p:nvSpPr>
        <p:spPr>
          <a:xfrm>
            <a:off x="360947" y="1540042"/>
            <a:ext cx="6063916" cy="3729789"/>
          </a:xfrm>
          <a:prstGeom prst="wedgeRoundRectCallout">
            <a:avLst/>
          </a:prstGeom>
          <a:solidFill>
            <a:srgbClr val="01AE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i="1" dirty="0"/>
              <a:t> </a:t>
            </a:r>
            <a:r>
              <a:rPr lang="en-US" sz="2400" dirty="0"/>
              <a:t>These questions are to accomplish better communication between doctor and patient, I think. So patients will get more information about the treatment options and so forth. I believe doctors should in any case give answers to these questions, but I understand that this is not always the case. </a:t>
            </a:r>
            <a:endParaRPr lang="nl-NL" sz="2400" dirty="0"/>
          </a:p>
        </p:txBody>
      </p:sp>
      <p:sp>
        <p:nvSpPr>
          <p:cNvPr id="7" name="Toelichting met afgeronde rechthoek 6"/>
          <p:cNvSpPr/>
          <p:nvPr/>
        </p:nvSpPr>
        <p:spPr>
          <a:xfrm>
            <a:off x="7676147" y="2865120"/>
            <a:ext cx="3845293" cy="3443438"/>
          </a:xfrm>
          <a:prstGeom prst="wedgeRoundRectCallout">
            <a:avLst>
              <a:gd name="adj1" fmla="val -60014"/>
              <a:gd name="adj2" fmla="val 31142"/>
              <a:gd name="adj3" fmla="val 16667"/>
            </a:avLst>
          </a:prstGeom>
          <a:solidFill>
            <a:srgbClr val="01AE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i="1" dirty="0"/>
              <a:t> </a:t>
            </a:r>
          </a:p>
          <a:p>
            <a:r>
              <a:rPr lang="nl-NL" sz="2400" i="1" dirty="0"/>
              <a:t>‘</a:t>
            </a:r>
            <a:r>
              <a:rPr lang="en-US" sz="2400" dirty="0"/>
              <a:t>I didn’t use the three questions literally in the consultation with the doctor. I used the three questions to form more specific questions, which were more applicable to my situation</a:t>
            </a:r>
            <a:r>
              <a:rPr lang="nl-NL" sz="2400" i="1" dirty="0"/>
              <a:t>’</a:t>
            </a:r>
            <a:endParaRPr lang="nl-NL" sz="2400" dirty="0"/>
          </a:p>
        </p:txBody>
      </p:sp>
    </p:spTree>
    <p:extLst>
      <p:ext uri="{BB962C8B-B14F-4D97-AF65-F5344CB8AC3E}">
        <p14:creationId xmlns:p14="http://schemas.microsoft.com/office/powerpoint/2010/main" val="3016349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96001" y="1814634"/>
            <a:ext cx="10800001" cy="2891196"/>
          </a:xfrm>
        </p:spPr>
        <p:txBody>
          <a:bodyPr/>
          <a:lstStyle/>
          <a:p>
            <a:pPr marL="0" indent="0">
              <a:buNone/>
            </a:pPr>
            <a:r>
              <a:rPr lang="nl-NL" b="1" dirty="0">
                <a:solidFill>
                  <a:srgbClr val="4F81BD"/>
                </a:solidFill>
              </a:rPr>
              <a:t>Wat vinden net bevallen vrouwen belangrijk? </a:t>
            </a:r>
          </a:p>
          <a:p>
            <a:endParaRPr lang="nl-NL" b="1" dirty="0">
              <a:solidFill>
                <a:srgbClr val="4F81BD"/>
              </a:solidFill>
            </a:endParaRPr>
          </a:p>
          <a:p>
            <a:pPr marL="0" indent="0">
              <a:buNone/>
            </a:pPr>
            <a:r>
              <a:rPr lang="nl-NL" b="1" dirty="0">
                <a:solidFill>
                  <a:srgbClr val="4F81BD"/>
                </a:solidFill>
              </a:rPr>
              <a:t>Informatie of </a:t>
            </a:r>
            <a:r>
              <a:rPr lang="nl-NL" b="1" dirty="0" err="1">
                <a:solidFill>
                  <a:srgbClr val="4F81BD"/>
                </a:solidFill>
              </a:rPr>
              <a:t>informed</a:t>
            </a:r>
            <a:r>
              <a:rPr lang="nl-NL" b="1" dirty="0">
                <a:solidFill>
                  <a:srgbClr val="4F81BD"/>
                </a:solidFill>
              </a:rPr>
              <a:t> consent</a:t>
            </a:r>
          </a:p>
          <a:p>
            <a:pPr marL="0" indent="0">
              <a:buNone/>
            </a:pPr>
            <a:endParaRPr lang="nl-NL" dirty="0"/>
          </a:p>
        </p:txBody>
      </p:sp>
      <p:sp>
        <p:nvSpPr>
          <p:cNvPr id="4" name="Tekstvak 3"/>
          <p:cNvSpPr txBox="1"/>
          <p:nvPr/>
        </p:nvSpPr>
        <p:spPr>
          <a:xfrm>
            <a:off x="2103495" y="536041"/>
            <a:ext cx="9908275" cy="707886"/>
          </a:xfrm>
          <a:prstGeom prst="rect">
            <a:avLst/>
          </a:prstGeom>
          <a:noFill/>
        </p:spPr>
        <p:txBody>
          <a:bodyPr wrap="square" rtlCol="0">
            <a:spAutoFit/>
          </a:bodyPr>
          <a:lstStyle/>
          <a:p>
            <a:r>
              <a:rPr lang="nl-NL" sz="4000" b="1" dirty="0" err="1">
                <a:solidFill>
                  <a:schemeClr val="accent1"/>
                </a:solidFill>
              </a:rPr>
              <a:t>Informed</a:t>
            </a:r>
            <a:r>
              <a:rPr lang="nl-NL" sz="4000" b="1" dirty="0">
                <a:solidFill>
                  <a:schemeClr val="accent1"/>
                </a:solidFill>
              </a:rPr>
              <a:t> Consent?</a:t>
            </a:r>
          </a:p>
        </p:txBody>
      </p:sp>
    </p:spTree>
    <p:extLst>
      <p:ext uri="{BB962C8B-B14F-4D97-AF65-F5344CB8AC3E}">
        <p14:creationId xmlns:p14="http://schemas.microsoft.com/office/powerpoint/2010/main" val="3945873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96001" y="1814634"/>
            <a:ext cx="10800001" cy="2237608"/>
          </a:xfrm>
        </p:spPr>
        <p:txBody>
          <a:bodyPr/>
          <a:lstStyle/>
          <a:p>
            <a:pPr marL="0" indent="0">
              <a:buNone/>
            </a:pPr>
            <a:r>
              <a:rPr lang="nl-NL" b="1" dirty="0">
                <a:solidFill>
                  <a:srgbClr val="4F81BD"/>
                </a:solidFill>
              </a:rPr>
              <a:t>Wat vinden zorgverleners belangrijk?</a:t>
            </a:r>
          </a:p>
          <a:p>
            <a:pPr marL="0" indent="0">
              <a:buNone/>
            </a:pPr>
            <a:endParaRPr lang="nl-NL" b="1" dirty="0">
              <a:solidFill>
                <a:srgbClr val="4F81BD"/>
              </a:solidFill>
            </a:endParaRPr>
          </a:p>
          <a:p>
            <a:pPr marL="0" indent="0">
              <a:buNone/>
            </a:pPr>
            <a:r>
              <a:rPr lang="nl-NL" b="1" dirty="0">
                <a:solidFill>
                  <a:srgbClr val="4F81BD"/>
                </a:solidFill>
              </a:rPr>
              <a:t>Informatie of </a:t>
            </a:r>
            <a:r>
              <a:rPr lang="nl-NL" b="1" dirty="0" err="1">
                <a:solidFill>
                  <a:srgbClr val="4F81BD"/>
                </a:solidFill>
              </a:rPr>
              <a:t>informed</a:t>
            </a:r>
            <a:r>
              <a:rPr lang="nl-NL" b="1" dirty="0">
                <a:solidFill>
                  <a:srgbClr val="4F81BD"/>
                </a:solidFill>
              </a:rPr>
              <a:t> consent</a:t>
            </a:r>
          </a:p>
          <a:p>
            <a:endParaRPr lang="nl-NL" dirty="0"/>
          </a:p>
        </p:txBody>
      </p:sp>
      <p:sp>
        <p:nvSpPr>
          <p:cNvPr id="4" name="Tekstvak 3"/>
          <p:cNvSpPr txBox="1"/>
          <p:nvPr/>
        </p:nvSpPr>
        <p:spPr>
          <a:xfrm>
            <a:off x="2103495" y="536041"/>
            <a:ext cx="9908275" cy="707886"/>
          </a:xfrm>
          <a:prstGeom prst="rect">
            <a:avLst/>
          </a:prstGeom>
          <a:noFill/>
        </p:spPr>
        <p:txBody>
          <a:bodyPr wrap="square" rtlCol="0">
            <a:spAutoFit/>
          </a:bodyPr>
          <a:lstStyle/>
          <a:p>
            <a:r>
              <a:rPr lang="nl-NL" sz="4000" b="1" dirty="0" err="1">
                <a:solidFill>
                  <a:schemeClr val="accent1"/>
                </a:solidFill>
              </a:rPr>
              <a:t>Informed</a:t>
            </a:r>
            <a:r>
              <a:rPr lang="nl-NL" sz="4000" b="1" dirty="0">
                <a:solidFill>
                  <a:schemeClr val="accent1"/>
                </a:solidFill>
              </a:rPr>
              <a:t> Consent?</a:t>
            </a:r>
          </a:p>
        </p:txBody>
      </p:sp>
    </p:spTree>
    <p:extLst>
      <p:ext uri="{BB962C8B-B14F-4D97-AF65-F5344CB8AC3E}">
        <p14:creationId xmlns:p14="http://schemas.microsoft.com/office/powerpoint/2010/main" val="24178954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chor="t"/>
          <a:lstStyle/>
          <a:p>
            <a:r>
              <a:rPr lang="nl-NL" dirty="0"/>
              <a:t>Enquêtes over 6 interventies </a:t>
            </a:r>
            <a:r>
              <a:rPr lang="nl-NL" dirty="0" err="1"/>
              <a:t>durante</a:t>
            </a:r>
            <a:r>
              <a:rPr lang="nl-NL" dirty="0"/>
              <a:t> </a:t>
            </a:r>
            <a:r>
              <a:rPr lang="nl-NL" dirty="0" err="1"/>
              <a:t>partu</a:t>
            </a:r>
            <a:r>
              <a:rPr lang="nl-NL" dirty="0"/>
              <a:t> in </a:t>
            </a:r>
            <a:r>
              <a:rPr lang="nl-NL" dirty="0" err="1"/>
              <a:t>Radboudumc</a:t>
            </a:r>
            <a:r>
              <a:rPr lang="nl-NL" dirty="0"/>
              <a:t> (VT, CTG, oxytocine postpartum, episiotomie en VE)</a:t>
            </a:r>
          </a:p>
          <a:p>
            <a:endParaRPr lang="nl-NL" dirty="0"/>
          </a:p>
          <a:p>
            <a:r>
              <a:rPr lang="nl-NL" dirty="0"/>
              <a:t>57 patiënten / 58 zorgverleners</a:t>
            </a:r>
            <a:endParaRPr lang="nl-NL" dirty="0">
              <a:cs typeface="Calibri"/>
            </a:endParaRPr>
          </a:p>
          <a:p>
            <a:r>
              <a:rPr lang="nl-NL" dirty="0"/>
              <a:t>Informatie vooraf partus 75% (</a:t>
            </a:r>
            <a:r>
              <a:rPr lang="nl-NL" dirty="0" err="1"/>
              <a:t>patient</a:t>
            </a:r>
            <a:r>
              <a:rPr lang="nl-NL" dirty="0"/>
              <a:t> en zorgverleners)</a:t>
            </a:r>
          </a:p>
          <a:p>
            <a:r>
              <a:rPr lang="nl-NL" dirty="0"/>
              <a:t>Toestemming nodig 63% </a:t>
            </a:r>
            <a:r>
              <a:rPr lang="nl-NL" dirty="0" err="1"/>
              <a:t>patienten</a:t>
            </a:r>
            <a:endParaRPr lang="nl-NL" dirty="0"/>
          </a:p>
          <a:p>
            <a:r>
              <a:rPr lang="nl-NL" dirty="0"/>
              <a:t>Toestemming nodig 95% zorgverleners</a:t>
            </a:r>
          </a:p>
          <a:p>
            <a:endParaRPr lang="nl-NL" dirty="0"/>
          </a:p>
        </p:txBody>
      </p:sp>
      <p:sp>
        <p:nvSpPr>
          <p:cNvPr id="5" name="Tekstvak 4"/>
          <p:cNvSpPr txBox="1"/>
          <p:nvPr/>
        </p:nvSpPr>
        <p:spPr>
          <a:xfrm>
            <a:off x="2103495" y="536041"/>
            <a:ext cx="9908275" cy="707886"/>
          </a:xfrm>
          <a:prstGeom prst="rect">
            <a:avLst/>
          </a:prstGeom>
          <a:noFill/>
        </p:spPr>
        <p:txBody>
          <a:bodyPr wrap="square" rtlCol="0">
            <a:spAutoFit/>
          </a:bodyPr>
          <a:lstStyle/>
          <a:p>
            <a:r>
              <a:rPr lang="nl-NL" sz="4000" b="1" dirty="0" err="1">
                <a:solidFill>
                  <a:schemeClr val="accent1"/>
                </a:solidFill>
              </a:rPr>
              <a:t>Informed</a:t>
            </a:r>
            <a:r>
              <a:rPr lang="nl-NL" sz="4000" b="1" dirty="0">
                <a:solidFill>
                  <a:schemeClr val="accent1"/>
                </a:solidFill>
              </a:rPr>
              <a:t> Consent?</a:t>
            </a:r>
          </a:p>
        </p:txBody>
      </p:sp>
      <p:sp>
        <p:nvSpPr>
          <p:cNvPr id="2" name="Rechthoek 1"/>
          <p:cNvSpPr/>
          <p:nvPr/>
        </p:nvSpPr>
        <p:spPr>
          <a:xfrm>
            <a:off x="6079958" y="6308558"/>
            <a:ext cx="6112042" cy="2887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100" dirty="0">
                <a:solidFill>
                  <a:schemeClr val="tx1">
                    <a:lumMod val="50000"/>
                    <a:lumOff val="50000"/>
                  </a:schemeClr>
                </a:solidFill>
              </a:rPr>
              <a:t>B </a:t>
            </a:r>
            <a:r>
              <a:rPr lang="nl-NL" sz="1100" dirty="0" err="1">
                <a:solidFill>
                  <a:schemeClr val="tx1">
                    <a:lumMod val="50000"/>
                    <a:lumOff val="50000"/>
                  </a:schemeClr>
                </a:solidFill>
              </a:rPr>
              <a:t>Hacking</a:t>
            </a:r>
            <a:r>
              <a:rPr lang="nl-NL" sz="1100" dirty="0">
                <a:solidFill>
                  <a:schemeClr val="tx1">
                    <a:lumMod val="50000"/>
                    <a:lumOff val="50000"/>
                  </a:schemeClr>
                </a:solidFill>
              </a:rPr>
              <a:t>, D Huppelschoten, A Aarts, J van Dillen  NTOG 2018</a:t>
            </a:r>
          </a:p>
        </p:txBody>
      </p:sp>
    </p:spTree>
    <p:extLst>
      <p:ext uri="{BB962C8B-B14F-4D97-AF65-F5344CB8AC3E}">
        <p14:creationId xmlns:p14="http://schemas.microsoft.com/office/powerpoint/2010/main" val="777225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2103495" y="536041"/>
            <a:ext cx="9908275" cy="707886"/>
          </a:xfrm>
          <a:prstGeom prst="rect">
            <a:avLst/>
          </a:prstGeom>
          <a:noFill/>
        </p:spPr>
        <p:txBody>
          <a:bodyPr wrap="square" rtlCol="0">
            <a:spAutoFit/>
          </a:bodyPr>
          <a:lstStyle/>
          <a:p>
            <a:r>
              <a:rPr lang="nl-NL" sz="4000" b="1" dirty="0" err="1">
                <a:solidFill>
                  <a:schemeClr val="accent1"/>
                </a:solidFill>
              </a:rPr>
              <a:t>Informed</a:t>
            </a:r>
            <a:r>
              <a:rPr lang="nl-NL" sz="4000" b="1" dirty="0">
                <a:solidFill>
                  <a:schemeClr val="accent1"/>
                </a:solidFill>
              </a:rPr>
              <a:t> Consent Citaten</a:t>
            </a:r>
          </a:p>
        </p:txBody>
      </p:sp>
      <p:sp>
        <p:nvSpPr>
          <p:cNvPr id="6" name="Toelichting met afgeronde rechthoek 5"/>
          <p:cNvSpPr/>
          <p:nvPr/>
        </p:nvSpPr>
        <p:spPr>
          <a:xfrm>
            <a:off x="5947854" y="1243927"/>
            <a:ext cx="6063916" cy="3729789"/>
          </a:xfrm>
          <a:prstGeom prst="wedgeRoundRectCallout">
            <a:avLst/>
          </a:prstGeom>
          <a:solidFill>
            <a:srgbClr val="01AE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i="1" dirty="0"/>
              <a:t> Zorgverleners</a:t>
            </a:r>
          </a:p>
          <a:p>
            <a:r>
              <a:rPr lang="nl-NL" sz="2400" i="1" dirty="0"/>
              <a:t>‘Er is naar mijn mening niet één alternatief voor vaginaal toucher.’</a:t>
            </a:r>
          </a:p>
          <a:p>
            <a:br>
              <a:rPr lang="nl-NL" sz="2400" i="1" dirty="0"/>
            </a:br>
            <a:r>
              <a:rPr lang="nl-NL" sz="2400" i="1" dirty="0"/>
              <a:t>‘Welk alternatief heb je? Als je een indicatie hebt tot episiotomie is er geen alternatief....of je zet niet om de juiste indicatie een episiotomie.’</a:t>
            </a:r>
            <a:endParaRPr lang="nl-NL" sz="2400" dirty="0"/>
          </a:p>
        </p:txBody>
      </p:sp>
      <p:sp>
        <p:nvSpPr>
          <p:cNvPr id="7" name="Toelichting met afgeronde rechthoek 6"/>
          <p:cNvSpPr/>
          <p:nvPr/>
        </p:nvSpPr>
        <p:spPr>
          <a:xfrm>
            <a:off x="985787" y="1243927"/>
            <a:ext cx="4114800" cy="5064631"/>
          </a:xfrm>
          <a:prstGeom prst="wedgeRoundRectCallout">
            <a:avLst>
              <a:gd name="adj1" fmla="val 63319"/>
              <a:gd name="adj2" fmla="val 31744"/>
              <a:gd name="adj3" fmla="val 16667"/>
            </a:avLst>
          </a:prstGeom>
          <a:solidFill>
            <a:srgbClr val="01AE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i="1" dirty="0"/>
              <a:t> </a:t>
            </a:r>
          </a:p>
          <a:p>
            <a:r>
              <a:rPr lang="nl-NL" sz="2400" i="1" dirty="0"/>
              <a:t>Patiënt</a:t>
            </a:r>
          </a:p>
          <a:p>
            <a:r>
              <a:rPr lang="nl-NL" sz="2400" i="1" dirty="0"/>
              <a:t>‘Uitgebreide uitleg tijdens de bevalling zou ik niet kunnen verdragen tussen het puffen door, maar korte introductie en uitleg van bijzondere handelingen is denk ik essentieel en dan weet je waarvoor het nodig is. Dan is wat mij betreft impliciete toestemming voldoende.’</a:t>
            </a:r>
            <a:endParaRPr lang="nl-NL" sz="2400" dirty="0"/>
          </a:p>
        </p:txBody>
      </p:sp>
    </p:spTree>
    <p:extLst>
      <p:ext uri="{BB962C8B-B14F-4D97-AF65-F5344CB8AC3E}">
        <p14:creationId xmlns:p14="http://schemas.microsoft.com/office/powerpoint/2010/main" val="511132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marL="0" indent="0">
              <a:buNone/>
            </a:pPr>
            <a:r>
              <a:rPr lang="nl-NL" b="1" dirty="0">
                <a:solidFill>
                  <a:srgbClr val="4F81BD"/>
                </a:solidFill>
              </a:rPr>
              <a:t>Hoeveel laag risico zwangere vrouwen hebben een bevalplan?</a:t>
            </a:r>
          </a:p>
          <a:p>
            <a:pPr lvl="1"/>
            <a:endParaRPr lang="nl-NL" dirty="0"/>
          </a:p>
          <a:p>
            <a:endParaRPr lang="nl-NL" dirty="0"/>
          </a:p>
        </p:txBody>
      </p:sp>
    </p:spTree>
    <p:extLst>
      <p:ext uri="{BB962C8B-B14F-4D97-AF65-F5344CB8AC3E}">
        <p14:creationId xmlns:p14="http://schemas.microsoft.com/office/powerpoint/2010/main" val="37821375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marL="0" indent="0">
              <a:buNone/>
            </a:pPr>
            <a:r>
              <a:rPr lang="nl-NL" dirty="0"/>
              <a:t>Hoeveel laag risico zwangere vrouwen hebben een bevalplan?</a:t>
            </a:r>
          </a:p>
          <a:p>
            <a:pPr marL="0" indent="0">
              <a:buNone/>
            </a:pPr>
            <a:r>
              <a:rPr lang="nl-NL" dirty="0"/>
              <a:t>Wie hebben er een bevalplan?</a:t>
            </a:r>
          </a:p>
          <a:p>
            <a:endParaRPr lang="nl-NL" dirty="0"/>
          </a:p>
          <a:p>
            <a:r>
              <a:rPr lang="nl-NL" dirty="0"/>
              <a:t>Retrospectief, 2016/2017, 1 praktijk (Ode Lent)</a:t>
            </a:r>
          </a:p>
          <a:p>
            <a:r>
              <a:rPr lang="nl-NL" dirty="0"/>
              <a:t>325 cliënten, 27% bevalplan (2/3 </a:t>
            </a:r>
            <a:r>
              <a:rPr lang="nl-NL" dirty="0" err="1"/>
              <a:t>ingescand</a:t>
            </a:r>
            <a:r>
              <a:rPr lang="nl-NL" dirty="0"/>
              <a:t>)</a:t>
            </a:r>
          </a:p>
          <a:p>
            <a:r>
              <a:rPr lang="nl-NL" dirty="0" err="1"/>
              <a:t>Nulli</a:t>
            </a:r>
            <a:r>
              <a:rPr lang="nl-NL" dirty="0"/>
              <a:t>, hoog opgeleid, thuis bevalling</a:t>
            </a:r>
          </a:p>
          <a:p>
            <a:r>
              <a:rPr lang="nl-NL" dirty="0"/>
              <a:t>Geen effect op tevredenheid</a:t>
            </a:r>
          </a:p>
          <a:p>
            <a:pPr lvl="1"/>
            <a:endParaRPr lang="nl-NL" dirty="0"/>
          </a:p>
          <a:p>
            <a:endParaRPr lang="nl-NL" dirty="0"/>
          </a:p>
        </p:txBody>
      </p:sp>
      <p:sp>
        <p:nvSpPr>
          <p:cNvPr id="5" name="Tekstvak 4"/>
          <p:cNvSpPr txBox="1"/>
          <p:nvPr/>
        </p:nvSpPr>
        <p:spPr>
          <a:xfrm>
            <a:off x="2103495" y="536041"/>
            <a:ext cx="9908275" cy="707886"/>
          </a:xfrm>
          <a:prstGeom prst="rect">
            <a:avLst/>
          </a:prstGeom>
          <a:noFill/>
        </p:spPr>
        <p:txBody>
          <a:bodyPr wrap="square" rtlCol="0">
            <a:spAutoFit/>
          </a:bodyPr>
          <a:lstStyle/>
          <a:p>
            <a:r>
              <a:rPr lang="nl-NL" sz="4000" b="1" dirty="0">
                <a:solidFill>
                  <a:schemeClr val="accent1"/>
                </a:solidFill>
              </a:rPr>
              <a:t>Bevalplan?</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414" t="12874" r="33172" b="4552"/>
          <a:stretch/>
        </p:blipFill>
        <p:spPr bwMode="auto">
          <a:xfrm>
            <a:off x="9330216" y="3104150"/>
            <a:ext cx="2458086" cy="3416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9799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marL="0" indent="0">
              <a:buNone/>
            </a:pPr>
            <a:r>
              <a:rPr lang="nl-NL" dirty="0"/>
              <a:t>Hoeveel 2/3</a:t>
            </a:r>
            <a:r>
              <a:rPr lang="nl-NL" baseline="30000" dirty="0"/>
              <a:t>e</a:t>
            </a:r>
            <a:r>
              <a:rPr lang="nl-NL" dirty="0"/>
              <a:t> </a:t>
            </a:r>
            <a:r>
              <a:rPr lang="nl-NL" dirty="0" err="1"/>
              <a:t>lijns</a:t>
            </a:r>
            <a:r>
              <a:rPr lang="nl-NL" dirty="0"/>
              <a:t> zwangere vrouwen hebben een bevalplan?</a:t>
            </a:r>
          </a:p>
          <a:p>
            <a:pPr marL="0" indent="0">
              <a:buNone/>
            </a:pPr>
            <a:endParaRPr lang="nl-NL" dirty="0"/>
          </a:p>
          <a:p>
            <a:r>
              <a:rPr lang="nl-NL" dirty="0"/>
              <a:t>Retrospectief,  2017, </a:t>
            </a:r>
            <a:r>
              <a:rPr lang="nl-NL" dirty="0" err="1"/>
              <a:t>Radboudumc</a:t>
            </a:r>
            <a:r>
              <a:rPr lang="nl-NL" dirty="0"/>
              <a:t> </a:t>
            </a:r>
          </a:p>
          <a:p>
            <a:r>
              <a:rPr lang="nl-NL" dirty="0"/>
              <a:t>1159 zwangere vrouwen &gt; 34 weken bevallen</a:t>
            </a:r>
          </a:p>
          <a:p>
            <a:r>
              <a:rPr lang="nl-NL" dirty="0"/>
              <a:t>34% bevalplan (50% </a:t>
            </a:r>
            <a:r>
              <a:rPr lang="nl-NL" dirty="0" err="1"/>
              <a:t>ingescand</a:t>
            </a:r>
            <a:r>
              <a:rPr lang="nl-NL" dirty="0"/>
              <a:t>), &gt;90% besproken</a:t>
            </a:r>
          </a:p>
          <a:p>
            <a:r>
              <a:rPr lang="nl-NL" dirty="0"/>
              <a:t>Hoog opgeleid, medische voorgeschiedenis</a:t>
            </a:r>
          </a:p>
          <a:p>
            <a:r>
              <a:rPr lang="nl-NL" dirty="0"/>
              <a:t>Geen effect tevredenheid, overall score hoog (≥9 in 39%)</a:t>
            </a:r>
          </a:p>
          <a:p>
            <a:endParaRPr lang="nl-NL" dirty="0"/>
          </a:p>
          <a:p>
            <a:pPr lvl="1"/>
            <a:endParaRPr lang="nl-NL" dirty="0"/>
          </a:p>
          <a:p>
            <a:endParaRPr lang="nl-NL" dirty="0"/>
          </a:p>
        </p:txBody>
      </p:sp>
      <p:sp>
        <p:nvSpPr>
          <p:cNvPr id="5" name="Tekstvak 4"/>
          <p:cNvSpPr txBox="1"/>
          <p:nvPr/>
        </p:nvSpPr>
        <p:spPr>
          <a:xfrm>
            <a:off x="2103495" y="536041"/>
            <a:ext cx="9908275" cy="707886"/>
          </a:xfrm>
          <a:prstGeom prst="rect">
            <a:avLst/>
          </a:prstGeom>
          <a:noFill/>
        </p:spPr>
        <p:txBody>
          <a:bodyPr wrap="square" rtlCol="0">
            <a:spAutoFit/>
          </a:bodyPr>
          <a:lstStyle/>
          <a:p>
            <a:r>
              <a:rPr lang="nl-NL" sz="4000" b="1" dirty="0">
                <a:solidFill>
                  <a:schemeClr val="accent1"/>
                </a:solidFill>
              </a:rPr>
              <a:t>Bevalplan?</a:t>
            </a:r>
          </a:p>
        </p:txBody>
      </p:sp>
      <p:sp>
        <p:nvSpPr>
          <p:cNvPr id="6" name="Rechthoek 5"/>
          <p:cNvSpPr/>
          <p:nvPr/>
        </p:nvSpPr>
        <p:spPr>
          <a:xfrm>
            <a:off x="6079958" y="6308558"/>
            <a:ext cx="6112042" cy="2887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100" dirty="0">
                <a:solidFill>
                  <a:schemeClr val="tx1">
                    <a:lumMod val="50000"/>
                    <a:lumOff val="50000"/>
                  </a:schemeClr>
                </a:solidFill>
              </a:rPr>
              <a:t>M </a:t>
            </a:r>
            <a:r>
              <a:rPr lang="nl-NL" sz="1100" dirty="0" err="1">
                <a:solidFill>
                  <a:schemeClr val="tx1">
                    <a:lumMod val="50000"/>
                    <a:lumOff val="50000"/>
                  </a:schemeClr>
                </a:solidFill>
              </a:rPr>
              <a:t>Jolles</a:t>
            </a:r>
            <a:r>
              <a:rPr lang="nl-NL" sz="1100" dirty="0">
                <a:solidFill>
                  <a:schemeClr val="tx1">
                    <a:lumMod val="50000"/>
                    <a:lumOff val="50000"/>
                  </a:schemeClr>
                </a:solidFill>
              </a:rPr>
              <a:t>, M Hollander, M de Vries, J van Dillen </a:t>
            </a:r>
            <a:r>
              <a:rPr lang="nl-NL" sz="1100" dirty="0" err="1">
                <a:solidFill>
                  <a:schemeClr val="tx1">
                    <a:lumMod val="50000"/>
                    <a:lumOff val="50000"/>
                  </a:schemeClr>
                </a:solidFill>
              </a:rPr>
              <a:t>submitted</a:t>
            </a:r>
            <a:endParaRPr lang="nl-NL" sz="1100" dirty="0">
              <a:solidFill>
                <a:schemeClr val="tx1">
                  <a:lumMod val="50000"/>
                  <a:lumOff val="50000"/>
                </a:schemeClr>
              </a:solidFill>
            </a:endParaRPr>
          </a:p>
        </p:txBody>
      </p:sp>
    </p:spTree>
    <p:extLst>
      <p:ext uri="{BB962C8B-B14F-4D97-AF65-F5344CB8AC3E}">
        <p14:creationId xmlns:p14="http://schemas.microsoft.com/office/powerpoint/2010/main" val="248988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r>
              <a:rPr lang="nl-NL" dirty="0"/>
              <a:t>Kwalitatief onderzoek gedaan</a:t>
            </a:r>
          </a:p>
          <a:p>
            <a:r>
              <a:rPr lang="nl-NL" dirty="0"/>
              <a:t>Retrospectief, enquêtes</a:t>
            </a:r>
          </a:p>
          <a:p>
            <a:endParaRPr lang="nl-NL" dirty="0"/>
          </a:p>
          <a:p>
            <a:r>
              <a:rPr lang="nl-NL" dirty="0"/>
              <a:t>Implementatie bevalplan kan / moet beter?</a:t>
            </a:r>
          </a:p>
          <a:p>
            <a:r>
              <a:rPr lang="nl-NL" dirty="0"/>
              <a:t>Wat willen zwangere vrouwen, wat willen zorgverleners?</a:t>
            </a:r>
          </a:p>
          <a:p>
            <a:r>
              <a:rPr lang="nl-NL" dirty="0"/>
              <a:t>Grotere vervolgstudies nodig…</a:t>
            </a:r>
          </a:p>
          <a:p>
            <a:endParaRPr lang="nl-NL" dirty="0"/>
          </a:p>
          <a:p>
            <a:pPr lvl="1"/>
            <a:endParaRPr lang="nl-NL" dirty="0"/>
          </a:p>
          <a:p>
            <a:endParaRPr lang="nl-NL" dirty="0"/>
          </a:p>
        </p:txBody>
      </p:sp>
      <p:sp>
        <p:nvSpPr>
          <p:cNvPr id="5" name="Tekstvak 4"/>
          <p:cNvSpPr txBox="1"/>
          <p:nvPr/>
        </p:nvSpPr>
        <p:spPr>
          <a:xfrm>
            <a:off x="2103495" y="536041"/>
            <a:ext cx="9908275" cy="707886"/>
          </a:xfrm>
          <a:prstGeom prst="rect">
            <a:avLst/>
          </a:prstGeom>
          <a:noFill/>
        </p:spPr>
        <p:txBody>
          <a:bodyPr wrap="square" rtlCol="0">
            <a:spAutoFit/>
          </a:bodyPr>
          <a:lstStyle/>
          <a:p>
            <a:r>
              <a:rPr lang="nl-NL" sz="4000" b="1" dirty="0">
                <a:solidFill>
                  <a:schemeClr val="accent1"/>
                </a:solidFill>
              </a:rPr>
              <a:t>Toekomst… </a:t>
            </a:r>
          </a:p>
        </p:txBody>
      </p:sp>
    </p:spTree>
    <p:extLst>
      <p:ext uri="{BB962C8B-B14F-4D97-AF65-F5344CB8AC3E}">
        <p14:creationId xmlns:p14="http://schemas.microsoft.com/office/powerpoint/2010/main" val="561222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hthoek 1"/>
          <p:cNvSpPr/>
          <p:nvPr/>
        </p:nvSpPr>
        <p:spPr>
          <a:xfrm>
            <a:off x="4223792" y="2348880"/>
            <a:ext cx="2212167" cy="369332"/>
          </a:xfrm>
          <a:prstGeom prst="rect">
            <a:avLst/>
          </a:prstGeom>
        </p:spPr>
        <p:txBody>
          <a:bodyPr wrap="square">
            <a:spAutoFit/>
          </a:bodyPr>
          <a:lstStyle/>
          <a:p>
            <a:endParaRPr lang="nl-NL"/>
          </a:p>
        </p:txBody>
      </p:sp>
      <p:sp>
        <p:nvSpPr>
          <p:cNvPr id="13" name="Rechthoek 12"/>
          <p:cNvSpPr/>
          <p:nvPr/>
        </p:nvSpPr>
        <p:spPr>
          <a:xfrm>
            <a:off x="614105" y="2499812"/>
            <a:ext cx="10531741" cy="1298817"/>
          </a:xfrm>
          <a:prstGeom prst="rect">
            <a:avLst/>
          </a:prstGeom>
        </p:spPr>
        <p:txBody>
          <a:bodyPr wrap="square">
            <a:spAutoFit/>
          </a:bodyPr>
          <a:lstStyle/>
          <a:p>
            <a:pPr lvl="0" algn="ctr" defTabSz="457200">
              <a:spcBef>
                <a:spcPct val="20000"/>
              </a:spcBef>
            </a:pPr>
            <a:r>
              <a:rPr lang="nl-NL" sz="4000" b="1" dirty="0">
                <a:solidFill>
                  <a:schemeClr val="accent1"/>
                </a:solidFill>
              </a:rPr>
              <a:t>Wat is je functie in de </a:t>
            </a:r>
            <a:r>
              <a:rPr lang="nl-NL" sz="4000" b="1" dirty="0" err="1">
                <a:solidFill>
                  <a:schemeClr val="accent1"/>
                </a:solidFill>
              </a:rPr>
              <a:t>geboortezorg</a:t>
            </a:r>
            <a:r>
              <a:rPr lang="nl-NL" sz="4000" b="1" dirty="0">
                <a:solidFill>
                  <a:schemeClr val="accent1"/>
                </a:solidFill>
              </a:rPr>
              <a:t>?</a:t>
            </a:r>
          </a:p>
          <a:p>
            <a:pPr lvl="0" algn="ctr" defTabSz="457200">
              <a:spcBef>
                <a:spcPct val="20000"/>
              </a:spcBef>
            </a:pPr>
            <a:endParaRPr lang="nl-NL" sz="3200" b="1" dirty="0">
              <a:solidFill>
                <a:prstClr val="white"/>
              </a:solidFill>
            </a:endParaRPr>
          </a:p>
        </p:txBody>
      </p:sp>
      <p:sp>
        <p:nvSpPr>
          <p:cNvPr id="9" name="Oval 5">
            <a:hlinkClick r:id="rId3"/>
          </p:cNvPr>
          <p:cNvSpPr/>
          <p:nvPr/>
        </p:nvSpPr>
        <p:spPr>
          <a:xfrm rot="21417198">
            <a:off x="5932352" y="5656382"/>
            <a:ext cx="6268658" cy="1639635"/>
          </a:xfrm>
          <a:custGeom>
            <a:avLst/>
            <a:gdLst>
              <a:gd name="connsiteX0" fmla="*/ 0 w 3707904"/>
              <a:gd name="connsiteY0" fmla="*/ 922412 h 1844824"/>
              <a:gd name="connsiteX1" fmla="*/ 1853952 w 3707904"/>
              <a:gd name="connsiteY1" fmla="*/ 0 h 1844824"/>
              <a:gd name="connsiteX2" fmla="*/ 3707904 w 3707904"/>
              <a:gd name="connsiteY2" fmla="*/ 922412 h 1844824"/>
              <a:gd name="connsiteX3" fmla="*/ 1853952 w 3707904"/>
              <a:gd name="connsiteY3" fmla="*/ 1844824 h 1844824"/>
              <a:gd name="connsiteX4" fmla="*/ 0 w 3707904"/>
              <a:gd name="connsiteY4" fmla="*/ 922412 h 1844824"/>
              <a:gd name="connsiteX0" fmla="*/ 0 w 3759663"/>
              <a:gd name="connsiteY0" fmla="*/ 954447 h 2245276"/>
              <a:gd name="connsiteX1" fmla="*/ 1853952 w 3759663"/>
              <a:gd name="connsiteY1" fmla="*/ 32035 h 2245276"/>
              <a:gd name="connsiteX2" fmla="*/ 3759663 w 3759663"/>
              <a:gd name="connsiteY2" fmla="*/ 2015496 h 2245276"/>
              <a:gd name="connsiteX3" fmla="*/ 1853952 w 3759663"/>
              <a:gd name="connsiteY3" fmla="*/ 1876859 h 2245276"/>
              <a:gd name="connsiteX4" fmla="*/ 0 w 3759663"/>
              <a:gd name="connsiteY4" fmla="*/ 954447 h 2245276"/>
              <a:gd name="connsiteX0" fmla="*/ 0 w 4674063"/>
              <a:gd name="connsiteY0" fmla="*/ 1845727 h 2183083"/>
              <a:gd name="connsiteX1" fmla="*/ 2768352 w 4674063"/>
              <a:gd name="connsiteY1" fmla="*/ 289 h 2183083"/>
              <a:gd name="connsiteX2" fmla="*/ 4674063 w 4674063"/>
              <a:gd name="connsiteY2" fmla="*/ 1983750 h 2183083"/>
              <a:gd name="connsiteX3" fmla="*/ 2768352 w 4674063"/>
              <a:gd name="connsiteY3" fmla="*/ 1845113 h 2183083"/>
              <a:gd name="connsiteX4" fmla="*/ 0 w 4674063"/>
              <a:gd name="connsiteY4" fmla="*/ 1845727 h 2183083"/>
              <a:gd name="connsiteX0" fmla="*/ 12 w 4674075"/>
              <a:gd name="connsiteY0" fmla="*/ 1621437 h 1958793"/>
              <a:gd name="connsiteX1" fmla="*/ 2733859 w 4674075"/>
              <a:gd name="connsiteY1" fmla="*/ 286 h 1958793"/>
              <a:gd name="connsiteX2" fmla="*/ 4674075 w 4674075"/>
              <a:gd name="connsiteY2" fmla="*/ 1759460 h 1958793"/>
              <a:gd name="connsiteX3" fmla="*/ 2768364 w 4674075"/>
              <a:gd name="connsiteY3" fmla="*/ 1620823 h 1958793"/>
              <a:gd name="connsiteX4" fmla="*/ 12 w 4674075"/>
              <a:gd name="connsiteY4" fmla="*/ 1621437 h 1958793"/>
              <a:gd name="connsiteX0" fmla="*/ 1693 w 4675756"/>
              <a:gd name="connsiteY0" fmla="*/ 1440317 h 1777673"/>
              <a:gd name="connsiteX1" fmla="*/ 3184114 w 4675756"/>
              <a:gd name="connsiteY1" fmla="*/ 321 h 1777673"/>
              <a:gd name="connsiteX2" fmla="*/ 4675756 w 4675756"/>
              <a:gd name="connsiteY2" fmla="*/ 1578340 h 1777673"/>
              <a:gd name="connsiteX3" fmla="*/ 2770045 w 4675756"/>
              <a:gd name="connsiteY3" fmla="*/ 1439703 h 1777673"/>
              <a:gd name="connsiteX4" fmla="*/ 1693 w 4675756"/>
              <a:gd name="connsiteY4" fmla="*/ 1440317 h 1777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5756" h="1777673">
                <a:moveTo>
                  <a:pt x="1693" y="1440317"/>
                </a:moveTo>
                <a:cubicBezTo>
                  <a:pt x="70704" y="1200420"/>
                  <a:pt x="2405104" y="-22683"/>
                  <a:pt x="3184114" y="321"/>
                </a:cubicBezTo>
                <a:cubicBezTo>
                  <a:pt x="3963124" y="23325"/>
                  <a:pt x="4675756" y="1068906"/>
                  <a:pt x="4675756" y="1578340"/>
                </a:cubicBezTo>
                <a:cubicBezTo>
                  <a:pt x="4675756" y="2087774"/>
                  <a:pt x="3549055" y="1462707"/>
                  <a:pt x="2770045" y="1439703"/>
                </a:cubicBezTo>
                <a:cubicBezTo>
                  <a:pt x="1991035" y="1416699"/>
                  <a:pt x="-67318" y="1680214"/>
                  <a:pt x="1693" y="1440317"/>
                </a:cubicBezTo>
                <a:close/>
              </a:path>
            </a:pathLst>
          </a:custGeom>
          <a:solidFill>
            <a:srgbClr val="01AE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       </a:t>
            </a:r>
            <a:endParaRPr lang="nl-NL"/>
          </a:p>
        </p:txBody>
      </p:sp>
      <p:sp>
        <p:nvSpPr>
          <p:cNvPr id="14" name="TextBox 7"/>
          <p:cNvSpPr txBox="1"/>
          <p:nvPr/>
        </p:nvSpPr>
        <p:spPr>
          <a:xfrm>
            <a:off x="8174216" y="6211669"/>
            <a:ext cx="2950038" cy="646331"/>
          </a:xfrm>
          <a:prstGeom prst="rect">
            <a:avLst/>
          </a:prstGeom>
          <a:noFill/>
        </p:spPr>
        <p:txBody>
          <a:bodyPr wrap="none" rtlCol="0">
            <a:spAutoFit/>
          </a:bodyPr>
          <a:lstStyle/>
          <a:p>
            <a:r>
              <a:rPr lang="en-GB" sz="1600" b="1" baseline="0" dirty="0">
                <a:solidFill>
                  <a:schemeClr val="tx1"/>
                </a:solidFill>
              </a:rPr>
              <a:t>www.kennisnetgeboortezorg.nl</a:t>
            </a:r>
            <a:endParaRPr lang="nl-NL" sz="1600" b="1" baseline="0" dirty="0">
              <a:solidFill>
                <a:schemeClr val="tx1"/>
              </a:solidFill>
            </a:endParaRPr>
          </a:p>
          <a:p>
            <a:endParaRPr lang="nl-NL" sz="2000" b="1" dirty="0">
              <a:solidFill>
                <a:srgbClr val="01AEF0"/>
              </a:solidFill>
            </a:endParaRPr>
          </a:p>
        </p:txBody>
      </p:sp>
    </p:spTree>
    <p:extLst>
      <p:ext uri="{BB962C8B-B14F-4D97-AF65-F5344CB8AC3E}">
        <p14:creationId xmlns:p14="http://schemas.microsoft.com/office/powerpoint/2010/main" val="282469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3"/>
          <p:cNvSpPr>
            <a:spLocks noGrp="1"/>
          </p:cNvSpPr>
          <p:nvPr>
            <p:ph type="body" sz="quarter" idx="4294967295"/>
          </p:nvPr>
        </p:nvSpPr>
        <p:spPr>
          <a:xfrm>
            <a:off x="522287" y="1652400"/>
            <a:ext cx="11338180" cy="4194947"/>
          </a:xfrm>
          <a:prstGeom prst="rect">
            <a:avLst/>
          </a:prstGeom>
        </p:spPr>
        <p:txBody>
          <a:bodyPr/>
          <a:lstStyle/>
          <a:p>
            <a:pPr>
              <a:lnSpc>
                <a:spcPct val="150000"/>
              </a:lnSpc>
              <a:buFont typeface="Arial" charset="0"/>
              <a:buChar char="•"/>
            </a:pPr>
            <a:r>
              <a:rPr lang="nl-NL" dirty="0"/>
              <a:t>Kernvraag: </a:t>
            </a:r>
            <a:r>
              <a:rPr lang="nl-NL" dirty="0" err="1"/>
              <a:t>What</a:t>
            </a:r>
            <a:r>
              <a:rPr lang="nl-NL" dirty="0"/>
              <a:t> Matters </a:t>
            </a:r>
            <a:r>
              <a:rPr lang="nl-NL" dirty="0" err="1"/>
              <a:t>to</a:t>
            </a:r>
            <a:r>
              <a:rPr lang="nl-NL" dirty="0"/>
              <a:t> </a:t>
            </a:r>
            <a:r>
              <a:rPr lang="nl-NL" dirty="0" err="1"/>
              <a:t>you</a:t>
            </a:r>
            <a:r>
              <a:rPr lang="nl-NL" dirty="0"/>
              <a:t>?</a:t>
            </a:r>
          </a:p>
          <a:p>
            <a:pPr>
              <a:lnSpc>
                <a:spcPct val="150000"/>
              </a:lnSpc>
              <a:buFont typeface="Arial" charset="0"/>
              <a:buChar char="•"/>
            </a:pPr>
            <a:r>
              <a:rPr lang="nl-NL" dirty="0"/>
              <a:t>Gebruik hulpmiddelen als SHARE en BRAINS</a:t>
            </a:r>
          </a:p>
          <a:p>
            <a:pPr>
              <a:lnSpc>
                <a:spcPct val="150000"/>
              </a:lnSpc>
              <a:buFont typeface="Arial" charset="0"/>
              <a:buChar char="•"/>
            </a:pPr>
            <a:r>
              <a:rPr lang="nl-NL" dirty="0"/>
              <a:t>Informeer en maak een bevalplan (onderdeel van geboortezorgplan)</a:t>
            </a:r>
          </a:p>
          <a:p>
            <a:pPr>
              <a:lnSpc>
                <a:spcPct val="150000"/>
              </a:lnSpc>
              <a:buFont typeface="Arial" charset="0"/>
              <a:buChar char="•"/>
            </a:pPr>
            <a:r>
              <a:rPr lang="nl-NL" dirty="0"/>
              <a:t>Vermijd </a:t>
            </a:r>
            <a:r>
              <a:rPr lang="nl-NL" dirty="0" err="1"/>
              <a:t>odds</a:t>
            </a:r>
            <a:r>
              <a:rPr lang="nl-NL" dirty="0"/>
              <a:t> </a:t>
            </a:r>
            <a:r>
              <a:rPr lang="nl-NL" dirty="0" err="1"/>
              <a:t>ratios</a:t>
            </a:r>
            <a:r>
              <a:rPr lang="nl-NL" dirty="0"/>
              <a:t> en erken kennislacunes</a:t>
            </a:r>
          </a:p>
        </p:txBody>
      </p:sp>
      <p:sp>
        <p:nvSpPr>
          <p:cNvPr id="5" name="Tekstvak 4"/>
          <p:cNvSpPr txBox="1"/>
          <p:nvPr/>
        </p:nvSpPr>
        <p:spPr>
          <a:xfrm>
            <a:off x="2103495" y="536041"/>
            <a:ext cx="9908275" cy="707886"/>
          </a:xfrm>
          <a:prstGeom prst="rect">
            <a:avLst/>
          </a:prstGeom>
          <a:noFill/>
        </p:spPr>
        <p:txBody>
          <a:bodyPr wrap="square" rtlCol="0">
            <a:spAutoFit/>
          </a:bodyPr>
          <a:lstStyle/>
          <a:p>
            <a:r>
              <a:rPr lang="nl-NL" sz="4000" b="1" dirty="0">
                <a:solidFill>
                  <a:schemeClr val="accent1"/>
                </a:solidFill>
              </a:rPr>
              <a:t>Tot slot… Tips</a:t>
            </a:r>
          </a:p>
        </p:txBody>
      </p:sp>
    </p:spTree>
    <p:extLst>
      <p:ext uri="{BB962C8B-B14F-4D97-AF65-F5344CB8AC3E}">
        <p14:creationId xmlns:p14="http://schemas.microsoft.com/office/powerpoint/2010/main" val="12311403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947" t="3649" r="6053" b="5122"/>
          <a:stretch/>
        </p:blipFill>
        <p:spPr bwMode="auto">
          <a:xfrm>
            <a:off x="1155030" y="468862"/>
            <a:ext cx="9480885" cy="5592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3608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84AD56BC-88B5-41F3-B23C-BAB102D92067}"/>
              </a:ext>
            </a:extLst>
          </p:cNvPr>
          <p:cNvPicPr>
            <a:picLocks noChangeAspect="1"/>
          </p:cNvPicPr>
          <p:nvPr/>
        </p:nvPicPr>
        <p:blipFill>
          <a:blip r:embed="rId2"/>
          <a:stretch>
            <a:fillRect/>
          </a:stretch>
        </p:blipFill>
        <p:spPr>
          <a:xfrm>
            <a:off x="4040932" y="208189"/>
            <a:ext cx="6629400" cy="6572250"/>
          </a:xfrm>
          <a:prstGeom prst="rect">
            <a:avLst/>
          </a:prstGeom>
        </p:spPr>
      </p:pic>
      <p:sp>
        <p:nvSpPr>
          <p:cNvPr id="3" name="Tekstvak 2">
            <a:extLst>
              <a:ext uri="{FF2B5EF4-FFF2-40B4-BE49-F238E27FC236}">
                <a16:creationId xmlns:a16="http://schemas.microsoft.com/office/drawing/2014/main" id="{BD7BA021-04D4-4B9A-A578-21C329A0AAD1}"/>
              </a:ext>
            </a:extLst>
          </p:cNvPr>
          <p:cNvSpPr txBox="1"/>
          <p:nvPr/>
        </p:nvSpPr>
        <p:spPr>
          <a:xfrm>
            <a:off x="130629" y="1091682"/>
            <a:ext cx="3760236" cy="461665"/>
          </a:xfrm>
          <a:prstGeom prst="rect">
            <a:avLst/>
          </a:prstGeom>
          <a:noFill/>
        </p:spPr>
        <p:txBody>
          <a:bodyPr wrap="square" rtlCol="0">
            <a:spAutoFit/>
          </a:bodyPr>
          <a:lstStyle/>
          <a:p>
            <a:r>
              <a:rPr lang="nl-NL" sz="2400" dirty="0">
                <a:solidFill>
                  <a:schemeClr val="accent1"/>
                </a:solidFill>
              </a:rPr>
              <a:t>Beschikbare handreikingen:</a:t>
            </a:r>
          </a:p>
        </p:txBody>
      </p:sp>
      <p:sp>
        <p:nvSpPr>
          <p:cNvPr id="4" name="Ovaal 3">
            <a:extLst>
              <a:ext uri="{FF2B5EF4-FFF2-40B4-BE49-F238E27FC236}">
                <a16:creationId xmlns:a16="http://schemas.microsoft.com/office/drawing/2014/main" id="{62E3940D-A431-4A69-9BF9-66E34417EFC5}"/>
              </a:ext>
            </a:extLst>
          </p:cNvPr>
          <p:cNvSpPr/>
          <p:nvPr/>
        </p:nvSpPr>
        <p:spPr>
          <a:xfrm>
            <a:off x="3778898" y="438539"/>
            <a:ext cx="2593911" cy="737119"/>
          </a:xfrm>
          <a:prstGeom prst="ellipse">
            <a:avLst/>
          </a:prstGeom>
          <a:noFill/>
          <a:ln>
            <a:solidFill>
              <a:schemeClr val="accent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 name="Ovaal 5">
            <a:extLst>
              <a:ext uri="{FF2B5EF4-FFF2-40B4-BE49-F238E27FC236}">
                <a16:creationId xmlns:a16="http://schemas.microsoft.com/office/drawing/2014/main" id="{53A715CF-6CB1-456F-935B-93275E44174B}"/>
              </a:ext>
            </a:extLst>
          </p:cNvPr>
          <p:cNvSpPr/>
          <p:nvPr/>
        </p:nvSpPr>
        <p:spPr>
          <a:xfrm>
            <a:off x="3778897" y="1494890"/>
            <a:ext cx="2593911" cy="667821"/>
          </a:xfrm>
          <a:prstGeom prst="ellipse">
            <a:avLst/>
          </a:prstGeom>
          <a:noFill/>
          <a:ln>
            <a:solidFill>
              <a:schemeClr val="accent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7" name="Ovaal 6">
            <a:extLst>
              <a:ext uri="{FF2B5EF4-FFF2-40B4-BE49-F238E27FC236}">
                <a16:creationId xmlns:a16="http://schemas.microsoft.com/office/drawing/2014/main" id="{22D29D98-8224-4E78-98ED-A37B70C94C54}"/>
              </a:ext>
            </a:extLst>
          </p:cNvPr>
          <p:cNvSpPr/>
          <p:nvPr/>
        </p:nvSpPr>
        <p:spPr>
          <a:xfrm>
            <a:off x="3778896" y="2071396"/>
            <a:ext cx="2593911" cy="557404"/>
          </a:xfrm>
          <a:prstGeom prst="ellipse">
            <a:avLst/>
          </a:prstGeom>
          <a:noFill/>
          <a:ln>
            <a:solidFill>
              <a:schemeClr val="accent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 name="Tekstvak 7">
            <a:extLst>
              <a:ext uri="{FF2B5EF4-FFF2-40B4-BE49-F238E27FC236}">
                <a16:creationId xmlns:a16="http://schemas.microsoft.com/office/drawing/2014/main" id="{6C567105-3683-4F2A-9962-D68473C5FC9D}"/>
              </a:ext>
            </a:extLst>
          </p:cNvPr>
          <p:cNvSpPr txBox="1"/>
          <p:nvPr/>
        </p:nvSpPr>
        <p:spPr>
          <a:xfrm>
            <a:off x="8192278" y="6519446"/>
            <a:ext cx="4074367" cy="338554"/>
          </a:xfrm>
          <a:prstGeom prst="rect">
            <a:avLst/>
          </a:prstGeom>
          <a:noFill/>
        </p:spPr>
        <p:txBody>
          <a:bodyPr wrap="square" rtlCol="0">
            <a:spAutoFit/>
          </a:bodyPr>
          <a:lstStyle/>
          <a:p>
            <a:r>
              <a:rPr lang="nl-NL" sz="1600" dirty="0"/>
              <a:t>(Bron: implementatietool ZIG, CPZ 2018)</a:t>
            </a:r>
          </a:p>
        </p:txBody>
      </p:sp>
    </p:spTree>
    <p:extLst>
      <p:ext uri="{BB962C8B-B14F-4D97-AF65-F5344CB8AC3E}">
        <p14:creationId xmlns:p14="http://schemas.microsoft.com/office/powerpoint/2010/main" val="916044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idx="4294967295"/>
          </p:nvPr>
        </p:nvSpPr>
        <p:spPr>
          <a:xfrm>
            <a:off x="498475" y="2667000"/>
            <a:ext cx="11693525" cy="2971800"/>
          </a:xfrm>
          <a:prstGeom prst="rect">
            <a:avLst/>
          </a:prstGeom>
        </p:spPr>
        <p:txBody>
          <a:bodyPr>
            <a:normAutofit/>
          </a:bodyPr>
          <a:lstStyle/>
          <a:p>
            <a:pPr algn="l"/>
            <a:br>
              <a:rPr lang="en-US" b="1" dirty="0">
                <a:solidFill>
                  <a:schemeClr val="tx2"/>
                </a:solidFill>
              </a:rPr>
            </a:br>
            <a:br>
              <a:rPr lang="en-US" sz="1800" b="1" dirty="0">
                <a:solidFill>
                  <a:schemeClr val="tx2"/>
                </a:solidFill>
              </a:rPr>
            </a:br>
            <a:br>
              <a:rPr lang="en-US" sz="2400" dirty="0">
                <a:solidFill>
                  <a:schemeClr val="tx2"/>
                </a:solidFill>
              </a:rPr>
            </a:br>
            <a:endParaRPr lang="en-US" sz="2400" dirty="0">
              <a:solidFill>
                <a:schemeClr val="tx2"/>
              </a:solidFill>
            </a:endParaRPr>
          </a:p>
        </p:txBody>
      </p:sp>
      <p:sp>
        <p:nvSpPr>
          <p:cNvPr id="4" name="Tekstvak 3"/>
          <p:cNvSpPr txBox="1"/>
          <p:nvPr/>
        </p:nvSpPr>
        <p:spPr>
          <a:xfrm>
            <a:off x="1094888" y="2534151"/>
            <a:ext cx="9908275" cy="1323439"/>
          </a:xfrm>
          <a:prstGeom prst="rect">
            <a:avLst/>
          </a:prstGeom>
          <a:noFill/>
        </p:spPr>
        <p:txBody>
          <a:bodyPr wrap="square" rtlCol="0">
            <a:spAutoFit/>
          </a:bodyPr>
          <a:lstStyle/>
          <a:p>
            <a:pPr algn="ctr"/>
            <a:r>
              <a:rPr lang="nl-NL" sz="4000" b="1" dirty="0">
                <a:solidFill>
                  <a:schemeClr val="accent1"/>
                </a:solidFill>
              </a:rPr>
              <a:t>Doe je op dit moment aan gezamenlijke besluitvorming? </a:t>
            </a:r>
          </a:p>
        </p:txBody>
      </p:sp>
    </p:spTree>
    <p:extLst>
      <p:ext uri="{BB962C8B-B14F-4D97-AF65-F5344CB8AC3E}">
        <p14:creationId xmlns:p14="http://schemas.microsoft.com/office/powerpoint/2010/main" val="37263681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expeditieduurzaam.nl/files/2015/10/HUNV-Cover.jpg">
            <a:hlinkClick r:id="rId2"/>
          </p:cNvPr>
          <p:cNvPicPr>
            <a:picLocks noChangeAspect="1" noChangeArrowheads="1"/>
          </p:cNvPicPr>
          <p:nvPr/>
        </p:nvPicPr>
        <p:blipFill>
          <a:blip r:embed="rId3" cstate="print"/>
          <a:srcRect t="9527"/>
          <a:stretch>
            <a:fillRect/>
          </a:stretch>
        </p:blipFill>
        <p:spPr bwMode="auto">
          <a:xfrm>
            <a:off x="2927648" y="332657"/>
            <a:ext cx="6528725" cy="6263523"/>
          </a:xfrm>
          <a:prstGeom prst="rect">
            <a:avLst/>
          </a:prstGeom>
          <a:noFill/>
        </p:spPr>
      </p:pic>
    </p:spTree>
    <p:extLst>
      <p:ext uri="{BB962C8B-B14F-4D97-AF65-F5344CB8AC3E}">
        <p14:creationId xmlns:p14="http://schemas.microsoft.com/office/powerpoint/2010/main" val="1136533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709659" y="1434662"/>
            <a:ext cx="10800001" cy="5033681"/>
          </a:xfrm>
        </p:spPr>
        <p:txBody>
          <a:bodyPr anchor="t">
            <a:normAutofit/>
          </a:bodyPr>
          <a:lstStyle/>
          <a:p>
            <a:r>
              <a:rPr lang="en-GB" sz="1600" dirty="0"/>
              <a:t>Bekker in Breckenridge K et al, </a:t>
            </a:r>
            <a:r>
              <a:rPr lang="en-GB" sz="1600" i="1" dirty="0"/>
              <a:t>How to routinely collect data on patient-reported outcome and experience measures in renal registries in Europe: an expert consensus meeting.</a:t>
            </a:r>
            <a:r>
              <a:rPr lang="en-GB" sz="1600" dirty="0"/>
              <a:t> </a:t>
            </a:r>
            <a:r>
              <a:rPr lang="en-GB" sz="1600" dirty="0" err="1"/>
              <a:t>Nephrol</a:t>
            </a:r>
            <a:r>
              <a:rPr lang="en-GB" sz="1600" dirty="0"/>
              <a:t> Dial Transplant. 2015; 30: 1605-1614. </a:t>
            </a:r>
          </a:p>
          <a:p>
            <a:r>
              <a:rPr lang="en-US" sz="1600" dirty="0" err="1">
                <a:cs typeface="Calibri"/>
              </a:rPr>
              <a:t>Implementatietool</a:t>
            </a:r>
            <a:r>
              <a:rPr lang="en-US" sz="1600" dirty="0">
                <a:cs typeface="Calibri"/>
              </a:rPr>
              <a:t> </a:t>
            </a:r>
            <a:r>
              <a:rPr lang="en-US" sz="1600" dirty="0" err="1">
                <a:cs typeface="Calibri"/>
              </a:rPr>
              <a:t>zorgstandaard</a:t>
            </a:r>
            <a:r>
              <a:rPr lang="en-US" sz="1600" dirty="0">
                <a:cs typeface="Calibri"/>
              </a:rPr>
              <a:t> , op VSV </a:t>
            </a:r>
            <a:r>
              <a:rPr lang="en-US" sz="1600" dirty="0" err="1">
                <a:cs typeface="Calibri"/>
              </a:rPr>
              <a:t>niveau</a:t>
            </a:r>
            <a:r>
              <a:rPr lang="en-US" sz="1600" dirty="0">
                <a:cs typeface="Calibri"/>
              </a:rPr>
              <a:t> </a:t>
            </a:r>
            <a:r>
              <a:rPr lang="en-US" sz="1600" dirty="0" err="1">
                <a:cs typeface="Calibri"/>
              </a:rPr>
              <a:t>verkrijgbaar</a:t>
            </a:r>
            <a:r>
              <a:rPr lang="en-US" sz="1600" dirty="0">
                <a:cs typeface="Calibri"/>
              </a:rPr>
              <a:t> via </a:t>
            </a:r>
            <a:r>
              <a:rPr lang="en-US" sz="1600" dirty="0" err="1">
                <a:cs typeface="Calibri"/>
              </a:rPr>
              <a:t>contactpersoon</a:t>
            </a:r>
            <a:r>
              <a:rPr lang="en-US" sz="1600" dirty="0">
                <a:cs typeface="Calibri"/>
              </a:rPr>
              <a:t> van het VSV met het CPZ. </a:t>
            </a:r>
            <a:endParaRPr lang="en-US" sz="1600" dirty="0"/>
          </a:p>
          <a:p>
            <a:endParaRPr lang="en-US" sz="1600" dirty="0"/>
          </a:p>
          <a:p>
            <a:r>
              <a:rPr lang="en-US" sz="1600" dirty="0"/>
              <a:t>Website:</a:t>
            </a:r>
            <a:endParaRPr lang="en-US" sz="1600" dirty="0">
              <a:cs typeface="Calibri"/>
            </a:endParaRPr>
          </a:p>
          <a:p>
            <a:pPr marL="0" indent="0">
              <a:buNone/>
            </a:pPr>
            <a:r>
              <a:rPr lang="en-GB" sz="1600" dirty="0">
                <a:hlinkClick r:id="rId2"/>
              </a:rPr>
              <a:t>www.kennisnetgeboortezorg.nl</a:t>
            </a:r>
            <a:r>
              <a:rPr lang="en-GB" sz="1600" dirty="0"/>
              <a:t> </a:t>
            </a:r>
            <a:endParaRPr lang="nl-NL" sz="1600" dirty="0"/>
          </a:p>
          <a:p>
            <a:pPr marL="0" indent="0">
              <a:buNone/>
            </a:pPr>
            <a:r>
              <a:rPr lang="en-US" sz="1600" dirty="0">
                <a:hlinkClick r:id="rId3"/>
              </a:rPr>
              <a:t>https://www.youtube.com/watch?v=rPv42DhCHtE</a:t>
            </a:r>
            <a:r>
              <a:rPr lang="en-US" sz="1600" dirty="0"/>
              <a:t>    </a:t>
            </a:r>
          </a:p>
          <a:p>
            <a:pPr marL="0" indent="0">
              <a:buNone/>
            </a:pPr>
            <a:r>
              <a:rPr lang="en-US" sz="1600" dirty="0">
                <a:hlinkClick r:id="rId4"/>
              </a:rPr>
              <a:t>https://www.ahrq.gov/professionals/education/curriculum-tools/shareddecisionmaking/tools/tool-8/index.html</a:t>
            </a:r>
            <a:r>
              <a:rPr lang="en-US" sz="1600" dirty="0"/>
              <a:t>  </a:t>
            </a:r>
          </a:p>
          <a:p>
            <a:pPr marL="0" indent="0">
              <a:buNone/>
            </a:pPr>
            <a:r>
              <a:rPr lang="en-GB" sz="1600" dirty="0">
                <a:hlinkClick r:id="rId5"/>
              </a:rPr>
              <a:t>https://blogs.bmj.com/bmj/2018/02/08/humanising-birth-does-the-language-we-use-matter/</a:t>
            </a:r>
            <a:r>
              <a:rPr lang="en-GB" sz="1600" dirty="0"/>
              <a:t> </a:t>
            </a:r>
            <a:endParaRPr lang="en-GB" sz="1600" dirty="0">
              <a:cs typeface="Calibri"/>
            </a:endParaRPr>
          </a:p>
          <a:p>
            <a:pPr marL="0" indent="0">
              <a:buNone/>
            </a:pPr>
            <a:endParaRPr lang="en-GB" sz="1600" dirty="0">
              <a:cs typeface="Calibri"/>
            </a:endParaRPr>
          </a:p>
          <a:p>
            <a:pPr marL="0" indent="0">
              <a:buNone/>
            </a:pPr>
            <a:endParaRPr lang="en-GB" sz="1600" dirty="0">
              <a:cs typeface="Calibri"/>
            </a:endParaRPr>
          </a:p>
          <a:p>
            <a:r>
              <a:rPr lang="en-GB" sz="1600" dirty="0" err="1">
                <a:cs typeface="Calibri"/>
              </a:rPr>
              <a:t>Inspiratie</a:t>
            </a:r>
            <a:r>
              <a:rPr lang="en-GB" sz="1600" dirty="0">
                <a:cs typeface="Calibri"/>
              </a:rPr>
              <a:t> </a:t>
            </a:r>
            <a:r>
              <a:rPr lang="en-GB" sz="1600" dirty="0" err="1">
                <a:cs typeface="Calibri"/>
              </a:rPr>
              <a:t>filmpjes</a:t>
            </a:r>
            <a:r>
              <a:rPr lang="en-GB" sz="1600" dirty="0">
                <a:cs typeface="Calibri"/>
              </a:rPr>
              <a:t> </a:t>
            </a:r>
            <a:r>
              <a:rPr lang="en-GB" sz="1600" dirty="0" err="1">
                <a:cs typeface="Calibri"/>
              </a:rPr>
              <a:t>gezamenlijke</a:t>
            </a:r>
            <a:r>
              <a:rPr lang="en-GB" sz="1600" dirty="0">
                <a:cs typeface="Calibri"/>
              </a:rPr>
              <a:t> </a:t>
            </a:r>
            <a:r>
              <a:rPr lang="en-GB" sz="1600" dirty="0" err="1">
                <a:cs typeface="Calibri"/>
              </a:rPr>
              <a:t>besluitvorming</a:t>
            </a:r>
            <a:r>
              <a:rPr lang="en-GB" sz="1600" dirty="0">
                <a:cs typeface="Calibri"/>
              </a:rPr>
              <a:t>:</a:t>
            </a:r>
          </a:p>
          <a:p>
            <a:pPr>
              <a:buNone/>
            </a:pPr>
            <a:r>
              <a:rPr lang="en-GB" sz="1600" dirty="0">
                <a:cs typeface="Calibri"/>
                <a:hlinkClick r:id="rId6"/>
              </a:rPr>
              <a:t>https://www.youtube.com/watch?v=2uwoF_o_aLg</a:t>
            </a:r>
          </a:p>
          <a:p>
            <a:pPr>
              <a:buNone/>
            </a:pPr>
            <a:r>
              <a:rPr lang="en-GB" sz="1600" dirty="0">
                <a:cs typeface="Calibri"/>
                <a:hlinkClick r:id="rId7"/>
              </a:rPr>
              <a:t>https://www.youtube.com/watch?v=LnDWt10Maf8</a:t>
            </a:r>
            <a:endParaRPr lang="en-GB">
              <a:cs typeface="Calibri"/>
            </a:endParaRPr>
          </a:p>
          <a:p>
            <a:pPr>
              <a:buNone/>
            </a:pPr>
            <a:r>
              <a:rPr lang="en-GB" sz="1600" dirty="0">
                <a:cs typeface="Calibri"/>
                <a:hlinkClick r:id="rId8"/>
              </a:rPr>
              <a:t>https://www.youtube.com/watch?v=FaIfWFYZRZA</a:t>
            </a:r>
            <a:r>
              <a:rPr lang="en-GB" sz="1600" dirty="0">
                <a:cs typeface="Calibri"/>
              </a:rPr>
              <a:t> </a:t>
            </a:r>
            <a:endParaRPr lang="en-GB" dirty="0"/>
          </a:p>
        </p:txBody>
      </p:sp>
      <p:sp>
        <p:nvSpPr>
          <p:cNvPr id="4" name="Title 3"/>
          <p:cNvSpPr>
            <a:spLocks noGrp="1"/>
          </p:cNvSpPr>
          <p:nvPr>
            <p:ph type="title"/>
          </p:nvPr>
        </p:nvSpPr>
        <p:spPr>
          <a:xfrm>
            <a:off x="696001" y="342193"/>
            <a:ext cx="10800001" cy="533401"/>
          </a:xfrm>
        </p:spPr>
        <p:txBody>
          <a:bodyPr/>
          <a:lstStyle/>
          <a:p>
            <a:pPr algn="l"/>
            <a:r>
              <a:rPr lang="en-US" dirty="0" err="1"/>
              <a:t>Bronnen</a:t>
            </a:r>
            <a:endParaRPr lang="en-GB" dirty="0"/>
          </a:p>
        </p:txBody>
      </p:sp>
    </p:spTree>
    <p:extLst>
      <p:ext uri="{BB962C8B-B14F-4D97-AF65-F5344CB8AC3E}">
        <p14:creationId xmlns:p14="http://schemas.microsoft.com/office/powerpoint/2010/main" val="36304688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hthoek 1"/>
          <p:cNvSpPr/>
          <p:nvPr/>
        </p:nvSpPr>
        <p:spPr>
          <a:xfrm>
            <a:off x="4223792" y="2348880"/>
            <a:ext cx="2212167" cy="369332"/>
          </a:xfrm>
          <a:prstGeom prst="rect">
            <a:avLst/>
          </a:prstGeom>
        </p:spPr>
        <p:txBody>
          <a:bodyPr wrap="square">
            <a:spAutoFit/>
          </a:bodyPr>
          <a:lstStyle/>
          <a:p>
            <a:endParaRPr lang="nl-NL"/>
          </a:p>
        </p:txBody>
      </p:sp>
      <p:sp>
        <p:nvSpPr>
          <p:cNvPr id="13" name="Rechthoek 12"/>
          <p:cNvSpPr/>
          <p:nvPr/>
        </p:nvSpPr>
        <p:spPr>
          <a:xfrm>
            <a:off x="614105" y="2718212"/>
            <a:ext cx="10531741" cy="3785652"/>
          </a:xfrm>
          <a:prstGeom prst="rect">
            <a:avLst/>
          </a:prstGeom>
        </p:spPr>
        <p:txBody>
          <a:bodyPr wrap="square">
            <a:spAutoFit/>
          </a:bodyPr>
          <a:lstStyle/>
          <a:p>
            <a:pPr lvl="0" algn="ctr" defTabSz="457200">
              <a:spcBef>
                <a:spcPct val="20000"/>
              </a:spcBef>
            </a:pPr>
            <a:r>
              <a:rPr lang="nl-NL" sz="6000" b="1" dirty="0">
                <a:solidFill>
                  <a:srgbClr val="4F81BD"/>
                </a:solidFill>
              </a:rPr>
              <a:t>Bedankt voor je deelname!</a:t>
            </a:r>
          </a:p>
          <a:p>
            <a:pPr lvl="0" algn="ctr" defTabSz="457200">
              <a:spcBef>
                <a:spcPct val="20000"/>
              </a:spcBef>
            </a:pPr>
            <a:r>
              <a:rPr lang="nl-NL" sz="9000" b="1" dirty="0">
                <a:sym typeface="Wingdings"/>
              </a:rPr>
              <a:t> </a:t>
            </a:r>
            <a:endParaRPr lang="nl-NL" sz="9000" b="1" dirty="0"/>
          </a:p>
          <a:p>
            <a:pPr lvl="0" algn="ctr" defTabSz="457200">
              <a:spcBef>
                <a:spcPct val="20000"/>
              </a:spcBef>
            </a:pPr>
            <a:endParaRPr lang="nl-NL" sz="6000" b="1" dirty="0">
              <a:solidFill>
                <a:prstClr val="white"/>
              </a:solidFill>
            </a:endParaRPr>
          </a:p>
        </p:txBody>
      </p:sp>
      <p:sp>
        <p:nvSpPr>
          <p:cNvPr id="8" name="Oval 5">
            <a:hlinkClick r:id="rId3"/>
          </p:cNvPr>
          <p:cNvSpPr/>
          <p:nvPr/>
        </p:nvSpPr>
        <p:spPr>
          <a:xfrm rot="21417198">
            <a:off x="5932352" y="5656382"/>
            <a:ext cx="6268658" cy="1639635"/>
          </a:xfrm>
          <a:custGeom>
            <a:avLst/>
            <a:gdLst>
              <a:gd name="connsiteX0" fmla="*/ 0 w 3707904"/>
              <a:gd name="connsiteY0" fmla="*/ 922412 h 1844824"/>
              <a:gd name="connsiteX1" fmla="*/ 1853952 w 3707904"/>
              <a:gd name="connsiteY1" fmla="*/ 0 h 1844824"/>
              <a:gd name="connsiteX2" fmla="*/ 3707904 w 3707904"/>
              <a:gd name="connsiteY2" fmla="*/ 922412 h 1844824"/>
              <a:gd name="connsiteX3" fmla="*/ 1853952 w 3707904"/>
              <a:gd name="connsiteY3" fmla="*/ 1844824 h 1844824"/>
              <a:gd name="connsiteX4" fmla="*/ 0 w 3707904"/>
              <a:gd name="connsiteY4" fmla="*/ 922412 h 1844824"/>
              <a:gd name="connsiteX0" fmla="*/ 0 w 3759663"/>
              <a:gd name="connsiteY0" fmla="*/ 954447 h 2245276"/>
              <a:gd name="connsiteX1" fmla="*/ 1853952 w 3759663"/>
              <a:gd name="connsiteY1" fmla="*/ 32035 h 2245276"/>
              <a:gd name="connsiteX2" fmla="*/ 3759663 w 3759663"/>
              <a:gd name="connsiteY2" fmla="*/ 2015496 h 2245276"/>
              <a:gd name="connsiteX3" fmla="*/ 1853952 w 3759663"/>
              <a:gd name="connsiteY3" fmla="*/ 1876859 h 2245276"/>
              <a:gd name="connsiteX4" fmla="*/ 0 w 3759663"/>
              <a:gd name="connsiteY4" fmla="*/ 954447 h 2245276"/>
              <a:gd name="connsiteX0" fmla="*/ 0 w 4674063"/>
              <a:gd name="connsiteY0" fmla="*/ 1845727 h 2183083"/>
              <a:gd name="connsiteX1" fmla="*/ 2768352 w 4674063"/>
              <a:gd name="connsiteY1" fmla="*/ 289 h 2183083"/>
              <a:gd name="connsiteX2" fmla="*/ 4674063 w 4674063"/>
              <a:gd name="connsiteY2" fmla="*/ 1983750 h 2183083"/>
              <a:gd name="connsiteX3" fmla="*/ 2768352 w 4674063"/>
              <a:gd name="connsiteY3" fmla="*/ 1845113 h 2183083"/>
              <a:gd name="connsiteX4" fmla="*/ 0 w 4674063"/>
              <a:gd name="connsiteY4" fmla="*/ 1845727 h 2183083"/>
              <a:gd name="connsiteX0" fmla="*/ 12 w 4674075"/>
              <a:gd name="connsiteY0" fmla="*/ 1621437 h 1958793"/>
              <a:gd name="connsiteX1" fmla="*/ 2733859 w 4674075"/>
              <a:gd name="connsiteY1" fmla="*/ 286 h 1958793"/>
              <a:gd name="connsiteX2" fmla="*/ 4674075 w 4674075"/>
              <a:gd name="connsiteY2" fmla="*/ 1759460 h 1958793"/>
              <a:gd name="connsiteX3" fmla="*/ 2768364 w 4674075"/>
              <a:gd name="connsiteY3" fmla="*/ 1620823 h 1958793"/>
              <a:gd name="connsiteX4" fmla="*/ 12 w 4674075"/>
              <a:gd name="connsiteY4" fmla="*/ 1621437 h 1958793"/>
              <a:gd name="connsiteX0" fmla="*/ 1693 w 4675756"/>
              <a:gd name="connsiteY0" fmla="*/ 1440317 h 1777673"/>
              <a:gd name="connsiteX1" fmla="*/ 3184114 w 4675756"/>
              <a:gd name="connsiteY1" fmla="*/ 321 h 1777673"/>
              <a:gd name="connsiteX2" fmla="*/ 4675756 w 4675756"/>
              <a:gd name="connsiteY2" fmla="*/ 1578340 h 1777673"/>
              <a:gd name="connsiteX3" fmla="*/ 2770045 w 4675756"/>
              <a:gd name="connsiteY3" fmla="*/ 1439703 h 1777673"/>
              <a:gd name="connsiteX4" fmla="*/ 1693 w 4675756"/>
              <a:gd name="connsiteY4" fmla="*/ 1440317 h 1777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5756" h="1777673">
                <a:moveTo>
                  <a:pt x="1693" y="1440317"/>
                </a:moveTo>
                <a:cubicBezTo>
                  <a:pt x="70704" y="1200420"/>
                  <a:pt x="2405104" y="-22683"/>
                  <a:pt x="3184114" y="321"/>
                </a:cubicBezTo>
                <a:cubicBezTo>
                  <a:pt x="3963124" y="23325"/>
                  <a:pt x="4675756" y="1068906"/>
                  <a:pt x="4675756" y="1578340"/>
                </a:cubicBezTo>
                <a:cubicBezTo>
                  <a:pt x="4675756" y="2087774"/>
                  <a:pt x="3549055" y="1462707"/>
                  <a:pt x="2770045" y="1439703"/>
                </a:cubicBezTo>
                <a:cubicBezTo>
                  <a:pt x="1991035" y="1416699"/>
                  <a:pt x="-67318" y="1680214"/>
                  <a:pt x="1693" y="1440317"/>
                </a:cubicBezTo>
                <a:close/>
              </a:path>
            </a:pathLst>
          </a:custGeom>
          <a:solidFill>
            <a:srgbClr val="01AE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       </a:t>
            </a:r>
            <a:endParaRPr lang="nl-NL"/>
          </a:p>
        </p:txBody>
      </p:sp>
      <p:sp>
        <p:nvSpPr>
          <p:cNvPr id="9" name="TextBox 7"/>
          <p:cNvSpPr txBox="1"/>
          <p:nvPr/>
        </p:nvSpPr>
        <p:spPr>
          <a:xfrm>
            <a:off x="8174216" y="6211669"/>
            <a:ext cx="2950038" cy="646331"/>
          </a:xfrm>
          <a:prstGeom prst="rect">
            <a:avLst/>
          </a:prstGeom>
          <a:noFill/>
        </p:spPr>
        <p:txBody>
          <a:bodyPr wrap="none" rtlCol="0">
            <a:spAutoFit/>
          </a:bodyPr>
          <a:lstStyle/>
          <a:p>
            <a:r>
              <a:rPr lang="en-GB" sz="1600" b="1" baseline="0" dirty="0" err="1">
                <a:solidFill>
                  <a:schemeClr val="tx1"/>
                </a:solidFill>
              </a:rPr>
              <a:t>www.kennisnetgeboortezorg.nl</a:t>
            </a:r>
            <a:endParaRPr lang="nl-NL" sz="1600" b="1" baseline="0" dirty="0">
              <a:solidFill>
                <a:schemeClr val="tx1"/>
              </a:solidFill>
            </a:endParaRPr>
          </a:p>
          <a:p>
            <a:endParaRPr lang="nl-NL" sz="2000" b="1" dirty="0">
              <a:solidFill>
                <a:srgbClr val="01AEF0"/>
              </a:solidFill>
            </a:endParaRPr>
          </a:p>
        </p:txBody>
      </p:sp>
    </p:spTree>
    <p:extLst>
      <p:ext uri="{BB962C8B-B14F-4D97-AF65-F5344CB8AC3E}">
        <p14:creationId xmlns:p14="http://schemas.microsoft.com/office/powerpoint/2010/main" val="5072680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8422" y="0"/>
            <a:ext cx="10603841" cy="7043980"/>
          </a:xfrm>
          <a:prstGeom prst="rect">
            <a:avLst/>
          </a:prstGeom>
        </p:spPr>
      </p:pic>
      <p:sp>
        <p:nvSpPr>
          <p:cNvPr id="3" name="Tekstvak 2"/>
          <p:cNvSpPr txBox="1"/>
          <p:nvPr/>
        </p:nvSpPr>
        <p:spPr>
          <a:xfrm>
            <a:off x="628470" y="3188135"/>
            <a:ext cx="5114440" cy="1261884"/>
          </a:xfrm>
          <a:prstGeom prst="rect">
            <a:avLst/>
          </a:prstGeom>
          <a:noFill/>
        </p:spPr>
        <p:txBody>
          <a:bodyPr wrap="square" rtlCol="0">
            <a:spAutoFit/>
          </a:bodyPr>
          <a:lstStyle/>
          <a:p>
            <a:r>
              <a:rPr lang="nl-NL" sz="4000" b="1" dirty="0"/>
              <a:t>Contact</a:t>
            </a:r>
          </a:p>
          <a:p>
            <a:endParaRPr lang="nl-NL" dirty="0"/>
          </a:p>
          <a:p>
            <a:endParaRPr lang="nl-NL" dirty="0"/>
          </a:p>
        </p:txBody>
      </p:sp>
      <p:sp>
        <p:nvSpPr>
          <p:cNvPr id="5" name="Rechthoek 4"/>
          <p:cNvSpPr/>
          <p:nvPr/>
        </p:nvSpPr>
        <p:spPr>
          <a:xfrm>
            <a:off x="628470" y="4194657"/>
            <a:ext cx="4757982" cy="1754326"/>
          </a:xfrm>
          <a:prstGeom prst="rect">
            <a:avLst/>
          </a:prstGeom>
        </p:spPr>
        <p:txBody>
          <a:bodyPr wrap="square">
            <a:spAutoFit/>
          </a:bodyPr>
          <a:lstStyle/>
          <a:p>
            <a:r>
              <a:rPr lang="nl-NL" dirty="0"/>
              <a:t>Voor meer informatie en vragen gezamenlijke besluitvorming, neem je contact op met:</a:t>
            </a:r>
          </a:p>
          <a:p>
            <a:endParaRPr lang="nl-NL" dirty="0"/>
          </a:p>
          <a:p>
            <a:r>
              <a:rPr lang="nl-NL" dirty="0"/>
              <a:t>College Perinatale Zorg </a:t>
            </a:r>
          </a:p>
          <a:p>
            <a:r>
              <a:rPr lang="nl-NL" dirty="0" err="1"/>
              <a:t>cpz@collegepz.nl</a:t>
            </a:r>
            <a:endParaRPr lang="nl-NL" dirty="0"/>
          </a:p>
          <a:p>
            <a:r>
              <a:rPr lang="nl-NL" dirty="0"/>
              <a:t>030-273 97 86</a:t>
            </a:r>
          </a:p>
        </p:txBody>
      </p:sp>
    </p:spTree>
    <p:extLst>
      <p:ext uri="{BB962C8B-B14F-4D97-AF65-F5344CB8AC3E}">
        <p14:creationId xmlns:p14="http://schemas.microsoft.com/office/powerpoint/2010/main" val="1211932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hthoek 1"/>
          <p:cNvSpPr/>
          <p:nvPr/>
        </p:nvSpPr>
        <p:spPr>
          <a:xfrm>
            <a:off x="4223792" y="2348880"/>
            <a:ext cx="2212167" cy="369332"/>
          </a:xfrm>
          <a:prstGeom prst="rect">
            <a:avLst/>
          </a:prstGeom>
        </p:spPr>
        <p:txBody>
          <a:bodyPr wrap="square">
            <a:spAutoFit/>
          </a:bodyPr>
          <a:lstStyle/>
          <a:p>
            <a:endParaRPr lang="nl-NL"/>
          </a:p>
        </p:txBody>
      </p:sp>
      <p:sp>
        <p:nvSpPr>
          <p:cNvPr id="13" name="Rechthoek 12"/>
          <p:cNvSpPr/>
          <p:nvPr/>
        </p:nvSpPr>
        <p:spPr>
          <a:xfrm>
            <a:off x="614105" y="2499812"/>
            <a:ext cx="10531741" cy="1298817"/>
          </a:xfrm>
          <a:prstGeom prst="rect">
            <a:avLst/>
          </a:prstGeom>
        </p:spPr>
        <p:txBody>
          <a:bodyPr wrap="square">
            <a:spAutoFit/>
          </a:bodyPr>
          <a:lstStyle/>
          <a:p>
            <a:pPr lvl="0" algn="ctr" defTabSz="457200">
              <a:spcBef>
                <a:spcPct val="20000"/>
              </a:spcBef>
            </a:pPr>
            <a:r>
              <a:rPr lang="nl-NL" sz="4000" b="1" dirty="0">
                <a:solidFill>
                  <a:schemeClr val="accent1"/>
                </a:solidFill>
              </a:rPr>
              <a:t>In welke regio ben je werkzaam?</a:t>
            </a:r>
          </a:p>
          <a:p>
            <a:pPr lvl="0" algn="ctr" defTabSz="457200">
              <a:spcBef>
                <a:spcPct val="20000"/>
              </a:spcBef>
            </a:pPr>
            <a:endParaRPr lang="nl-NL" sz="3200" b="1" dirty="0">
              <a:solidFill>
                <a:prstClr val="white"/>
              </a:solidFill>
            </a:endParaRPr>
          </a:p>
        </p:txBody>
      </p:sp>
      <p:sp>
        <p:nvSpPr>
          <p:cNvPr id="9" name="Oval 5">
            <a:hlinkClick r:id="rId3"/>
          </p:cNvPr>
          <p:cNvSpPr/>
          <p:nvPr/>
        </p:nvSpPr>
        <p:spPr>
          <a:xfrm rot="21417198">
            <a:off x="5932352" y="5656382"/>
            <a:ext cx="6268658" cy="1639635"/>
          </a:xfrm>
          <a:custGeom>
            <a:avLst/>
            <a:gdLst>
              <a:gd name="connsiteX0" fmla="*/ 0 w 3707904"/>
              <a:gd name="connsiteY0" fmla="*/ 922412 h 1844824"/>
              <a:gd name="connsiteX1" fmla="*/ 1853952 w 3707904"/>
              <a:gd name="connsiteY1" fmla="*/ 0 h 1844824"/>
              <a:gd name="connsiteX2" fmla="*/ 3707904 w 3707904"/>
              <a:gd name="connsiteY2" fmla="*/ 922412 h 1844824"/>
              <a:gd name="connsiteX3" fmla="*/ 1853952 w 3707904"/>
              <a:gd name="connsiteY3" fmla="*/ 1844824 h 1844824"/>
              <a:gd name="connsiteX4" fmla="*/ 0 w 3707904"/>
              <a:gd name="connsiteY4" fmla="*/ 922412 h 1844824"/>
              <a:gd name="connsiteX0" fmla="*/ 0 w 3759663"/>
              <a:gd name="connsiteY0" fmla="*/ 954447 h 2245276"/>
              <a:gd name="connsiteX1" fmla="*/ 1853952 w 3759663"/>
              <a:gd name="connsiteY1" fmla="*/ 32035 h 2245276"/>
              <a:gd name="connsiteX2" fmla="*/ 3759663 w 3759663"/>
              <a:gd name="connsiteY2" fmla="*/ 2015496 h 2245276"/>
              <a:gd name="connsiteX3" fmla="*/ 1853952 w 3759663"/>
              <a:gd name="connsiteY3" fmla="*/ 1876859 h 2245276"/>
              <a:gd name="connsiteX4" fmla="*/ 0 w 3759663"/>
              <a:gd name="connsiteY4" fmla="*/ 954447 h 2245276"/>
              <a:gd name="connsiteX0" fmla="*/ 0 w 4674063"/>
              <a:gd name="connsiteY0" fmla="*/ 1845727 h 2183083"/>
              <a:gd name="connsiteX1" fmla="*/ 2768352 w 4674063"/>
              <a:gd name="connsiteY1" fmla="*/ 289 h 2183083"/>
              <a:gd name="connsiteX2" fmla="*/ 4674063 w 4674063"/>
              <a:gd name="connsiteY2" fmla="*/ 1983750 h 2183083"/>
              <a:gd name="connsiteX3" fmla="*/ 2768352 w 4674063"/>
              <a:gd name="connsiteY3" fmla="*/ 1845113 h 2183083"/>
              <a:gd name="connsiteX4" fmla="*/ 0 w 4674063"/>
              <a:gd name="connsiteY4" fmla="*/ 1845727 h 2183083"/>
              <a:gd name="connsiteX0" fmla="*/ 12 w 4674075"/>
              <a:gd name="connsiteY0" fmla="*/ 1621437 h 1958793"/>
              <a:gd name="connsiteX1" fmla="*/ 2733859 w 4674075"/>
              <a:gd name="connsiteY1" fmla="*/ 286 h 1958793"/>
              <a:gd name="connsiteX2" fmla="*/ 4674075 w 4674075"/>
              <a:gd name="connsiteY2" fmla="*/ 1759460 h 1958793"/>
              <a:gd name="connsiteX3" fmla="*/ 2768364 w 4674075"/>
              <a:gd name="connsiteY3" fmla="*/ 1620823 h 1958793"/>
              <a:gd name="connsiteX4" fmla="*/ 12 w 4674075"/>
              <a:gd name="connsiteY4" fmla="*/ 1621437 h 1958793"/>
              <a:gd name="connsiteX0" fmla="*/ 1693 w 4675756"/>
              <a:gd name="connsiteY0" fmla="*/ 1440317 h 1777673"/>
              <a:gd name="connsiteX1" fmla="*/ 3184114 w 4675756"/>
              <a:gd name="connsiteY1" fmla="*/ 321 h 1777673"/>
              <a:gd name="connsiteX2" fmla="*/ 4675756 w 4675756"/>
              <a:gd name="connsiteY2" fmla="*/ 1578340 h 1777673"/>
              <a:gd name="connsiteX3" fmla="*/ 2770045 w 4675756"/>
              <a:gd name="connsiteY3" fmla="*/ 1439703 h 1777673"/>
              <a:gd name="connsiteX4" fmla="*/ 1693 w 4675756"/>
              <a:gd name="connsiteY4" fmla="*/ 1440317 h 1777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5756" h="1777673">
                <a:moveTo>
                  <a:pt x="1693" y="1440317"/>
                </a:moveTo>
                <a:cubicBezTo>
                  <a:pt x="70704" y="1200420"/>
                  <a:pt x="2405104" y="-22683"/>
                  <a:pt x="3184114" y="321"/>
                </a:cubicBezTo>
                <a:cubicBezTo>
                  <a:pt x="3963124" y="23325"/>
                  <a:pt x="4675756" y="1068906"/>
                  <a:pt x="4675756" y="1578340"/>
                </a:cubicBezTo>
                <a:cubicBezTo>
                  <a:pt x="4675756" y="2087774"/>
                  <a:pt x="3549055" y="1462707"/>
                  <a:pt x="2770045" y="1439703"/>
                </a:cubicBezTo>
                <a:cubicBezTo>
                  <a:pt x="1991035" y="1416699"/>
                  <a:pt x="-67318" y="1680214"/>
                  <a:pt x="1693" y="1440317"/>
                </a:cubicBezTo>
                <a:close/>
              </a:path>
            </a:pathLst>
          </a:custGeom>
          <a:solidFill>
            <a:srgbClr val="01AE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       </a:t>
            </a:r>
            <a:endParaRPr lang="nl-NL"/>
          </a:p>
        </p:txBody>
      </p:sp>
      <p:sp>
        <p:nvSpPr>
          <p:cNvPr id="14" name="TextBox 7"/>
          <p:cNvSpPr txBox="1"/>
          <p:nvPr/>
        </p:nvSpPr>
        <p:spPr>
          <a:xfrm>
            <a:off x="8174216" y="6211669"/>
            <a:ext cx="2950038" cy="646331"/>
          </a:xfrm>
          <a:prstGeom prst="rect">
            <a:avLst/>
          </a:prstGeom>
          <a:noFill/>
        </p:spPr>
        <p:txBody>
          <a:bodyPr wrap="none" rtlCol="0">
            <a:spAutoFit/>
          </a:bodyPr>
          <a:lstStyle/>
          <a:p>
            <a:r>
              <a:rPr lang="en-GB" sz="1600" b="1" baseline="0" dirty="0">
                <a:solidFill>
                  <a:schemeClr val="tx1"/>
                </a:solidFill>
              </a:rPr>
              <a:t>www.kennisnetgeboortezorg.nl</a:t>
            </a:r>
            <a:endParaRPr lang="nl-NL" sz="1600" b="1" baseline="0" dirty="0">
              <a:solidFill>
                <a:schemeClr val="tx1"/>
              </a:solidFill>
            </a:endParaRPr>
          </a:p>
          <a:p>
            <a:endParaRPr lang="nl-NL" sz="2000" b="1" dirty="0">
              <a:solidFill>
                <a:srgbClr val="01AEF0"/>
              </a:solidFill>
            </a:endParaRPr>
          </a:p>
        </p:txBody>
      </p:sp>
    </p:spTree>
    <p:extLst>
      <p:ext uri="{BB962C8B-B14F-4D97-AF65-F5344CB8AC3E}">
        <p14:creationId xmlns:p14="http://schemas.microsoft.com/office/powerpoint/2010/main" val="1938954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4223792" y="2348880"/>
            <a:ext cx="2212167" cy="369332"/>
          </a:xfrm>
          <a:prstGeom prst="rect">
            <a:avLst/>
          </a:prstGeom>
        </p:spPr>
        <p:txBody>
          <a:bodyPr wrap="square">
            <a:spAutoFit/>
          </a:bodyPr>
          <a:lstStyle/>
          <a:p>
            <a:endParaRPr lang="nl-NL"/>
          </a:p>
        </p:txBody>
      </p:sp>
      <p:sp>
        <p:nvSpPr>
          <p:cNvPr id="10" name="Tekstvak 9"/>
          <p:cNvSpPr txBox="1"/>
          <p:nvPr/>
        </p:nvSpPr>
        <p:spPr>
          <a:xfrm>
            <a:off x="2103495" y="536041"/>
            <a:ext cx="9908275" cy="707886"/>
          </a:xfrm>
          <a:prstGeom prst="rect">
            <a:avLst/>
          </a:prstGeom>
          <a:noFill/>
        </p:spPr>
        <p:txBody>
          <a:bodyPr wrap="square" rtlCol="0">
            <a:spAutoFit/>
          </a:bodyPr>
          <a:lstStyle/>
          <a:p>
            <a:r>
              <a:rPr lang="nl-NL" sz="4000" b="1" dirty="0">
                <a:solidFill>
                  <a:schemeClr val="accent1"/>
                </a:solidFill>
              </a:rPr>
              <a:t>Wat komt er aan de orde?</a:t>
            </a:r>
          </a:p>
        </p:txBody>
      </p:sp>
      <p:sp>
        <p:nvSpPr>
          <p:cNvPr id="7" name="Oval 5">
            <a:hlinkClick r:id="rId3"/>
          </p:cNvPr>
          <p:cNvSpPr/>
          <p:nvPr/>
        </p:nvSpPr>
        <p:spPr>
          <a:xfrm rot="21417198">
            <a:off x="5932352" y="5656382"/>
            <a:ext cx="6268658" cy="1639635"/>
          </a:xfrm>
          <a:custGeom>
            <a:avLst/>
            <a:gdLst>
              <a:gd name="connsiteX0" fmla="*/ 0 w 3707904"/>
              <a:gd name="connsiteY0" fmla="*/ 922412 h 1844824"/>
              <a:gd name="connsiteX1" fmla="*/ 1853952 w 3707904"/>
              <a:gd name="connsiteY1" fmla="*/ 0 h 1844824"/>
              <a:gd name="connsiteX2" fmla="*/ 3707904 w 3707904"/>
              <a:gd name="connsiteY2" fmla="*/ 922412 h 1844824"/>
              <a:gd name="connsiteX3" fmla="*/ 1853952 w 3707904"/>
              <a:gd name="connsiteY3" fmla="*/ 1844824 h 1844824"/>
              <a:gd name="connsiteX4" fmla="*/ 0 w 3707904"/>
              <a:gd name="connsiteY4" fmla="*/ 922412 h 1844824"/>
              <a:gd name="connsiteX0" fmla="*/ 0 w 3759663"/>
              <a:gd name="connsiteY0" fmla="*/ 954447 h 2245276"/>
              <a:gd name="connsiteX1" fmla="*/ 1853952 w 3759663"/>
              <a:gd name="connsiteY1" fmla="*/ 32035 h 2245276"/>
              <a:gd name="connsiteX2" fmla="*/ 3759663 w 3759663"/>
              <a:gd name="connsiteY2" fmla="*/ 2015496 h 2245276"/>
              <a:gd name="connsiteX3" fmla="*/ 1853952 w 3759663"/>
              <a:gd name="connsiteY3" fmla="*/ 1876859 h 2245276"/>
              <a:gd name="connsiteX4" fmla="*/ 0 w 3759663"/>
              <a:gd name="connsiteY4" fmla="*/ 954447 h 2245276"/>
              <a:gd name="connsiteX0" fmla="*/ 0 w 4674063"/>
              <a:gd name="connsiteY0" fmla="*/ 1845727 h 2183083"/>
              <a:gd name="connsiteX1" fmla="*/ 2768352 w 4674063"/>
              <a:gd name="connsiteY1" fmla="*/ 289 h 2183083"/>
              <a:gd name="connsiteX2" fmla="*/ 4674063 w 4674063"/>
              <a:gd name="connsiteY2" fmla="*/ 1983750 h 2183083"/>
              <a:gd name="connsiteX3" fmla="*/ 2768352 w 4674063"/>
              <a:gd name="connsiteY3" fmla="*/ 1845113 h 2183083"/>
              <a:gd name="connsiteX4" fmla="*/ 0 w 4674063"/>
              <a:gd name="connsiteY4" fmla="*/ 1845727 h 2183083"/>
              <a:gd name="connsiteX0" fmla="*/ 12 w 4674075"/>
              <a:gd name="connsiteY0" fmla="*/ 1621437 h 1958793"/>
              <a:gd name="connsiteX1" fmla="*/ 2733859 w 4674075"/>
              <a:gd name="connsiteY1" fmla="*/ 286 h 1958793"/>
              <a:gd name="connsiteX2" fmla="*/ 4674075 w 4674075"/>
              <a:gd name="connsiteY2" fmla="*/ 1759460 h 1958793"/>
              <a:gd name="connsiteX3" fmla="*/ 2768364 w 4674075"/>
              <a:gd name="connsiteY3" fmla="*/ 1620823 h 1958793"/>
              <a:gd name="connsiteX4" fmla="*/ 12 w 4674075"/>
              <a:gd name="connsiteY4" fmla="*/ 1621437 h 1958793"/>
              <a:gd name="connsiteX0" fmla="*/ 1693 w 4675756"/>
              <a:gd name="connsiteY0" fmla="*/ 1440317 h 1777673"/>
              <a:gd name="connsiteX1" fmla="*/ 3184114 w 4675756"/>
              <a:gd name="connsiteY1" fmla="*/ 321 h 1777673"/>
              <a:gd name="connsiteX2" fmla="*/ 4675756 w 4675756"/>
              <a:gd name="connsiteY2" fmla="*/ 1578340 h 1777673"/>
              <a:gd name="connsiteX3" fmla="*/ 2770045 w 4675756"/>
              <a:gd name="connsiteY3" fmla="*/ 1439703 h 1777673"/>
              <a:gd name="connsiteX4" fmla="*/ 1693 w 4675756"/>
              <a:gd name="connsiteY4" fmla="*/ 1440317 h 1777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5756" h="1777673">
                <a:moveTo>
                  <a:pt x="1693" y="1440317"/>
                </a:moveTo>
                <a:cubicBezTo>
                  <a:pt x="70704" y="1200420"/>
                  <a:pt x="2405104" y="-22683"/>
                  <a:pt x="3184114" y="321"/>
                </a:cubicBezTo>
                <a:cubicBezTo>
                  <a:pt x="3963124" y="23325"/>
                  <a:pt x="4675756" y="1068906"/>
                  <a:pt x="4675756" y="1578340"/>
                </a:cubicBezTo>
                <a:cubicBezTo>
                  <a:pt x="4675756" y="2087774"/>
                  <a:pt x="3549055" y="1462707"/>
                  <a:pt x="2770045" y="1439703"/>
                </a:cubicBezTo>
                <a:cubicBezTo>
                  <a:pt x="1991035" y="1416699"/>
                  <a:pt x="-67318" y="1680214"/>
                  <a:pt x="1693" y="1440317"/>
                </a:cubicBezTo>
                <a:close/>
              </a:path>
            </a:pathLst>
          </a:custGeom>
          <a:solidFill>
            <a:srgbClr val="01AE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       </a:t>
            </a:r>
            <a:endParaRPr lang="nl-NL"/>
          </a:p>
        </p:txBody>
      </p:sp>
      <p:sp>
        <p:nvSpPr>
          <p:cNvPr id="9" name="TextBox 7"/>
          <p:cNvSpPr txBox="1"/>
          <p:nvPr/>
        </p:nvSpPr>
        <p:spPr>
          <a:xfrm>
            <a:off x="8174216" y="6211669"/>
            <a:ext cx="2950038" cy="646331"/>
          </a:xfrm>
          <a:prstGeom prst="rect">
            <a:avLst/>
          </a:prstGeom>
          <a:noFill/>
        </p:spPr>
        <p:txBody>
          <a:bodyPr wrap="none" rtlCol="0">
            <a:spAutoFit/>
          </a:bodyPr>
          <a:lstStyle/>
          <a:p>
            <a:r>
              <a:rPr lang="en-GB" sz="1600" b="1" baseline="0" dirty="0" err="1">
                <a:solidFill>
                  <a:schemeClr val="tx1"/>
                </a:solidFill>
              </a:rPr>
              <a:t>www.kennisnetgeboortezorg.nl</a:t>
            </a:r>
            <a:endParaRPr lang="nl-NL" sz="1600" b="1" baseline="0" dirty="0">
              <a:solidFill>
                <a:schemeClr val="tx1"/>
              </a:solidFill>
            </a:endParaRPr>
          </a:p>
          <a:p>
            <a:endParaRPr lang="nl-NL" sz="2000" b="1" dirty="0">
              <a:solidFill>
                <a:srgbClr val="01AEF0"/>
              </a:solidFill>
            </a:endParaRPr>
          </a:p>
        </p:txBody>
      </p:sp>
      <p:sp>
        <p:nvSpPr>
          <p:cNvPr id="3" name="Tekstvak 2">
            <a:extLst>
              <a:ext uri="{FF2B5EF4-FFF2-40B4-BE49-F238E27FC236}">
                <a16:creationId xmlns:a16="http://schemas.microsoft.com/office/drawing/2014/main" id="{A6964026-BE86-4C06-A361-68AD4CD5DD5B}"/>
              </a:ext>
            </a:extLst>
          </p:cNvPr>
          <p:cNvSpPr txBox="1"/>
          <p:nvPr/>
        </p:nvSpPr>
        <p:spPr>
          <a:xfrm>
            <a:off x="1287624" y="1954563"/>
            <a:ext cx="9685176" cy="1569660"/>
          </a:xfrm>
          <a:prstGeom prst="rect">
            <a:avLst/>
          </a:prstGeom>
          <a:noFill/>
        </p:spPr>
        <p:txBody>
          <a:bodyPr wrap="square" rtlCol="0">
            <a:spAutoFit/>
          </a:bodyPr>
          <a:lstStyle/>
          <a:p>
            <a:pPr marL="285750" indent="-285750">
              <a:buFont typeface="Arial" panose="020B0604020202020204" pitchFamily="34" charset="0"/>
              <a:buChar char="•"/>
            </a:pPr>
            <a:r>
              <a:rPr lang="nl-NL" sz="3200" dirty="0"/>
              <a:t>Kader vanuit de Zorgstandaard Integrale Geboortezorg</a:t>
            </a:r>
          </a:p>
          <a:p>
            <a:pPr marL="285750" indent="-285750">
              <a:buFont typeface="Arial" panose="020B0604020202020204" pitchFamily="34" charset="0"/>
              <a:buChar char="•"/>
            </a:pPr>
            <a:r>
              <a:rPr lang="nl-NL" sz="3200" dirty="0"/>
              <a:t>Theoretisch kader rondom gezamenlijke besluitvorming</a:t>
            </a:r>
          </a:p>
          <a:p>
            <a:pPr marL="285750" indent="-285750">
              <a:buFont typeface="Arial" panose="020B0604020202020204" pitchFamily="34" charset="0"/>
              <a:buChar char="•"/>
            </a:pPr>
            <a:r>
              <a:rPr lang="nl-NL" sz="3200" dirty="0"/>
              <a:t>Praktische invulling – ervaringen – onderzoek </a:t>
            </a:r>
          </a:p>
        </p:txBody>
      </p:sp>
    </p:spTree>
    <p:extLst>
      <p:ext uri="{BB962C8B-B14F-4D97-AF65-F5344CB8AC3E}">
        <p14:creationId xmlns:p14="http://schemas.microsoft.com/office/powerpoint/2010/main" val="2977734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Afbeelding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352" y="396743"/>
            <a:ext cx="382946" cy="836712"/>
          </a:xfrm>
          <a:prstGeom prst="rect">
            <a:avLst/>
          </a:prstGeom>
        </p:spPr>
      </p:pic>
      <p:sp>
        <p:nvSpPr>
          <p:cNvPr id="5" name="Tekstvak 4"/>
          <p:cNvSpPr txBox="1"/>
          <p:nvPr/>
        </p:nvSpPr>
        <p:spPr>
          <a:xfrm>
            <a:off x="1464817" y="396743"/>
            <a:ext cx="10200442" cy="707886"/>
          </a:xfrm>
          <a:prstGeom prst="rect">
            <a:avLst/>
          </a:prstGeom>
          <a:noFill/>
        </p:spPr>
        <p:txBody>
          <a:bodyPr wrap="square" rtlCol="0">
            <a:spAutoFit/>
          </a:bodyPr>
          <a:lstStyle/>
          <a:p>
            <a:r>
              <a:rPr lang="nl-NL" sz="4000" b="1" dirty="0">
                <a:solidFill>
                  <a:schemeClr val="accent1"/>
                </a:solidFill>
              </a:rPr>
              <a:t>Inhoud Zorgstandaard Integrale Geboortezorg</a:t>
            </a:r>
          </a:p>
        </p:txBody>
      </p:sp>
      <p:sp>
        <p:nvSpPr>
          <p:cNvPr id="3" name="Tekstvak 2">
            <a:extLst>
              <a:ext uri="{FF2B5EF4-FFF2-40B4-BE49-F238E27FC236}">
                <a16:creationId xmlns:a16="http://schemas.microsoft.com/office/drawing/2014/main" id="{48D7F3AE-4541-404B-9E6C-91ED66F304D2}"/>
              </a:ext>
            </a:extLst>
          </p:cNvPr>
          <p:cNvSpPr txBox="1"/>
          <p:nvPr/>
        </p:nvSpPr>
        <p:spPr>
          <a:xfrm>
            <a:off x="1553592" y="1349406"/>
            <a:ext cx="4092606" cy="369332"/>
          </a:xfrm>
          <a:prstGeom prst="rect">
            <a:avLst/>
          </a:prstGeom>
          <a:noFill/>
        </p:spPr>
        <p:txBody>
          <a:bodyPr wrap="square" rtlCol="0">
            <a:spAutoFit/>
          </a:bodyPr>
          <a:lstStyle/>
          <a:p>
            <a:r>
              <a:rPr lang="nl-NL" b="1" dirty="0">
                <a:solidFill>
                  <a:schemeClr val="accent1"/>
                </a:solidFill>
              </a:rPr>
              <a:t>FASE 0	deadline januari 2018</a:t>
            </a:r>
          </a:p>
        </p:txBody>
      </p:sp>
      <p:pic>
        <p:nvPicPr>
          <p:cNvPr id="6" name="Afbeelding 5">
            <a:extLst>
              <a:ext uri="{FF2B5EF4-FFF2-40B4-BE49-F238E27FC236}">
                <a16:creationId xmlns:a16="http://schemas.microsoft.com/office/drawing/2014/main" id="{8A0D7BB8-9F75-43D4-8FCC-5DC84AA6A679}"/>
              </a:ext>
            </a:extLst>
          </p:cNvPr>
          <p:cNvPicPr>
            <a:picLocks noChangeAspect="1"/>
          </p:cNvPicPr>
          <p:nvPr/>
        </p:nvPicPr>
        <p:blipFill>
          <a:blip r:embed="rId3"/>
          <a:stretch>
            <a:fillRect/>
          </a:stretch>
        </p:blipFill>
        <p:spPr>
          <a:xfrm>
            <a:off x="381740" y="1963515"/>
            <a:ext cx="8152383" cy="2656515"/>
          </a:xfrm>
          <a:prstGeom prst="rect">
            <a:avLst/>
          </a:prstGeom>
        </p:spPr>
      </p:pic>
      <p:pic>
        <p:nvPicPr>
          <p:cNvPr id="7" name="Afbeelding 6">
            <a:extLst>
              <a:ext uri="{FF2B5EF4-FFF2-40B4-BE49-F238E27FC236}">
                <a16:creationId xmlns:a16="http://schemas.microsoft.com/office/drawing/2014/main" id="{F1B76588-DA8D-4792-9DA2-3B5DC1BFC990}"/>
              </a:ext>
            </a:extLst>
          </p:cNvPr>
          <p:cNvPicPr>
            <a:picLocks noChangeAspect="1"/>
          </p:cNvPicPr>
          <p:nvPr/>
        </p:nvPicPr>
        <p:blipFill>
          <a:blip r:embed="rId4"/>
          <a:stretch>
            <a:fillRect/>
          </a:stretch>
        </p:blipFill>
        <p:spPr>
          <a:xfrm>
            <a:off x="8371758" y="1349406"/>
            <a:ext cx="2962205" cy="2826012"/>
          </a:xfrm>
          <a:prstGeom prst="rect">
            <a:avLst/>
          </a:prstGeom>
        </p:spPr>
      </p:pic>
      <p:sp>
        <p:nvSpPr>
          <p:cNvPr id="8" name="Tekstvak 7">
            <a:extLst>
              <a:ext uri="{FF2B5EF4-FFF2-40B4-BE49-F238E27FC236}">
                <a16:creationId xmlns:a16="http://schemas.microsoft.com/office/drawing/2014/main" id="{BDA98630-B6B2-41E8-BC9B-58DD80D89550}"/>
              </a:ext>
            </a:extLst>
          </p:cNvPr>
          <p:cNvSpPr txBox="1"/>
          <p:nvPr/>
        </p:nvSpPr>
        <p:spPr>
          <a:xfrm>
            <a:off x="1260629" y="4925264"/>
            <a:ext cx="5681709" cy="923330"/>
          </a:xfrm>
          <a:prstGeom prst="rect">
            <a:avLst/>
          </a:prstGeom>
          <a:noFill/>
        </p:spPr>
        <p:txBody>
          <a:bodyPr wrap="square" rtlCol="0">
            <a:spAutoFit/>
          </a:bodyPr>
          <a:lstStyle/>
          <a:p>
            <a:r>
              <a:rPr lang="nl-NL" u="sng" dirty="0"/>
              <a:t>Rechten van de cliënt:</a:t>
            </a:r>
          </a:p>
          <a:p>
            <a:r>
              <a:rPr lang="nl-NL" dirty="0" err="1"/>
              <a:t>Informed</a:t>
            </a:r>
            <a:r>
              <a:rPr lang="nl-NL" dirty="0"/>
              <a:t> consent &amp; </a:t>
            </a:r>
            <a:r>
              <a:rPr lang="nl-NL" dirty="0" err="1"/>
              <a:t>informed</a:t>
            </a:r>
            <a:r>
              <a:rPr lang="nl-NL" dirty="0"/>
              <a:t> </a:t>
            </a:r>
            <a:r>
              <a:rPr lang="nl-NL" dirty="0" err="1"/>
              <a:t>refusal</a:t>
            </a:r>
            <a:endParaRPr lang="nl-NL" dirty="0"/>
          </a:p>
          <a:p>
            <a:r>
              <a:rPr lang="nl-NL" dirty="0"/>
              <a:t>Wet op de geneeskundige behandelovereenkomst (WGBO)</a:t>
            </a:r>
          </a:p>
        </p:txBody>
      </p:sp>
      <p:pic>
        <p:nvPicPr>
          <p:cNvPr id="9" name="Afbeelding 8">
            <a:extLst>
              <a:ext uri="{FF2B5EF4-FFF2-40B4-BE49-F238E27FC236}">
                <a16:creationId xmlns:a16="http://schemas.microsoft.com/office/drawing/2014/main" id="{BEE4B4E8-21D5-48B7-BF6F-5844503F0DD2}"/>
              </a:ext>
            </a:extLst>
          </p:cNvPr>
          <p:cNvPicPr>
            <a:picLocks noChangeAspect="1"/>
          </p:cNvPicPr>
          <p:nvPr/>
        </p:nvPicPr>
        <p:blipFill>
          <a:blip r:embed="rId5"/>
          <a:stretch>
            <a:fillRect/>
          </a:stretch>
        </p:blipFill>
        <p:spPr>
          <a:xfrm>
            <a:off x="6683498" y="5848594"/>
            <a:ext cx="1295297" cy="422845"/>
          </a:xfrm>
          <a:prstGeom prst="rect">
            <a:avLst/>
          </a:prstGeom>
        </p:spPr>
      </p:pic>
      <p:sp>
        <p:nvSpPr>
          <p:cNvPr id="2" name="Tekstvak 1"/>
          <p:cNvSpPr txBox="1"/>
          <p:nvPr/>
        </p:nvSpPr>
        <p:spPr>
          <a:xfrm>
            <a:off x="8759936" y="5938309"/>
            <a:ext cx="2988464" cy="369332"/>
          </a:xfrm>
          <a:prstGeom prst="rect">
            <a:avLst/>
          </a:prstGeom>
          <a:noFill/>
        </p:spPr>
        <p:txBody>
          <a:bodyPr wrap="square" rtlCol="0">
            <a:spAutoFit/>
          </a:bodyPr>
          <a:lstStyle/>
          <a:p>
            <a:r>
              <a:rPr lang="nl-NL" dirty="0"/>
              <a:t>(Zorgstandaard p. 10, 13, 14)</a:t>
            </a:r>
          </a:p>
        </p:txBody>
      </p:sp>
    </p:spTree>
    <p:extLst>
      <p:ext uri="{BB962C8B-B14F-4D97-AF65-F5344CB8AC3E}">
        <p14:creationId xmlns:p14="http://schemas.microsoft.com/office/powerpoint/2010/main" val="250724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Afbeelding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352" y="396743"/>
            <a:ext cx="382946" cy="836712"/>
          </a:xfrm>
          <a:prstGeom prst="rect">
            <a:avLst/>
          </a:prstGeom>
        </p:spPr>
      </p:pic>
      <p:sp>
        <p:nvSpPr>
          <p:cNvPr id="5" name="Tekstvak 4"/>
          <p:cNvSpPr txBox="1"/>
          <p:nvPr/>
        </p:nvSpPr>
        <p:spPr>
          <a:xfrm>
            <a:off x="1464817" y="396743"/>
            <a:ext cx="10200442" cy="707886"/>
          </a:xfrm>
          <a:prstGeom prst="rect">
            <a:avLst/>
          </a:prstGeom>
          <a:noFill/>
        </p:spPr>
        <p:txBody>
          <a:bodyPr wrap="square" rtlCol="0">
            <a:spAutoFit/>
          </a:bodyPr>
          <a:lstStyle/>
          <a:p>
            <a:r>
              <a:rPr lang="nl-NL" sz="4000" b="1" dirty="0">
                <a:solidFill>
                  <a:schemeClr val="accent1"/>
                </a:solidFill>
              </a:rPr>
              <a:t>Zorgstandaard Integrale Geboortezorg (2)</a:t>
            </a:r>
          </a:p>
        </p:txBody>
      </p:sp>
      <p:sp>
        <p:nvSpPr>
          <p:cNvPr id="3" name="Tekstvak 2">
            <a:extLst>
              <a:ext uri="{FF2B5EF4-FFF2-40B4-BE49-F238E27FC236}">
                <a16:creationId xmlns:a16="http://schemas.microsoft.com/office/drawing/2014/main" id="{48D7F3AE-4541-404B-9E6C-91ED66F304D2}"/>
              </a:ext>
            </a:extLst>
          </p:cNvPr>
          <p:cNvSpPr txBox="1"/>
          <p:nvPr/>
        </p:nvSpPr>
        <p:spPr>
          <a:xfrm>
            <a:off x="1553592" y="1349406"/>
            <a:ext cx="4092606" cy="369332"/>
          </a:xfrm>
          <a:prstGeom prst="rect">
            <a:avLst/>
          </a:prstGeom>
          <a:noFill/>
        </p:spPr>
        <p:txBody>
          <a:bodyPr wrap="square" rtlCol="0">
            <a:spAutoFit/>
          </a:bodyPr>
          <a:lstStyle/>
          <a:p>
            <a:r>
              <a:rPr lang="nl-NL" b="1" dirty="0">
                <a:solidFill>
                  <a:schemeClr val="accent1"/>
                </a:solidFill>
              </a:rPr>
              <a:t>FASE 1	deadline januari 2018</a:t>
            </a:r>
          </a:p>
        </p:txBody>
      </p:sp>
      <p:pic>
        <p:nvPicPr>
          <p:cNvPr id="2" name="Afbeelding 1">
            <a:extLst>
              <a:ext uri="{FF2B5EF4-FFF2-40B4-BE49-F238E27FC236}">
                <a16:creationId xmlns:a16="http://schemas.microsoft.com/office/drawing/2014/main" id="{31977AFF-9C10-413A-987A-DD27BBBABD65}"/>
              </a:ext>
            </a:extLst>
          </p:cNvPr>
          <p:cNvPicPr>
            <a:picLocks noChangeAspect="1"/>
          </p:cNvPicPr>
          <p:nvPr/>
        </p:nvPicPr>
        <p:blipFill>
          <a:blip r:embed="rId3"/>
          <a:stretch>
            <a:fillRect/>
          </a:stretch>
        </p:blipFill>
        <p:spPr>
          <a:xfrm>
            <a:off x="1464817" y="1718738"/>
            <a:ext cx="6411712" cy="4579794"/>
          </a:xfrm>
          <a:prstGeom prst="rect">
            <a:avLst/>
          </a:prstGeom>
        </p:spPr>
      </p:pic>
      <p:sp>
        <p:nvSpPr>
          <p:cNvPr id="10" name="Tekstvak 9">
            <a:extLst>
              <a:ext uri="{FF2B5EF4-FFF2-40B4-BE49-F238E27FC236}">
                <a16:creationId xmlns:a16="http://schemas.microsoft.com/office/drawing/2014/main" id="{BE81D25B-9E49-4296-93C8-6B8E86DA0D8C}"/>
              </a:ext>
            </a:extLst>
          </p:cNvPr>
          <p:cNvSpPr txBox="1"/>
          <p:nvPr/>
        </p:nvSpPr>
        <p:spPr>
          <a:xfrm>
            <a:off x="8202967" y="1718738"/>
            <a:ext cx="3462292" cy="923330"/>
          </a:xfrm>
          <a:prstGeom prst="rect">
            <a:avLst/>
          </a:prstGeom>
          <a:noFill/>
        </p:spPr>
        <p:txBody>
          <a:bodyPr wrap="square" rtlCol="0">
            <a:spAutoFit/>
          </a:bodyPr>
          <a:lstStyle/>
          <a:p>
            <a:r>
              <a:rPr lang="nl-NL" dirty="0"/>
              <a:t>Concrete momenten bijvoorbeeld:</a:t>
            </a:r>
          </a:p>
          <a:p>
            <a:pPr marL="285750" indent="-285750">
              <a:buFontTx/>
              <a:buChar char="-"/>
            </a:pPr>
            <a:r>
              <a:rPr lang="nl-NL" dirty="0"/>
              <a:t>Prenatale screening</a:t>
            </a:r>
          </a:p>
          <a:p>
            <a:pPr marL="285750" indent="-285750">
              <a:buFontTx/>
              <a:buChar char="-"/>
            </a:pPr>
            <a:r>
              <a:rPr lang="nl-NL" dirty="0"/>
              <a:t>Plek van bevallen</a:t>
            </a:r>
          </a:p>
        </p:txBody>
      </p:sp>
      <p:sp>
        <p:nvSpPr>
          <p:cNvPr id="12" name="Tekstvak 11">
            <a:extLst>
              <a:ext uri="{FF2B5EF4-FFF2-40B4-BE49-F238E27FC236}">
                <a16:creationId xmlns:a16="http://schemas.microsoft.com/office/drawing/2014/main" id="{A7B2CCBC-37DA-4370-B0B2-9CA32203BC96}"/>
              </a:ext>
            </a:extLst>
          </p:cNvPr>
          <p:cNvSpPr txBox="1"/>
          <p:nvPr/>
        </p:nvSpPr>
        <p:spPr>
          <a:xfrm>
            <a:off x="8202967" y="2982897"/>
            <a:ext cx="3684233" cy="369332"/>
          </a:xfrm>
          <a:prstGeom prst="rect">
            <a:avLst/>
          </a:prstGeom>
          <a:noFill/>
        </p:spPr>
        <p:txBody>
          <a:bodyPr wrap="square" rtlCol="0">
            <a:spAutoFit/>
          </a:bodyPr>
          <a:lstStyle/>
          <a:p>
            <a:r>
              <a:rPr lang="nl-NL" dirty="0"/>
              <a:t>Maar ook: keuzes herkennen</a:t>
            </a:r>
          </a:p>
        </p:txBody>
      </p:sp>
      <p:sp>
        <p:nvSpPr>
          <p:cNvPr id="13" name="Tekstvak 12">
            <a:extLst>
              <a:ext uri="{FF2B5EF4-FFF2-40B4-BE49-F238E27FC236}">
                <a16:creationId xmlns:a16="http://schemas.microsoft.com/office/drawing/2014/main" id="{1CE8F16B-4963-4BFD-BD18-24538B3F6A49}"/>
              </a:ext>
            </a:extLst>
          </p:cNvPr>
          <p:cNvSpPr txBox="1"/>
          <p:nvPr/>
        </p:nvSpPr>
        <p:spPr>
          <a:xfrm>
            <a:off x="8202967" y="3639303"/>
            <a:ext cx="3666478" cy="646331"/>
          </a:xfrm>
          <a:prstGeom prst="rect">
            <a:avLst/>
          </a:prstGeom>
          <a:noFill/>
        </p:spPr>
        <p:txBody>
          <a:bodyPr wrap="square" rtlCol="0">
            <a:spAutoFit/>
          </a:bodyPr>
          <a:lstStyle/>
          <a:p>
            <a:r>
              <a:rPr lang="nl-NL" dirty="0"/>
              <a:t>En: toestemming óf weigering vastleggen</a:t>
            </a:r>
          </a:p>
        </p:txBody>
      </p:sp>
      <p:cxnSp>
        <p:nvCxnSpPr>
          <p:cNvPr id="15" name="Rechte verbindingslijn met pijl 14">
            <a:extLst>
              <a:ext uri="{FF2B5EF4-FFF2-40B4-BE49-F238E27FC236}">
                <a16:creationId xmlns:a16="http://schemas.microsoft.com/office/drawing/2014/main" id="{A0786C10-BB61-4ABB-800F-F1AE5F5D46BA}"/>
              </a:ext>
            </a:extLst>
          </p:cNvPr>
          <p:cNvCxnSpPr/>
          <p:nvPr/>
        </p:nvCxnSpPr>
        <p:spPr>
          <a:xfrm>
            <a:off x="9703293" y="4225771"/>
            <a:ext cx="0" cy="1012054"/>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16" name="Tekstvak 15">
            <a:extLst>
              <a:ext uri="{FF2B5EF4-FFF2-40B4-BE49-F238E27FC236}">
                <a16:creationId xmlns:a16="http://schemas.microsoft.com/office/drawing/2014/main" id="{81AF579D-9DF5-4EDB-BA03-95E11CDDAD56}"/>
              </a:ext>
            </a:extLst>
          </p:cNvPr>
          <p:cNvSpPr txBox="1"/>
          <p:nvPr/>
        </p:nvSpPr>
        <p:spPr>
          <a:xfrm>
            <a:off x="8920065" y="5365102"/>
            <a:ext cx="3032449" cy="369332"/>
          </a:xfrm>
          <a:prstGeom prst="rect">
            <a:avLst/>
          </a:prstGeom>
          <a:noFill/>
        </p:spPr>
        <p:txBody>
          <a:bodyPr wrap="square" rtlCol="0">
            <a:spAutoFit/>
          </a:bodyPr>
          <a:lstStyle/>
          <a:p>
            <a:r>
              <a:rPr lang="nl-NL" dirty="0"/>
              <a:t>Constant proces</a:t>
            </a:r>
          </a:p>
        </p:txBody>
      </p:sp>
      <p:sp>
        <p:nvSpPr>
          <p:cNvPr id="4" name="Tekstvak 3"/>
          <p:cNvSpPr txBox="1"/>
          <p:nvPr/>
        </p:nvSpPr>
        <p:spPr>
          <a:xfrm>
            <a:off x="8722580" y="6311788"/>
            <a:ext cx="2540194" cy="369332"/>
          </a:xfrm>
          <a:prstGeom prst="rect">
            <a:avLst/>
          </a:prstGeom>
          <a:noFill/>
        </p:spPr>
        <p:txBody>
          <a:bodyPr wrap="square" rtlCol="0" anchor="t">
            <a:spAutoFit/>
          </a:bodyPr>
          <a:lstStyle/>
          <a:p>
            <a:r>
              <a:rPr lang="nl-NL" dirty="0"/>
              <a:t>(Zorgstandaard: p. 49)</a:t>
            </a:r>
          </a:p>
        </p:txBody>
      </p:sp>
    </p:spTree>
    <p:extLst>
      <p:ext uri="{BB962C8B-B14F-4D97-AF65-F5344CB8AC3E}">
        <p14:creationId xmlns:p14="http://schemas.microsoft.com/office/powerpoint/2010/main" val="3192893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37946" y="348751"/>
            <a:ext cx="382946" cy="836712"/>
          </a:xfrm>
          <a:prstGeom prst="rect">
            <a:avLst/>
          </a:prstGeom>
        </p:spPr>
      </p:pic>
      <p:sp>
        <p:nvSpPr>
          <p:cNvPr id="2" name="Rechthoek 1"/>
          <p:cNvSpPr/>
          <p:nvPr/>
        </p:nvSpPr>
        <p:spPr>
          <a:xfrm>
            <a:off x="4223792" y="2348880"/>
            <a:ext cx="2212167" cy="369332"/>
          </a:xfrm>
          <a:prstGeom prst="rect">
            <a:avLst/>
          </a:prstGeom>
        </p:spPr>
        <p:txBody>
          <a:bodyPr wrap="square">
            <a:spAutoFit/>
          </a:bodyPr>
          <a:lstStyle/>
          <a:p>
            <a:endParaRPr lang="nl-NL"/>
          </a:p>
        </p:txBody>
      </p:sp>
      <p:sp>
        <p:nvSpPr>
          <p:cNvPr id="3" name="Tekstvak 2"/>
          <p:cNvSpPr txBox="1"/>
          <p:nvPr/>
        </p:nvSpPr>
        <p:spPr>
          <a:xfrm>
            <a:off x="5871569" y="413164"/>
            <a:ext cx="4403807" cy="707886"/>
          </a:xfrm>
          <a:prstGeom prst="rect">
            <a:avLst/>
          </a:prstGeom>
          <a:noFill/>
        </p:spPr>
        <p:txBody>
          <a:bodyPr wrap="square" rtlCol="0">
            <a:spAutoFit/>
          </a:bodyPr>
          <a:lstStyle/>
          <a:p>
            <a:r>
              <a:rPr lang="nl-NL" sz="4000" b="1" dirty="0">
                <a:solidFill>
                  <a:schemeClr val="accent1"/>
                </a:solidFill>
              </a:rPr>
              <a:t>Even voorstellen…</a:t>
            </a:r>
          </a:p>
        </p:txBody>
      </p:sp>
      <p:sp>
        <p:nvSpPr>
          <p:cNvPr id="8" name="Oval 5">
            <a:hlinkClick r:id="rId4"/>
          </p:cNvPr>
          <p:cNvSpPr/>
          <p:nvPr/>
        </p:nvSpPr>
        <p:spPr>
          <a:xfrm rot="21417198">
            <a:off x="5932352" y="5656382"/>
            <a:ext cx="6268658" cy="1639635"/>
          </a:xfrm>
          <a:custGeom>
            <a:avLst/>
            <a:gdLst>
              <a:gd name="connsiteX0" fmla="*/ 0 w 3707904"/>
              <a:gd name="connsiteY0" fmla="*/ 922412 h 1844824"/>
              <a:gd name="connsiteX1" fmla="*/ 1853952 w 3707904"/>
              <a:gd name="connsiteY1" fmla="*/ 0 h 1844824"/>
              <a:gd name="connsiteX2" fmla="*/ 3707904 w 3707904"/>
              <a:gd name="connsiteY2" fmla="*/ 922412 h 1844824"/>
              <a:gd name="connsiteX3" fmla="*/ 1853952 w 3707904"/>
              <a:gd name="connsiteY3" fmla="*/ 1844824 h 1844824"/>
              <a:gd name="connsiteX4" fmla="*/ 0 w 3707904"/>
              <a:gd name="connsiteY4" fmla="*/ 922412 h 1844824"/>
              <a:gd name="connsiteX0" fmla="*/ 0 w 3759663"/>
              <a:gd name="connsiteY0" fmla="*/ 954447 h 2245276"/>
              <a:gd name="connsiteX1" fmla="*/ 1853952 w 3759663"/>
              <a:gd name="connsiteY1" fmla="*/ 32035 h 2245276"/>
              <a:gd name="connsiteX2" fmla="*/ 3759663 w 3759663"/>
              <a:gd name="connsiteY2" fmla="*/ 2015496 h 2245276"/>
              <a:gd name="connsiteX3" fmla="*/ 1853952 w 3759663"/>
              <a:gd name="connsiteY3" fmla="*/ 1876859 h 2245276"/>
              <a:gd name="connsiteX4" fmla="*/ 0 w 3759663"/>
              <a:gd name="connsiteY4" fmla="*/ 954447 h 2245276"/>
              <a:gd name="connsiteX0" fmla="*/ 0 w 4674063"/>
              <a:gd name="connsiteY0" fmla="*/ 1845727 h 2183083"/>
              <a:gd name="connsiteX1" fmla="*/ 2768352 w 4674063"/>
              <a:gd name="connsiteY1" fmla="*/ 289 h 2183083"/>
              <a:gd name="connsiteX2" fmla="*/ 4674063 w 4674063"/>
              <a:gd name="connsiteY2" fmla="*/ 1983750 h 2183083"/>
              <a:gd name="connsiteX3" fmla="*/ 2768352 w 4674063"/>
              <a:gd name="connsiteY3" fmla="*/ 1845113 h 2183083"/>
              <a:gd name="connsiteX4" fmla="*/ 0 w 4674063"/>
              <a:gd name="connsiteY4" fmla="*/ 1845727 h 2183083"/>
              <a:gd name="connsiteX0" fmla="*/ 12 w 4674075"/>
              <a:gd name="connsiteY0" fmla="*/ 1621437 h 1958793"/>
              <a:gd name="connsiteX1" fmla="*/ 2733859 w 4674075"/>
              <a:gd name="connsiteY1" fmla="*/ 286 h 1958793"/>
              <a:gd name="connsiteX2" fmla="*/ 4674075 w 4674075"/>
              <a:gd name="connsiteY2" fmla="*/ 1759460 h 1958793"/>
              <a:gd name="connsiteX3" fmla="*/ 2768364 w 4674075"/>
              <a:gd name="connsiteY3" fmla="*/ 1620823 h 1958793"/>
              <a:gd name="connsiteX4" fmla="*/ 12 w 4674075"/>
              <a:gd name="connsiteY4" fmla="*/ 1621437 h 1958793"/>
              <a:gd name="connsiteX0" fmla="*/ 1693 w 4675756"/>
              <a:gd name="connsiteY0" fmla="*/ 1440317 h 1777673"/>
              <a:gd name="connsiteX1" fmla="*/ 3184114 w 4675756"/>
              <a:gd name="connsiteY1" fmla="*/ 321 h 1777673"/>
              <a:gd name="connsiteX2" fmla="*/ 4675756 w 4675756"/>
              <a:gd name="connsiteY2" fmla="*/ 1578340 h 1777673"/>
              <a:gd name="connsiteX3" fmla="*/ 2770045 w 4675756"/>
              <a:gd name="connsiteY3" fmla="*/ 1439703 h 1777673"/>
              <a:gd name="connsiteX4" fmla="*/ 1693 w 4675756"/>
              <a:gd name="connsiteY4" fmla="*/ 1440317 h 1777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5756" h="1777673">
                <a:moveTo>
                  <a:pt x="1693" y="1440317"/>
                </a:moveTo>
                <a:cubicBezTo>
                  <a:pt x="70704" y="1200420"/>
                  <a:pt x="2405104" y="-22683"/>
                  <a:pt x="3184114" y="321"/>
                </a:cubicBezTo>
                <a:cubicBezTo>
                  <a:pt x="3963124" y="23325"/>
                  <a:pt x="4675756" y="1068906"/>
                  <a:pt x="4675756" y="1578340"/>
                </a:cubicBezTo>
                <a:cubicBezTo>
                  <a:pt x="4675756" y="2087774"/>
                  <a:pt x="3549055" y="1462707"/>
                  <a:pt x="2770045" y="1439703"/>
                </a:cubicBezTo>
                <a:cubicBezTo>
                  <a:pt x="1991035" y="1416699"/>
                  <a:pt x="-67318" y="1680214"/>
                  <a:pt x="1693" y="1440317"/>
                </a:cubicBezTo>
                <a:close/>
              </a:path>
            </a:pathLst>
          </a:custGeom>
          <a:solidFill>
            <a:srgbClr val="01AE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       </a:t>
            </a:r>
            <a:endParaRPr lang="nl-NL"/>
          </a:p>
        </p:txBody>
      </p:sp>
      <p:pic>
        <p:nvPicPr>
          <p:cNvPr id="2050" name="Afbeelding 2" descr="Afbeeldingsresultaat voor lector verloskunde AVM">
            <a:extLst>
              <a:ext uri="{FF2B5EF4-FFF2-40B4-BE49-F238E27FC236}">
                <a16:creationId xmlns:a16="http://schemas.microsoft.com/office/drawing/2014/main" id="{8CE3BDC3-3710-43A3-AA2A-0EBDF650C97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22014"/>
          <a:stretch/>
        </p:blipFill>
        <p:spPr bwMode="auto">
          <a:xfrm>
            <a:off x="230820" y="1667662"/>
            <a:ext cx="6800601" cy="2436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kstvak 3">
            <a:extLst>
              <a:ext uri="{FF2B5EF4-FFF2-40B4-BE49-F238E27FC236}">
                <a16:creationId xmlns:a16="http://schemas.microsoft.com/office/drawing/2014/main" id="{3BCAC991-33F0-40FC-B5A9-00881E3EA994}"/>
              </a:ext>
            </a:extLst>
          </p:cNvPr>
          <p:cNvSpPr txBox="1"/>
          <p:nvPr/>
        </p:nvSpPr>
        <p:spPr>
          <a:xfrm>
            <a:off x="1991762" y="4104581"/>
            <a:ext cx="7759613" cy="2031325"/>
          </a:xfrm>
          <a:prstGeom prst="rect">
            <a:avLst/>
          </a:prstGeom>
          <a:noFill/>
        </p:spPr>
        <p:txBody>
          <a:bodyPr wrap="square" rtlCol="0">
            <a:spAutoFit/>
          </a:bodyPr>
          <a:lstStyle/>
          <a:p>
            <a:r>
              <a:rPr lang="nl-NL" dirty="0"/>
              <a:t>Dr. Marianne Nieuwenhuijze, lector Academie Verloskunde Maastricht</a:t>
            </a:r>
          </a:p>
          <a:p>
            <a:endParaRPr lang="nl-NL" dirty="0"/>
          </a:p>
          <a:p>
            <a:r>
              <a:rPr lang="nl-NL" dirty="0"/>
              <a:t>Ervaring: verloskundige (2</a:t>
            </a:r>
            <a:r>
              <a:rPr lang="nl-NL" baseline="30000" dirty="0"/>
              <a:t>e</a:t>
            </a:r>
            <a:r>
              <a:rPr lang="nl-NL" dirty="0"/>
              <a:t> lijn 6 jaar en 1</a:t>
            </a:r>
            <a:r>
              <a:rPr lang="nl-NL" baseline="30000" dirty="0"/>
              <a:t>e</a:t>
            </a:r>
            <a:r>
              <a:rPr lang="nl-NL" dirty="0"/>
              <a:t> lijn 13 jaar); onderwijs en onderzoek; </a:t>
            </a:r>
          </a:p>
          <a:p>
            <a:r>
              <a:rPr lang="nl-NL" dirty="0"/>
              <a:t>Master of Public Health NSPOH; </a:t>
            </a:r>
          </a:p>
          <a:p>
            <a:r>
              <a:rPr lang="nl-NL" dirty="0"/>
              <a:t>Gepromoveerd Radboud Universiteit Nijmegen, titel: Shared decision-making in </a:t>
            </a:r>
            <a:r>
              <a:rPr lang="nl-NL" dirty="0" err="1"/>
              <a:t>maternity</a:t>
            </a:r>
            <a:r>
              <a:rPr lang="nl-NL" dirty="0"/>
              <a:t> care</a:t>
            </a:r>
          </a:p>
          <a:p>
            <a:endParaRPr lang="nl-NL" dirty="0"/>
          </a:p>
        </p:txBody>
      </p:sp>
      <p:pic>
        <p:nvPicPr>
          <p:cNvPr id="6" name="Afbeelding 5">
            <a:extLst>
              <a:ext uri="{FF2B5EF4-FFF2-40B4-BE49-F238E27FC236}">
                <a16:creationId xmlns:a16="http://schemas.microsoft.com/office/drawing/2014/main" id="{835CA6F5-6EF9-405B-BCEA-A1666DD42B9E}"/>
              </a:ext>
            </a:extLst>
          </p:cNvPr>
          <p:cNvPicPr>
            <a:picLocks noChangeAspect="1"/>
          </p:cNvPicPr>
          <p:nvPr/>
        </p:nvPicPr>
        <p:blipFill>
          <a:blip r:embed="rId6"/>
          <a:stretch>
            <a:fillRect/>
          </a:stretch>
        </p:blipFill>
        <p:spPr>
          <a:xfrm>
            <a:off x="7298231" y="1667662"/>
            <a:ext cx="4358150" cy="1032737"/>
          </a:xfrm>
          <a:prstGeom prst="rect">
            <a:avLst/>
          </a:prstGeom>
        </p:spPr>
      </p:pic>
    </p:spTree>
    <p:extLst>
      <p:ext uri="{BB962C8B-B14F-4D97-AF65-F5344CB8AC3E}">
        <p14:creationId xmlns:p14="http://schemas.microsoft.com/office/powerpoint/2010/main" val="41207824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1AEF0"/>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7187F271E6764BA7C3A6A48E0CBADB" ma:contentTypeVersion="24" ma:contentTypeDescription="Een nieuw document maken." ma:contentTypeScope="" ma:versionID="58729f679c47cf17afba653ae4f68142">
  <xsd:schema xmlns:xsd="http://www.w3.org/2001/XMLSchema" xmlns:xs="http://www.w3.org/2001/XMLSchema" xmlns:p="http://schemas.microsoft.com/office/2006/metadata/properties" xmlns:ns2="ec9541f1-3b43-482c-a8de-1b403dece07c" xmlns:ns3="bf4a096b-ecb1-4e85-a1e0-80c521e034ab" xmlns:ns4="18bc3f94-dfc0-4b96-9f8a-0e5bbfb16367" targetNamespace="http://schemas.microsoft.com/office/2006/metadata/properties" ma:root="true" ma:fieldsID="2601f3e163460f17f5f873e606375361" ns2:_="" ns3:_="" ns4:_="">
    <xsd:import namespace="ec9541f1-3b43-482c-a8de-1b403dece07c"/>
    <xsd:import namespace="bf4a096b-ecb1-4e85-a1e0-80c521e034ab"/>
    <xsd:import namespace="18bc3f94-dfc0-4b96-9f8a-0e5bbfb16367"/>
    <xsd:element name="properties">
      <xsd:complexType>
        <xsd:sequence>
          <xsd:element name="documentManagement">
            <xsd:complexType>
              <xsd:all>
                <xsd:element ref="ns2:SharedWithUsers" minOccurs="0"/>
                <xsd:element ref="ns3:SharingHintHash" minOccurs="0"/>
                <xsd:element ref="ns3:SharedWithDetails"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9541f1-3b43-482c-a8de-1b403dece07c" elementFormDefault="qualified">
    <xsd:import namespace="http://schemas.microsoft.com/office/2006/documentManagement/types"/>
    <xsd:import namespace="http://schemas.microsoft.com/office/infopath/2007/PartnerControls"/>
    <xsd:element name="SharedWithUsers" ma:index="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f4a096b-ecb1-4e85-a1e0-80c521e034ab" elementFormDefault="qualified">
    <xsd:import namespace="http://schemas.microsoft.com/office/2006/documentManagement/types"/>
    <xsd:import namespace="http://schemas.microsoft.com/office/infopath/2007/PartnerControls"/>
    <xsd:element name="SharingHintHash" ma:index="9" nillable="true" ma:displayName="Hint-hash delen" ma:internalName="SharingHintHash" ma:readOnly="true">
      <xsd:simpleType>
        <xsd:restriction base="dms:Text"/>
      </xsd:simpleType>
    </xsd:element>
    <xsd:element name="SharedWithDetails" ma:index="10" nillable="true" ma:displayName="Gedeeld met details" ma:description="" ma:internalName="SharedWithDetails" ma:readOnly="true">
      <xsd:simpleType>
        <xsd:restriction base="dms:Note">
          <xsd:maxLength value="255"/>
        </xsd:restriction>
      </xsd:simpleType>
    </xsd:element>
    <xsd:element name="LastSharedByUser" ma:index="11" nillable="true" ma:displayName="Laatst gedeeld, per gebruiker" ma:description="" ma:internalName="LastSharedByUser" ma:readOnly="true">
      <xsd:simpleType>
        <xsd:restriction base="dms:Note">
          <xsd:maxLength value="255"/>
        </xsd:restriction>
      </xsd:simpleType>
    </xsd:element>
    <xsd:element name="LastSharedByTime" ma:index="12" nillable="true" ma:displayName="Laatst gedeeld, per tijdstip"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8bc3f94-dfc0-4b96-9f8a-0e5bbfb16367"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CA54FE7-12D9-4D18-834C-1EF85557B8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9541f1-3b43-482c-a8de-1b403dece07c"/>
    <ds:schemaRef ds:uri="bf4a096b-ecb1-4e85-a1e0-80c521e034ab"/>
    <ds:schemaRef ds:uri="18bc3f94-dfc0-4b96-9f8a-0e5bbfb163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914E5E4-2222-4BD5-97FA-4552CB58097A}">
  <ds:schemaRefs>
    <ds:schemaRef ds:uri="http://schemas.microsoft.com/sharepoint/v3/contenttype/forms"/>
  </ds:schemaRefs>
</ds:datastoreItem>
</file>

<file path=customXml/itemProps3.xml><?xml version="1.0" encoding="utf-8"?>
<ds:datastoreItem xmlns:ds="http://schemas.openxmlformats.org/officeDocument/2006/customXml" ds:itemID="{8511B995-9195-4442-91F4-1ACB85F08E3D}">
  <ds:schemaRefs>
    <ds:schemaRef ds:uri="http://purl.org/dc/elements/1.1/"/>
    <ds:schemaRef ds:uri="http://schemas.microsoft.com/office/2006/metadata/properties"/>
    <ds:schemaRef ds:uri="http://schemas.microsoft.com/office/infopath/2007/PartnerControls"/>
    <ds:schemaRef ds:uri="http://purl.org/dc/terms/"/>
    <ds:schemaRef ds:uri="http://schemas.openxmlformats.org/package/2006/metadata/core-properties"/>
    <ds:schemaRef ds:uri="ec9541f1-3b43-482c-a8de-1b403dece07c"/>
    <ds:schemaRef ds:uri="http://schemas.microsoft.com/office/2006/documentManagement/types"/>
    <ds:schemaRef ds:uri="18bc3f94-dfc0-4b96-9f8a-0e5bbfb16367"/>
    <ds:schemaRef ds:uri="bf4a096b-ecb1-4e85-a1e0-80c521e034ab"/>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4251</TotalTime>
  <Words>1874</Words>
  <Application>Microsoft Office PowerPoint</Application>
  <PresentationFormat>Breedbeeld</PresentationFormat>
  <Paragraphs>421</Paragraphs>
  <Slides>47</Slides>
  <Notes>20</Notes>
  <HiddenSlides>0</HiddenSlides>
  <MMClips>0</MMClips>
  <ScaleCrop>false</ScaleCrop>
  <HeadingPairs>
    <vt:vector size="4" baseType="variant">
      <vt:variant>
        <vt:lpstr>Thema</vt:lpstr>
      </vt:variant>
      <vt:variant>
        <vt:i4>1</vt:i4>
      </vt:variant>
      <vt:variant>
        <vt:lpstr>Diatitels</vt:lpstr>
      </vt:variant>
      <vt:variant>
        <vt:i4>47</vt:i4>
      </vt:variant>
    </vt:vector>
  </HeadingPairs>
  <TitlesOfParts>
    <vt:vector size="48" baseType="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Gezamenlijke besluitvorming: essentieel voor cliënt gerichte zorg</vt:lpstr>
      <vt:lpstr>Ervaringen van mensen met Samen Beslissen</vt:lpstr>
      <vt:lpstr>   </vt:lpstr>
      <vt:lpstr>   </vt:lpstr>
      <vt:lpstr>Gezamenlijke besluitvorming: een ontmoeting tussen twee beslissers</vt:lpstr>
      <vt:lpstr>Gezamenlijke besluitvorming: een ontmoeting tussen twee beslissers</vt:lpstr>
      <vt:lpstr>Gezamenlijke besluitvorming: ieder heeft een rol</vt:lpstr>
      <vt:lpstr>Gezamenlijke besluitvorming: Waarom?</vt:lpstr>
      <vt:lpstr>Gezamenlijke besluitvorming: HOE?</vt:lpstr>
      <vt:lpstr>Gezamenlijke besluitvorming: HOE?</vt:lpstr>
      <vt:lpstr>Gezamenlijke besluitvorming: HOE?</vt:lpstr>
      <vt:lpstr>Gezamenlijke besluitvorming: HOE?</vt:lpstr>
      <vt:lpstr>Gezamenlijke besluitvorming: HOE?</vt:lpstr>
      <vt:lpstr>PowerPoint-presentatie</vt:lpstr>
      <vt:lpstr>PowerPoint-presentatie</vt:lpstr>
      <vt:lpstr>PowerPoint-presentatie</vt:lpstr>
      <vt:lpstr>Gezamenlijke besluitvorming: Taalgebruik?</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   </vt:lpstr>
      <vt:lpstr>PowerPoint-presentatie</vt:lpstr>
      <vt:lpstr>Bronnen</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Lianne Duijs</dc:creator>
  <cp:lastModifiedBy>Anneke Wiggers</cp:lastModifiedBy>
  <cp:revision>139</cp:revision>
  <cp:lastPrinted>2018-07-02T10:50:00Z</cp:lastPrinted>
  <dcterms:modified xsi:type="dcterms:W3CDTF">2018-07-03T16:04:40Z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0x010100DB7187F271E6764BA7C3A6A48E0CBADB</vt:lpwstr>
  </property>
</Properties>
</file>