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264" r:id="rId5"/>
    <p:sldId id="464" r:id="rId6"/>
    <p:sldId id="292" r:id="rId7"/>
    <p:sldId id="472" r:id="rId8"/>
    <p:sldId id="450" r:id="rId9"/>
    <p:sldId id="295" r:id="rId10"/>
    <p:sldId id="440" r:id="rId11"/>
    <p:sldId id="445" r:id="rId12"/>
    <p:sldId id="441" r:id="rId13"/>
    <p:sldId id="452" r:id="rId14"/>
    <p:sldId id="447" r:id="rId15"/>
    <p:sldId id="294" r:id="rId16"/>
    <p:sldId id="448" r:id="rId17"/>
    <p:sldId id="268" r:id="rId18"/>
    <p:sldId id="453" r:id="rId19"/>
    <p:sldId id="470" r:id="rId20"/>
    <p:sldId id="265" r:id="rId21"/>
    <p:sldId id="449" r:id="rId22"/>
    <p:sldId id="473" r:id="rId23"/>
    <p:sldId id="438" r:id="rId24"/>
    <p:sldId id="430" r:id="rId25"/>
    <p:sldId id="471" r:id="rId26"/>
    <p:sldId id="427" r:id="rId27"/>
    <p:sldId id="437" r:id="rId28"/>
    <p:sldId id="266" r:id="rId29"/>
    <p:sldId id="454" r:id="rId30"/>
    <p:sldId id="428" r:id="rId31"/>
    <p:sldId id="272" r:id="rId32"/>
    <p:sldId id="273" r:id="rId33"/>
    <p:sldId id="275" r:id="rId34"/>
    <p:sldId id="290" r:id="rId35"/>
    <p:sldId id="443" r:id="rId36"/>
    <p:sldId id="462" r:id="rId37"/>
    <p:sldId id="457" r:id="rId38"/>
    <p:sldId id="442" r:id="rId39"/>
    <p:sldId id="276" r:id="rId40"/>
    <p:sldId id="431" r:id="rId41"/>
    <p:sldId id="434" r:id="rId42"/>
    <p:sldId id="435" r:id="rId43"/>
    <p:sldId id="463" r:id="rId44"/>
    <p:sldId id="285" r:id="rId45"/>
    <p:sldId id="439" r:id="rId4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17FED-EE9D-45F3-A7FA-DD45E40AB17E}" v="337" dt="2019-04-26T11:00:02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975" autoAdjust="0"/>
  </p:normalViewPr>
  <p:slideViewPr>
    <p:cSldViewPr snapToGrid="0" snapToObjects="1">
      <p:cViewPr varScale="1">
        <p:scale>
          <a:sx n="86" d="100"/>
          <a:sy n="86" d="100"/>
        </p:scale>
        <p:origin x="13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ies Buurman" userId="e6187605-007b-4a1d-8b4d-4fc94e06b749" providerId="ADAL" clId="{C1217FED-EE9D-45F3-A7FA-DD45E40AB17E}"/>
    <pc:docChg chg="custSel delSld modSld">
      <pc:chgData name="Marlies Buurman" userId="e6187605-007b-4a1d-8b4d-4fc94e06b749" providerId="ADAL" clId="{C1217FED-EE9D-45F3-A7FA-DD45E40AB17E}" dt="2019-04-26T11:00:02.394" v="327" actId="20577"/>
      <pc:docMkLst>
        <pc:docMk/>
      </pc:docMkLst>
      <pc:sldChg chg="modSp">
        <pc:chgData name="Marlies Buurman" userId="e6187605-007b-4a1d-8b4d-4fc94e06b749" providerId="ADAL" clId="{C1217FED-EE9D-45F3-A7FA-DD45E40AB17E}" dt="2019-04-26T11:00:02.394" v="327" actId="20577"/>
        <pc:sldMkLst>
          <pc:docMk/>
          <pc:sldMk cId="856922582" sldId="285"/>
        </pc:sldMkLst>
        <pc:spChg chg="mod">
          <ac:chgData name="Marlies Buurman" userId="e6187605-007b-4a1d-8b4d-4fc94e06b749" providerId="ADAL" clId="{C1217FED-EE9D-45F3-A7FA-DD45E40AB17E}" dt="2019-04-26T11:00:02.394" v="327" actId="20577"/>
          <ac:spMkLst>
            <pc:docMk/>
            <pc:sldMk cId="856922582" sldId="285"/>
            <ac:spMk id="3" creationId="{1D4241FC-D976-46A1-97CF-E5C5063DE05A}"/>
          </ac:spMkLst>
        </pc:spChg>
        <pc:picChg chg="mod">
          <ac:chgData name="Marlies Buurman" userId="e6187605-007b-4a1d-8b4d-4fc94e06b749" providerId="ADAL" clId="{C1217FED-EE9D-45F3-A7FA-DD45E40AB17E}" dt="2019-04-26T10:59:54.880" v="324" actId="1076"/>
          <ac:picMkLst>
            <pc:docMk/>
            <pc:sldMk cId="856922582" sldId="285"/>
            <ac:picMk id="4" creationId="{00CFD061-73A2-4A37-8E66-2F9367EF05E8}"/>
          </ac:picMkLst>
        </pc:picChg>
      </pc:sldChg>
      <pc:sldChg chg="addSp modSp">
        <pc:chgData name="Marlies Buurman" userId="e6187605-007b-4a1d-8b4d-4fc94e06b749" providerId="ADAL" clId="{C1217FED-EE9D-45F3-A7FA-DD45E40AB17E}" dt="2019-04-26T10:58:01.059" v="170" actId="1076"/>
        <pc:sldMkLst>
          <pc:docMk/>
          <pc:sldMk cId="102506658" sldId="431"/>
        </pc:sldMkLst>
        <pc:spChg chg="add mod">
          <ac:chgData name="Marlies Buurman" userId="e6187605-007b-4a1d-8b4d-4fc94e06b749" providerId="ADAL" clId="{C1217FED-EE9D-45F3-A7FA-DD45E40AB17E}" dt="2019-04-26T10:57:55.408" v="169" actId="20577"/>
          <ac:spMkLst>
            <pc:docMk/>
            <pc:sldMk cId="102506658" sldId="431"/>
            <ac:spMk id="3" creationId="{6087BE87-B8C4-4D48-8234-7CBA570F7D5C}"/>
          </ac:spMkLst>
        </pc:spChg>
        <pc:picChg chg="mod">
          <ac:chgData name="Marlies Buurman" userId="e6187605-007b-4a1d-8b4d-4fc94e06b749" providerId="ADAL" clId="{C1217FED-EE9D-45F3-A7FA-DD45E40AB17E}" dt="2019-04-26T10:58:01.059" v="170" actId="1076"/>
          <ac:picMkLst>
            <pc:docMk/>
            <pc:sldMk cId="102506658" sldId="431"/>
            <ac:picMk id="4" creationId="{BAF739A1-8AC0-4C45-89A1-BD9F258B43C3}"/>
          </ac:picMkLst>
        </pc:picChg>
      </pc:sldChg>
      <pc:sldChg chg="modSp">
        <pc:chgData name="Marlies Buurman" userId="e6187605-007b-4a1d-8b4d-4fc94e06b749" providerId="ADAL" clId="{C1217FED-EE9D-45F3-A7FA-DD45E40AB17E}" dt="2019-04-26T10:58:14.663" v="172" actId="1076"/>
        <pc:sldMkLst>
          <pc:docMk/>
          <pc:sldMk cId="1855576738" sldId="434"/>
        </pc:sldMkLst>
        <pc:spChg chg="mod">
          <ac:chgData name="Marlies Buurman" userId="e6187605-007b-4a1d-8b4d-4fc94e06b749" providerId="ADAL" clId="{C1217FED-EE9D-45F3-A7FA-DD45E40AB17E}" dt="2019-04-26T10:58:10.422" v="171" actId="1076"/>
          <ac:spMkLst>
            <pc:docMk/>
            <pc:sldMk cId="1855576738" sldId="434"/>
            <ac:spMk id="6" creationId="{0E8A1A30-F56C-4F30-9D45-95BE33CFCDA4}"/>
          </ac:spMkLst>
        </pc:spChg>
        <pc:spChg chg="mod">
          <ac:chgData name="Marlies Buurman" userId="e6187605-007b-4a1d-8b4d-4fc94e06b749" providerId="ADAL" clId="{C1217FED-EE9D-45F3-A7FA-DD45E40AB17E}" dt="2019-04-26T10:58:14.663" v="172" actId="1076"/>
          <ac:spMkLst>
            <pc:docMk/>
            <pc:sldMk cId="1855576738" sldId="434"/>
            <ac:spMk id="7" creationId="{AE577479-63E8-4A23-8BBC-08BE14DA1EAD}"/>
          </ac:spMkLst>
        </pc:spChg>
      </pc:sldChg>
      <pc:sldChg chg="modSp">
        <pc:chgData name="Marlies Buurman" userId="e6187605-007b-4a1d-8b4d-4fc94e06b749" providerId="ADAL" clId="{C1217FED-EE9D-45F3-A7FA-DD45E40AB17E}" dt="2019-04-26T10:58:25.007" v="174" actId="1076"/>
        <pc:sldMkLst>
          <pc:docMk/>
          <pc:sldMk cId="2898151089" sldId="435"/>
        </pc:sldMkLst>
        <pc:spChg chg="mod">
          <ac:chgData name="Marlies Buurman" userId="e6187605-007b-4a1d-8b4d-4fc94e06b749" providerId="ADAL" clId="{C1217FED-EE9D-45F3-A7FA-DD45E40AB17E}" dt="2019-04-26T10:58:20.712" v="173" actId="1076"/>
          <ac:spMkLst>
            <pc:docMk/>
            <pc:sldMk cId="2898151089" sldId="435"/>
            <ac:spMk id="5" creationId="{27FF16CF-2AFE-432D-BE35-35F28E93D777}"/>
          </ac:spMkLst>
        </pc:spChg>
        <pc:spChg chg="mod">
          <ac:chgData name="Marlies Buurman" userId="e6187605-007b-4a1d-8b4d-4fc94e06b749" providerId="ADAL" clId="{C1217FED-EE9D-45F3-A7FA-DD45E40AB17E}" dt="2019-04-26T10:58:25.007" v="174" actId="1076"/>
          <ac:spMkLst>
            <pc:docMk/>
            <pc:sldMk cId="2898151089" sldId="435"/>
            <ac:spMk id="9" creationId="{428CD0FB-9C2C-4B6D-B5D5-DA7636D15C39}"/>
          </ac:spMkLst>
        </pc:spChg>
      </pc:sldChg>
      <pc:sldChg chg="addSp delSp modSp">
        <pc:chgData name="Marlies Buurman" userId="e6187605-007b-4a1d-8b4d-4fc94e06b749" providerId="ADAL" clId="{C1217FED-EE9D-45F3-A7FA-DD45E40AB17E}" dt="2019-04-26T10:57:15.761" v="116" actId="14100"/>
        <pc:sldMkLst>
          <pc:docMk/>
          <pc:sldMk cId="2551572960" sldId="442"/>
        </pc:sldMkLst>
        <pc:spChg chg="add mod">
          <ac:chgData name="Marlies Buurman" userId="e6187605-007b-4a1d-8b4d-4fc94e06b749" providerId="ADAL" clId="{C1217FED-EE9D-45F3-A7FA-DD45E40AB17E}" dt="2019-04-26T10:57:15.761" v="116" actId="14100"/>
          <ac:spMkLst>
            <pc:docMk/>
            <pc:sldMk cId="2551572960" sldId="442"/>
            <ac:spMk id="4" creationId="{AD67F4DD-0541-48E2-895C-5D61E2F095EF}"/>
          </ac:spMkLst>
        </pc:spChg>
        <pc:picChg chg="add del mod">
          <ac:chgData name="Marlies Buurman" userId="e6187605-007b-4a1d-8b4d-4fc94e06b749" providerId="ADAL" clId="{C1217FED-EE9D-45F3-A7FA-DD45E40AB17E}" dt="2019-04-26T10:56:25.440" v="32"/>
          <ac:picMkLst>
            <pc:docMk/>
            <pc:sldMk cId="2551572960" sldId="442"/>
            <ac:picMk id="3" creationId="{F9F45701-673B-4D31-832D-84D1A6BBC667}"/>
          </ac:picMkLst>
        </pc:picChg>
      </pc:sldChg>
      <pc:sldChg chg="addSp modSp modAnim">
        <pc:chgData name="Marlies Buurman" userId="e6187605-007b-4a1d-8b4d-4fc94e06b749" providerId="ADAL" clId="{C1217FED-EE9D-45F3-A7FA-DD45E40AB17E}" dt="2019-04-26T10:55:47.135" v="28" actId="1076"/>
        <pc:sldMkLst>
          <pc:docMk/>
          <pc:sldMk cId="953999327" sldId="462"/>
        </pc:sldMkLst>
        <pc:spChg chg="mod">
          <ac:chgData name="Marlies Buurman" userId="e6187605-007b-4a1d-8b4d-4fc94e06b749" providerId="ADAL" clId="{C1217FED-EE9D-45F3-A7FA-DD45E40AB17E}" dt="2019-04-26T10:55:25.641" v="24" actId="20577"/>
          <ac:spMkLst>
            <pc:docMk/>
            <pc:sldMk cId="953999327" sldId="462"/>
            <ac:spMk id="4" creationId="{597B415B-97F5-4F9F-B065-ABF9B21138E0}"/>
          </ac:spMkLst>
        </pc:spChg>
        <pc:picChg chg="add mod">
          <ac:chgData name="Marlies Buurman" userId="e6187605-007b-4a1d-8b4d-4fc94e06b749" providerId="ADAL" clId="{C1217FED-EE9D-45F3-A7FA-DD45E40AB17E}" dt="2019-04-26T10:55:47.135" v="28" actId="1076"/>
          <ac:picMkLst>
            <pc:docMk/>
            <pc:sldMk cId="953999327" sldId="462"/>
            <ac:picMk id="5" creationId="{E1B026A1-78E2-494B-BDE6-DC88B29A9F34}"/>
          </ac:picMkLst>
        </pc:picChg>
      </pc:sldChg>
      <pc:sldChg chg="del">
        <pc:chgData name="Marlies Buurman" userId="e6187605-007b-4a1d-8b4d-4fc94e06b749" providerId="ADAL" clId="{C1217FED-EE9D-45F3-A7FA-DD45E40AB17E}" dt="2019-04-26T10:54:19.525" v="0" actId="2696"/>
        <pc:sldMkLst>
          <pc:docMk/>
          <pc:sldMk cId="2126904031" sldId="465"/>
        </pc:sldMkLst>
      </pc:sldChg>
    </pc:docChg>
  </pc:docChgLst>
  <pc:docChgLst>
    <pc:chgData name="Marlies Buurman" userId="e6187605-007b-4a1d-8b4d-4fc94e06b749" providerId="ADAL" clId="{7EC028C8-B006-4CC9-BF2C-178880712D3B}"/>
    <pc:docChg chg="custSel delSld modSld">
      <pc:chgData name="Marlies Buurman" userId="e6187605-007b-4a1d-8b4d-4fc94e06b749" providerId="ADAL" clId="{7EC028C8-B006-4CC9-BF2C-178880712D3B}" dt="2019-04-17T20:10:08.525" v="6" actId="2696"/>
      <pc:docMkLst>
        <pc:docMk/>
      </pc:docMkLst>
      <pc:sldChg chg="delSp modSp">
        <pc:chgData name="Marlies Buurman" userId="e6187605-007b-4a1d-8b4d-4fc94e06b749" providerId="ADAL" clId="{7EC028C8-B006-4CC9-BF2C-178880712D3B}" dt="2019-04-17T20:09:13.923" v="1" actId="478"/>
        <pc:sldMkLst>
          <pc:docMk/>
          <pc:sldMk cId="3972078024" sldId="265"/>
        </pc:sldMkLst>
        <pc:picChg chg="del mod">
          <ac:chgData name="Marlies Buurman" userId="e6187605-007b-4a1d-8b4d-4fc94e06b749" providerId="ADAL" clId="{7EC028C8-B006-4CC9-BF2C-178880712D3B}" dt="2019-04-17T20:09:13.923" v="1" actId="478"/>
          <ac:picMkLst>
            <pc:docMk/>
            <pc:sldMk cId="3972078024" sldId="265"/>
            <ac:picMk id="5" creationId="{2B3F134C-C4CA-4D12-BEE7-F97EEDADBC90}"/>
          </ac:picMkLst>
        </pc:picChg>
      </pc:sldChg>
      <pc:sldChg chg="delSp">
        <pc:chgData name="Marlies Buurman" userId="e6187605-007b-4a1d-8b4d-4fc94e06b749" providerId="ADAL" clId="{7EC028C8-B006-4CC9-BF2C-178880712D3B}" dt="2019-04-17T20:09:40.582" v="3" actId="478"/>
        <pc:sldMkLst>
          <pc:docMk/>
          <pc:sldMk cId="953999327" sldId="462"/>
        </pc:sldMkLst>
        <pc:picChg chg="del">
          <ac:chgData name="Marlies Buurman" userId="e6187605-007b-4a1d-8b4d-4fc94e06b749" providerId="ADAL" clId="{7EC028C8-B006-4CC9-BF2C-178880712D3B}" dt="2019-04-17T20:09:40.582" v="3" actId="478"/>
          <ac:picMkLst>
            <pc:docMk/>
            <pc:sldMk cId="953999327" sldId="462"/>
            <ac:picMk id="5" creationId="{34431703-7EEA-47A1-8EC8-7EFA47E48B7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datacqt\01%20Klanten\College%20Perinatale%20Zorg\Implementatie%20ZS\Quickscan\Resultaten%20Quickscan\Update%2030-11\quickscanzorgstandaardintegralegeboortezorg%20-%202016113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: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Sheet2!$C$4:$C$17</c:f>
              <c:strCache>
                <c:ptCount val="14"/>
                <c:pt idx="0">
                  <c:v>Eerstelijns verloskundigen</c:v>
                </c:pt>
                <c:pt idx="1">
                  <c:v>Tweedelijns verloskundigen</c:v>
                </c:pt>
                <c:pt idx="2">
                  <c:v>Ziekenhuis / ziekenhuizen</c:v>
                </c:pt>
                <c:pt idx="3">
                  <c:v>Gynaecologen</c:v>
                </c:pt>
                <c:pt idx="4">
                  <c:v>Kraamzorgorganisaties / kraamverzorgenden</c:v>
                </c:pt>
                <c:pt idx="5">
                  <c:v>Verloskundig actieve huisartsen</c:v>
                </c:pt>
                <c:pt idx="6">
                  <c:v>Klinisch verloskundigen</c:v>
                </c:pt>
                <c:pt idx="7">
                  <c:v>Kinderartsen</c:v>
                </c:pt>
                <c:pt idx="8">
                  <c:v>Kinderverpleegkundigen</c:v>
                </c:pt>
                <c:pt idx="9">
                  <c:v>O&amp;G verpleegkundigen</c:v>
                </c:pt>
                <c:pt idx="10">
                  <c:v>Lactatiekundigen</c:v>
                </c:pt>
                <c:pt idx="11">
                  <c:v>Echocentrum</c:v>
                </c:pt>
                <c:pt idx="12">
                  <c:v>Centrum voor Jeugd en Gezin / Gemeente</c:v>
                </c:pt>
                <c:pt idx="13">
                  <c:v>Regionale adviesraad van zwangeren / (jonge) ouders</c:v>
                </c:pt>
              </c:strCache>
            </c:strRef>
          </c:cat>
          <c:val>
            <c:numRef>
              <c:f>Sheet2!$D$4:$D$17</c:f>
              <c:numCache>
                <c:formatCode>General</c:formatCode>
                <c:ptCount val="14"/>
                <c:pt idx="0">
                  <c:v>48</c:v>
                </c:pt>
                <c:pt idx="1">
                  <c:v>45</c:v>
                </c:pt>
                <c:pt idx="2">
                  <c:v>46</c:v>
                </c:pt>
                <c:pt idx="3">
                  <c:v>48</c:v>
                </c:pt>
                <c:pt idx="4">
                  <c:v>48</c:v>
                </c:pt>
                <c:pt idx="5">
                  <c:v>9</c:v>
                </c:pt>
                <c:pt idx="6">
                  <c:v>46</c:v>
                </c:pt>
                <c:pt idx="7">
                  <c:v>46</c:v>
                </c:pt>
                <c:pt idx="8">
                  <c:v>10</c:v>
                </c:pt>
                <c:pt idx="9">
                  <c:v>31</c:v>
                </c:pt>
                <c:pt idx="10">
                  <c:v>16</c:v>
                </c:pt>
                <c:pt idx="11">
                  <c:v>25</c:v>
                </c:pt>
                <c:pt idx="12">
                  <c:v>21</c:v>
                </c:pt>
                <c:pt idx="1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26-4468-B8B0-9F3173CE6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618992"/>
        <c:axId val="481620168"/>
      </c:barChart>
      <c:catAx>
        <c:axId val="48161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81620168"/>
        <c:crosses val="autoZero"/>
        <c:auto val="1"/>
        <c:lblAlgn val="ctr"/>
        <c:lblOffset val="100"/>
        <c:noMultiLvlLbl val="0"/>
      </c:catAx>
      <c:valAx>
        <c:axId val="48162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8161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FE38E-61ED-457B-BC0D-E73A0167CAFC}" type="datetimeFigureOut">
              <a:rPr lang="nl-NL" smtClean="0"/>
              <a:t>26-4-2019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A9B62-FA93-4629-AC0F-FFAC99F8E7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17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snel doorheen, maar nog wel even de context schetsen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A9B62-FA93-4629-AC0F-FFAC99F8E7F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52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A9B62-FA93-4629-AC0F-FFAC99F8E7F0}" type="slidenum">
              <a:rPr lang="nl-NL" smtClean="0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768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1"/>
          </p:nvPr>
        </p:nvSpPr>
        <p:spPr>
          <a:xfrm>
            <a:off x="0" y="1482725"/>
            <a:ext cx="9144000" cy="53752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74838" y="2440858"/>
            <a:ext cx="3738717" cy="1102442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74838" y="4262284"/>
            <a:ext cx="3738717" cy="943897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474788" y="5729288"/>
            <a:ext cx="3738562" cy="42816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nl-NL" dirty="0"/>
              <a:t>Klik voor datum of auteur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0" y="0"/>
            <a:ext cx="9144000" cy="2757948"/>
          </a:xfrm>
          <a:prstGeom prst="rect">
            <a:avLst/>
          </a:prstGeom>
          <a:gradFill>
            <a:gsLst>
              <a:gs pos="30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Compleet CPZ logo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73" r="89911" b="20182"/>
          <a:stretch/>
        </p:blipFill>
        <p:spPr>
          <a:xfrm>
            <a:off x="5148001" y="0"/>
            <a:ext cx="3996000" cy="6858000"/>
          </a:xfrm>
          <a:prstGeom prst="rect">
            <a:avLst/>
          </a:prstGeom>
        </p:spPr>
      </p:pic>
      <p:pic>
        <p:nvPicPr>
          <p:cNvPr id="7" name="Afbeelding 6" descr="Compleet CPZ 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5" y="892660"/>
            <a:ext cx="3465235" cy="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3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owerpoint_p1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1" y="-43336"/>
            <a:ext cx="9294302" cy="6930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74838" y="2450076"/>
            <a:ext cx="3738717" cy="1093224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74838" y="4262284"/>
            <a:ext cx="3738717" cy="943897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474788" y="5729288"/>
            <a:ext cx="3738562" cy="42816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nl-NL" dirty="0"/>
              <a:t>Klik voor datum of auteur</a:t>
            </a:r>
          </a:p>
        </p:txBody>
      </p:sp>
    </p:spTree>
    <p:extLst>
      <p:ext uri="{BB962C8B-B14F-4D97-AF65-F5344CB8AC3E}">
        <p14:creationId xmlns:p14="http://schemas.microsoft.com/office/powerpoint/2010/main" val="381422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1" y="-43336"/>
            <a:ext cx="9294301" cy="69303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87EF-6F7D-1A4A-BCF5-7DD5118E2E46}" type="datetimeFigureOut">
              <a:rPr lang="nl-NL" smtClean="0"/>
              <a:t>26-4-2019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288592" y="6157248"/>
            <a:ext cx="53094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A7053FB-042E-6446-B316-64F3393D4AD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175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1" y="-43336"/>
            <a:ext cx="9294301" cy="69303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66800" y="695325"/>
            <a:ext cx="6324600" cy="1008114"/>
          </a:xfrm>
          <a:solidFill>
            <a:schemeClr val="accent1">
              <a:alpha val="50000"/>
            </a:schemeClr>
          </a:solidFill>
        </p:spPr>
        <p:txBody>
          <a:bodyPr lIns="432000" tIns="252000" anchor="t" anchorCtr="0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87EF-6F7D-1A4A-BCF5-7DD5118E2E46}" type="datetimeFigureOut">
              <a:rPr lang="nl-NL" smtClean="0"/>
              <a:t>26-4-2019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288592" y="6157248"/>
            <a:ext cx="53094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A7053FB-042E-6446-B316-64F3393D4AD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1066800" y="1703388"/>
            <a:ext cx="6324600" cy="3811587"/>
          </a:xfrm>
          <a:solidFill>
            <a:schemeClr val="accent1">
              <a:alpha val="50000"/>
            </a:schemeClr>
          </a:solidFill>
        </p:spPr>
        <p:txBody>
          <a:bodyPr lIns="432000" rIns="21600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732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1" y="-43336"/>
            <a:ext cx="9294301" cy="69303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87EF-6F7D-1A4A-BCF5-7DD5118E2E46}" type="datetimeFigureOut">
              <a:rPr lang="nl-NL" smtClean="0"/>
              <a:t>26-4-2019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53FB-042E-6446-B316-64F3393D4AD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74838" y="1703439"/>
            <a:ext cx="3240000" cy="410742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4929492" y="1711428"/>
            <a:ext cx="3240000" cy="410742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67936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1" y="-43336"/>
            <a:ext cx="9294301" cy="69303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87EF-6F7D-1A4A-BCF5-7DD5118E2E46}" type="datetimeFigureOut">
              <a:rPr lang="nl-NL" smtClean="0"/>
              <a:t>26-4-2019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53FB-042E-6446-B316-64F3393D4A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44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1" y="-43336"/>
            <a:ext cx="9294301" cy="6930365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87EF-6F7D-1A4A-BCF5-7DD5118E2E46}" type="datetimeFigureOut">
              <a:rPr lang="nl-NL" smtClean="0"/>
              <a:t>26-4-2019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53FB-042E-6446-B316-64F3393D4A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31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BasisCPZ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76" y="-69867"/>
            <a:ext cx="9821178" cy="70412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9006" y="1392270"/>
            <a:ext cx="7728602" cy="91275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pagina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49006" y="2524435"/>
            <a:ext cx="7728602" cy="3066263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Punt </a:t>
            </a:r>
            <a:r>
              <a:rPr lang="en-US" dirty="0" err="1"/>
              <a:t>een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Punt twee</a:t>
            </a:r>
          </a:p>
          <a:p>
            <a:pPr>
              <a:buFontTx/>
              <a:buChar char="-"/>
            </a:pPr>
            <a:r>
              <a:rPr lang="en-US" dirty="0"/>
              <a:t>Punt </a:t>
            </a:r>
            <a:r>
              <a:rPr lang="en-US" dirty="0" err="1"/>
              <a:t>drie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7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74838" y="958644"/>
            <a:ext cx="6694654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74838" y="1703439"/>
            <a:ext cx="6681020" cy="4107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17340" y="6389644"/>
            <a:ext cx="21336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AA87EF-6F7D-1A4A-BCF5-7DD5118E2E46}" type="datetimeFigureOut">
              <a:rPr lang="nl-NL" smtClean="0"/>
              <a:pPr/>
              <a:t>26-4-2019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741604" y="6157248"/>
            <a:ext cx="3409336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288592" y="6157248"/>
            <a:ext cx="53094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A7053FB-042E-6446-B316-64F3393D4AD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17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3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8000" indent="-288000" algn="l" defTabSz="457200" rtl="0" eaLnBrk="1" latinLnBrk="0" hangingPunct="1"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000" indent="-288000" algn="l" defTabSz="457200" rtl="0" eaLnBrk="1" latinLnBrk="0" hangingPunct="1">
        <a:spcBef>
          <a:spcPts val="0"/>
        </a:spcBef>
        <a:buFont typeface="Arial"/>
        <a:buChar char="–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64000" indent="-288000" algn="l" defTabSz="457200" rtl="0" eaLnBrk="1" latinLnBrk="0" hangingPunct="1"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000" indent="-288000" algn="l" defTabSz="457200" rtl="0" eaLnBrk="1" latinLnBrk="0" hangingPunct="1">
        <a:spcBef>
          <a:spcPts val="0"/>
        </a:spcBef>
        <a:buFont typeface="Arial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40000" indent="-288000" algn="l" defTabSz="457200" rtl="0" eaLnBrk="1" latinLnBrk="0" hangingPunct="1">
        <a:spcBef>
          <a:spcPts val="0"/>
        </a:spcBef>
        <a:buFont typeface="Arial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emf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netgeboortezorg.nl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marliesbuurman@collegepz.nl" TargetMode="External"/><Relationship Id="rId2" Type="http://schemas.openxmlformats.org/officeDocument/2006/relationships/hyperlink" Target="https://www.kennisnetgeboortezorg.nl/actueel/nieuwsbrie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FF020397-1F88-4D49-AA7E-565859285B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59140" y="742907"/>
            <a:ext cx="9275927" cy="6183953"/>
          </a:xfr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442036" y="4505172"/>
            <a:ext cx="3738717" cy="1102442"/>
          </a:xfrm>
        </p:spPr>
        <p:txBody>
          <a:bodyPr>
            <a:normAutofit fontScale="90000"/>
          </a:bodyPr>
          <a:lstStyle/>
          <a:p>
            <a:r>
              <a:rPr lang="nl-NL" sz="2700" dirty="0">
                <a:solidFill>
                  <a:schemeClr val="bg1"/>
                </a:solidFill>
              </a:rPr>
              <a:t>Crashcourse geboortezorg</a:t>
            </a:r>
            <a:br>
              <a:rPr lang="nl-NL" sz="2700" dirty="0"/>
            </a:br>
            <a:br>
              <a:rPr lang="nl-NL" dirty="0"/>
            </a:br>
            <a:br>
              <a:rPr lang="nl-NL" sz="2200" dirty="0"/>
            </a:br>
            <a:endParaRPr lang="nl-NL" sz="2200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442036" y="5091881"/>
            <a:ext cx="3738717" cy="943897"/>
          </a:xfrm>
        </p:spPr>
        <p:txBody>
          <a:bodyPr>
            <a:normAutofit/>
          </a:bodyPr>
          <a:lstStyle/>
          <a:p>
            <a:r>
              <a:rPr lang="nl-NL" sz="1800" dirty="0">
                <a:solidFill>
                  <a:schemeClr val="bg1"/>
                </a:solidFill>
              </a:rPr>
              <a:t>Kick off Kansrijke Start</a:t>
            </a:r>
          </a:p>
          <a:p>
            <a:r>
              <a:rPr lang="nl-NL" sz="1800" dirty="0">
                <a:solidFill>
                  <a:schemeClr val="bg1"/>
                </a:solidFill>
              </a:rPr>
              <a:t>11 april 2019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sz="1400">
                <a:solidFill>
                  <a:schemeClr val="bg1"/>
                </a:solidFill>
                <a:latin typeface="Calibri"/>
                <a:cs typeface="Calibri"/>
              </a:rPr>
              <a:t>Marlies Buurman (CPZ)</a:t>
            </a:r>
          </a:p>
          <a:p>
            <a:r>
              <a:rPr lang="nl-NL" sz="1400">
                <a:solidFill>
                  <a:schemeClr val="bg1"/>
                </a:solidFill>
                <a:latin typeface="Calibri"/>
                <a:cs typeface="Calibri"/>
              </a:rPr>
              <a:t>Jolanda Liebregts (verloskundige/KNOV)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753EEF-9DAF-4F6F-86AC-F3AB34F01F0F}"/>
              </a:ext>
            </a:extLst>
          </p:cNvPr>
          <p:cNvSpPr/>
          <p:nvPr/>
        </p:nvSpPr>
        <p:spPr>
          <a:xfrm>
            <a:off x="-29569" y="-317090"/>
            <a:ext cx="9144000" cy="2757948"/>
          </a:xfrm>
          <a:prstGeom prst="rect">
            <a:avLst/>
          </a:prstGeom>
          <a:gradFill>
            <a:gsLst>
              <a:gs pos="43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 descr="Compleet CPZ logo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973" r="89911" b="20182"/>
          <a:stretch/>
        </p:blipFill>
        <p:spPr>
          <a:xfrm>
            <a:off x="5148000" y="23753"/>
            <a:ext cx="3996000" cy="6858000"/>
          </a:xfrm>
          <a:prstGeom prst="rect">
            <a:avLst/>
          </a:prstGeom>
        </p:spPr>
      </p:pic>
      <p:pic>
        <p:nvPicPr>
          <p:cNvPr id="11" name="Afbeelding 10" descr="Compleet CPZ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5" y="892660"/>
            <a:ext cx="3465235" cy="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FF020397-1F88-4D49-AA7E-565859285B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8240" y="727742"/>
            <a:ext cx="9298675" cy="6199117"/>
          </a:xfr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2200" dirty="0"/>
            </a:br>
            <a:endParaRPr lang="nl-NL" sz="2200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409284" y="5754818"/>
            <a:ext cx="3738717" cy="94389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2: CPZ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753EEF-9DAF-4F6F-86AC-F3AB34F01F0F}"/>
              </a:ext>
            </a:extLst>
          </p:cNvPr>
          <p:cNvSpPr/>
          <p:nvPr/>
        </p:nvSpPr>
        <p:spPr>
          <a:xfrm>
            <a:off x="0" y="0"/>
            <a:ext cx="9144000" cy="2757948"/>
          </a:xfrm>
          <a:prstGeom prst="rect">
            <a:avLst/>
          </a:prstGeom>
          <a:gradFill>
            <a:gsLst>
              <a:gs pos="43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Compleet CPZ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5" y="892660"/>
            <a:ext cx="3465235" cy="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8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04F35-E897-441C-A62D-2AB6DE39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College Perinatale Zorg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3F74B4-09FA-4D5D-9628-A24FD7984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Ontstaan na het advies van de Stuurgroep Zwangerschap en Geboorte: “Een goed begin”. (2010)</a:t>
            </a:r>
          </a:p>
          <a:p>
            <a:r>
              <a:rPr lang="nl-NL" dirty="0"/>
              <a:t>CPZ is een netwerkorganisatie van de veldpartijen Bo Geboortezorg, KNOV, NVOG, NVK, NVZ, Patiëntenfederatie Nederland een Zorgverzekeraars Nederland.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C88F31-EB56-469F-8EBB-7D3A79FC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56" y="4588853"/>
            <a:ext cx="8029327" cy="8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 ‘Een goed begin’, naar ...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E93608D-2F78-46A0-BC89-09CBDFC02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58" y="2067201"/>
            <a:ext cx="2455446" cy="3499127"/>
          </a:xfrm>
          <a:prstGeom prst="rect">
            <a:avLst/>
          </a:prstGeom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0826DC46-62F8-4D89-9A12-76CD8112D030}"/>
              </a:ext>
            </a:extLst>
          </p:cNvPr>
          <p:cNvGrpSpPr/>
          <p:nvPr/>
        </p:nvGrpSpPr>
        <p:grpSpPr>
          <a:xfrm>
            <a:off x="3512232" y="2625060"/>
            <a:ext cx="5389270" cy="2832113"/>
            <a:chOff x="694112" y="1651178"/>
            <a:chExt cx="9074719" cy="4756385"/>
          </a:xfrm>
        </p:grpSpPr>
        <p:sp>
          <p:nvSpPr>
            <p:cNvPr id="9" name="Abgerundetes Rechteck 35">
              <a:extLst>
                <a:ext uri="{FF2B5EF4-FFF2-40B4-BE49-F238E27FC236}">
                  <a16:creationId xmlns:a16="http://schemas.microsoft.com/office/drawing/2014/main" id="{A6F37BA8-8438-4002-81E0-693B113AE571}"/>
                </a:ext>
              </a:extLst>
            </p:cNvPr>
            <p:cNvSpPr/>
            <p:nvPr/>
          </p:nvSpPr>
          <p:spPr bwMode="gray">
            <a:xfrm>
              <a:off x="1592348" y="3407346"/>
              <a:ext cx="8176483" cy="120847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95375" tIns="59537" rIns="89306" bIns="59537" anchor="ctr"/>
            <a:lstStyle/>
            <a:p>
              <a:r>
                <a:rPr lang="nl-NL" sz="1200" dirty="0">
                  <a:solidFill>
                    <a:schemeClr val="bg1"/>
                  </a:solidFill>
                </a:rPr>
                <a:t>In 2022 is de </a:t>
              </a:r>
              <a:r>
                <a:rPr lang="nl-NL" sz="1200" b="1" dirty="0">
                  <a:solidFill>
                    <a:schemeClr val="bg1"/>
                  </a:solidFill>
                </a:rPr>
                <a:t>cliënt een gelijkwaardige partner </a:t>
              </a:r>
              <a:r>
                <a:rPr lang="nl-NL" sz="1200" dirty="0">
                  <a:solidFill>
                    <a:schemeClr val="bg1"/>
                  </a:solidFill>
                </a:rPr>
                <a:t>en </a:t>
              </a:r>
              <a:r>
                <a:rPr lang="nl-NL" sz="1200" b="1" dirty="0">
                  <a:solidFill>
                    <a:schemeClr val="bg1"/>
                  </a:solidFill>
                </a:rPr>
                <a:t>beslist zij samen </a:t>
              </a:r>
              <a:r>
                <a:rPr lang="nl-NL" sz="1200" dirty="0">
                  <a:solidFill>
                    <a:schemeClr val="bg1"/>
                  </a:solidFill>
                </a:rPr>
                <a:t>met de zorgprofessional.</a:t>
              </a:r>
            </a:p>
          </p:txBody>
        </p:sp>
        <p:sp>
          <p:nvSpPr>
            <p:cNvPr id="10" name="Ellipse 33">
              <a:extLst>
                <a:ext uri="{FF2B5EF4-FFF2-40B4-BE49-F238E27FC236}">
                  <a16:creationId xmlns:a16="http://schemas.microsoft.com/office/drawing/2014/main" id="{4C87AC82-DE65-467F-B069-1923185185B1}"/>
                </a:ext>
              </a:extLst>
            </p:cNvPr>
            <p:cNvSpPr/>
            <p:nvPr/>
          </p:nvSpPr>
          <p:spPr bwMode="gray">
            <a:xfrm>
              <a:off x="835263" y="3434188"/>
              <a:ext cx="1150419" cy="1150419"/>
            </a:xfrm>
            <a:prstGeom prst="ellipse">
              <a:avLst/>
            </a:prstGeom>
            <a:solidFill>
              <a:srgbClr val="80808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36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Abgerundetes Rechteck 35">
              <a:extLst>
                <a:ext uri="{FF2B5EF4-FFF2-40B4-BE49-F238E27FC236}">
                  <a16:creationId xmlns:a16="http://schemas.microsoft.com/office/drawing/2014/main" id="{C36A5E7E-FBAE-43DF-85D6-C4E656E0D62B}"/>
                </a:ext>
              </a:extLst>
            </p:cNvPr>
            <p:cNvSpPr/>
            <p:nvPr/>
          </p:nvSpPr>
          <p:spPr bwMode="gray">
            <a:xfrm>
              <a:off x="1584143" y="5086968"/>
              <a:ext cx="8176483" cy="120847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95375" tIns="59537" rIns="89306" bIns="59537" anchor="ctr"/>
            <a:lstStyle/>
            <a:p>
              <a:r>
                <a:rPr lang="nl-NL" sz="1200" dirty="0">
                  <a:solidFill>
                    <a:schemeClr val="bg1"/>
                  </a:solidFill>
                </a:rPr>
                <a:t>In 2022 is de geboortezorg hét voorbeeld van een </a:t>
              </a:r>
              <a:r>
                <a:rPr lang="nl-NL" sz="1200" b="1" dirty="0">
                  <a:solidFill>
                    <a:schemeClr val="bg1"/>
                  </a:solidFill>
                </a:rPr>
                <a:t>doelmatig, solidair en goed functionerend netwerk.</a:t>
              </a:r>
            </a:p>
          </p:txBody>
        </p:sp>
        <p:sp>
          <p:nvSpPr>
            <p:cNvPr id="12" name="Ellipse 33">
              <a:extLst>
                <a:ext uri="{FF2B5EF4-FFF2-40B4-BE49-F238E27FC236}">
                  <a16:creationId xmlns:a16="http://schemas.microsoft.com/office/drawing/2014/main" id="{66D90FDA-2F5B-4ED5-B0F9-1AB8EE3EFD41}"/>
                </a:ext>
              </a:extLst>
            </p:cNvPr>
            <p:cNvSpPr/>
            <p:nvPr/>
          </p:nvSpPr>
          <p:spPr bwMode="gray">
            <a:xfrm>
              <a:off x="841651" y="5115992"/>
              <a:ext cx="1150419" cy="1150419"/>
            </a:xfrm>
            <a:prstGeom prst="ellipse">
              <a:avLst/>
            </a:prstGeom>
            <a:solidFill>
              <a:srgbClr val="80808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36" b="1" dirty="0">
                <a:solidFill>
                  <a:srgbClr val="FFFFFF"/>
                </a:solidFill>
              </a:endParaRPr>
            </a:p>
          </p:txBody>
        </p:sp>
        <p:grpSp>
          <p:nvGrpSpPr>
            <p:cNvPr id="13" name="Gruppieren 70">
              <a:extLst>
                <a:ext uri="{FF2B5EF4-FFF2-40B4-BE49-F238E27FC236}">
                  <a16:creationId xmlns:a16="http://schemas.microsoft.com/office/drawing/2014/main" id="{C550C283-99F6-4CE4-AACB-748364684C84}"/>
                </a:ext>
              </a:extLst>
            </p:cNvPr>
            <p:cNvGrpSpPr/>
            <p:nvPr/>
          </p:nvGrpSpPr>
          <p:grpSpPr>
            <a:xfrm>
              <a:off x="908591" y="5349838"/>
              <a:ext cx="969459" cy="642904"/>
              <a:chOff x="7267575" y="3241675"/>
              <a:chExt cx="1438276" cy="857250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3" name="Freeform 48">
                <a:extLst>
                  <a:ext uri="{FF2B5EF4-FFF2-40B4-BE49-F238E27FC236}">
                    <a16:creationId xmlns:a16="http://schemas.microsoft.com/office/drawing/2014/main" id="{76845F65-176F-4605-B0D0-6C86209CC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74075" y="3841750"/>
                <a:ext cx="34925" cy="100013"/>
              </a:xfrm>
              <a:custGeom>
                <a:avLst/>
                <a:gdLst>
                  <a:gd name="T0" fmla="*/ 6 w 22"/>
                  <a:gd name="T1" fmla="*/ 14 h 63"/>
                  <a:gd name="T2" fmla="*/ 16 w 22"/>
                  <a:gd name="T3" fmla="*/ 14 h 63"/>
                  <a:gd name="T4" fmla="*/ 22 w 22"/>
                  <a:gd name="T5" fmla="*/ 46 h 63"/>
                  <a:gd name="T6" fmla="*/ 11 w 22"/>
                  <a:gd name="T7" fmla="*/ 63 h 63"/>
                  <a:gd name="T8" fmla="*/ 0 w 22"/>
                  <a:gd name="T9" fmla="*/ 46 h 63"/>
                  <a:gd name="T10" fmla="*/ 6 w 22"/>
                  <a:gd name="T11" fmla="*/ 14 h 63"/>
                  <a:gd name="T12" fmla="*/ 2 w 22"/>
                  <a:gd name="T13" fmla="*/ 0 h 63"/>
                  <a:gd name="T14" fmla="*/ 20 w 22"/>
                  <a:gd name="T15" fmla="*/ 0 h 63"/>
                  <a:gd name="T16" fmla="*/ 17 w 22"/>
                  <a:gd name="T17" fmla="*/ 11 h 63"/>
                  <a:gd name="T18" fmla="*/ 3 w 22"/>
                  <a:gd name="T19" fmla="*/ 11 h 63"/>
                  <a:gd name="T20" fmla="*/ 2 w 22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63">
                    <a:moveTo>
                      <a:pt x="6" y="14"/>
                    </a:moveTo>
                    <a:lnTo>
                      <a:pt x="16" y="14"/>
                    </a:lnTo>
                    <a:lnTo>
                      <a:pt x="22" y="46"/>
                    </a:lnTo>
                    <a:lnTo>
                      <a:pt x="11" y="63"/>
                    </a:lnTo>
                    <a:lnTo>
                      <a:pt x="0" y="46"/>
                    </a:lnTo>
                    <a:lnTo>
                      <a:pt x="6" y="14"/>
                    </a:lnTo>
                    <a:close/>
                    <a:moveTo>
                      <a:pt x="2" y="0"/>
                    </a:moveTo>
                    <a:lnTo>
                      <a:pt x="20" y="0"/>
                    </a:lnTo>
                    <a:lnTo>
                      <a:pt x="17" y="11"/>
                    </a:lnTo>
                    <a:lnTo>
                      <a:pt x="3" y="1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24" name="Freeform 49">
                <a:extLst>
                  <a:ext uri="{FF2B5EF4-FFF2-40B4-BE49-F238E27FC236}">
                    <a16:creationId xmlns:a16="http://schemas.microsoft.com/office/drawing/2014/main" id="{18CCA5F2-3BB6-4EA8-8520-90FF902876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8350" y="3717925"/>
                <a:ext cx="207963" cy="263525"/>
              </a:xfrm>
              <a:custGeom>
                <a:avLst/>
                <a:gdLst>
                  <a:gd name="T0" fmla="*/ 85 w 131"/>
                  <a:gd name="T1" fmla="*/ 81 h 166"/>
                  <a:gd name="T2" fmla="*/ 101 w 131"/>
                  <a:gd name="T3" fmla="*/ 87 h 166"/>
                  <a:gd name="T4" fmla="*/ 113 w 131"/>
                  <a:gd name="T5" fmla="*/ 98 h 166"/>
                  <a:gd name="T6" fmla="*/ 124 w 131"/>
                  <a:gd name="T7" fmla="*/ 115 h 166"/>
                  <a:gd name="T8" fmla="*/ 130 w 131"/>
                  <a:gd name="T9" fmla="*/ 133 h 166"/>
                  <a:gd name="T10" fmla="*/ 131 w 131"/>
                  <a:gd name="T11" fmla="*/ 138 h 166"/>
                  <a:gd name="T12" fmla="*/ 124 w 131"/>
                  <a:gd name="T13" fmla="*/ 144 h 166"/>
                  <a:gd name="T14" fmla="*/ 114 w 131"/>
                  <a:gd name="T15" fmla="*/ 150 h 166"/>
                  <a:gd name="T16" fmla="*/ 110 w 131"/>
                  <a:gd name="T17" fmla="*/ 130 h 166"/>
                  <a:gd name="T18" fmla="*/ 101 w 131"/>
                  <a:gd name="T19" fmla="*/ 113 h 166"/>
                  <a:gd name="T20" fmla="*/ 102 w 131"/>
                  <a:gd name="T21" fmla="*/ 132 h 166"/>
                  <a:gd name="T22" fmla="*/ 105 w 131"/>
                  <a:gd name="T23" fmla="*/ 157 h 166"/>
                  <a:gd name="T24" fmla="*/ 87 w 131"/>
                  <a:gd name="T25" fmla="*/ 163 h 166"/>
                  <a:gd name="T26" fmla="*/ 66 w 131"/>
                  <a:gd name="T27" fmla="*/ 166 h 166"/>
                  <a:gd name="T28" fmla="*/ 45 w 131"/>
                  <a:gd name="T29" fmla="*/ 163 h 166"/>
                  <a:gd name="T30" fmla="*/ 25 w 131"/>
                  <a:gd name="T31" fmla="*/ 155 h 166"/>
                  <a:gd name="T32" fmla="*/ 26 w 131"/>
                  <a:gd name="T33" fmla="*/ 135 h 166"/>
                  <a:gd name="T34" fmla="*/ 29 w 131"/>
                  <a:gd name="T35" fmla="*/ 118 h 166"/>
                  <a:gd name="T36" fmla="*/ 26 w 131"/>
                  <a:gd name="T37" fmla="*/ 123 h 166"/>
                  <a:gd name="T38" fmla="*/ 20 w 131"/>
                  <a:gd name="T39" fmla="*/ 137 h 166"/>
                  <a:gd name="T40" fmla="*/ 17 w 131"/>
                  <a:gd name="T41" fmla="*/ 150 h 166"/>
                  <a:gd name="T42" fmla="*/ 8 w 131"/>
                  <a:gd name="T43" fmla="*/ 144 h 166"/>
                  <a:gd name="T44" fmla="*/ 0 w 131"/>
                  <a:gd name="T45" fmla="*/ 138 h 166"/>
                  <a:gd name="T46" fmla="*/ 8 w 131"/>
                  <a:gd name="T47" fmla="*/ 116 h 166"/>
                  <a:gd name="T48" fmla="*/ 19 w 131"/>
                  <a:gd name="T49" fmla="*/ 98 h 166"/>
                  <a:gd name="T50" fmla="*/ 29 w 131"/>
                  <a:gd name="T51" fmla="*/ 89 h 166"/>
                  <a:gd name="T52" fmla="*/ 45 w 131"/>
                  <a:gd name="T53" fmla="*/ 81 h 166"/>
                  <a:gd name="T54" fmla="*/ 46 w 131"/>
                  <a:gd name="T55" fmla="*/ 93 h 166"/>
                  <a:gd name="T56" fmla="*/ 51 w 131"/>
                  <a:gd name="T57" fmla="*/ 110 h 166"/>
                  <a:gd name="T58" fmla="*/ 57 w 131"/>
                  <a:gd name="T59" fmla="*/ 126 h 166"/>
                  <a:gd name="T60" fmla="*/ 65 w 131"/>
                  <a:gd name="T61" fmla="*/ 140 h 166"/>
                  <a:gd name="T62" fmla="*/ 73 w 131"/>
                  <a:gd name="T63" fmla="*/ 126 h 166"/>
                  <a:gd name="T64" fmla="*/ 79 w 131"/>
                  <a:gd name="T65" fmla="*/ 109 h 166"/>
                  <a:gd name="T66" fmla="*/ 82 w 131"/>
                  <a:gd name="T67" fmla="*/ 93 h 166"/>
                  <a:gd name="T68" fmla="*/ 85 w 131"/>
                  <a:gd name="T69" fmla="*/ 81 h 166"/>
                  <a:gd name="T70" fmla="*/ 66 w 131"/>
                  <a:gd name="T71" fmla="*/ 0 h 166"/>
                  <a:gd name="T72" fmla="*/ 79 w 131"/>
                  <a:gd name="T73" fmla="*/ 3 h 166"/>
                  <a:gd name="T74" fmla="*/ 90 w 131"/>
                  <a:gd name="T75" fmla="*/ 10 h 166"/>
                  <a:gd name="T76" fmla="*/ 96 w 131"/>
                  <a:gd name="T77" fmla="*/ 22 h 166"/>
                  <a:gd name="T78" fmla="*/ 99 w 131"/>
                  <a:gd name="T79" fmla="*/ 36 h 166"/>
                  <a:gd name="T80" fmla="*/ 96 w 131"/>
                  <a:gd name="T81" fmla="*/ 48 h 166"/>
                  <a:gd name="T82" fmla="*/ 90 w 131"/>
                  <a:gd name="T83" fmla="*/ 61 h 166"/>
                  <a:gd name="T84" fmla="*/ 79 w 131"/>
                  <a:gd name="T85" fmla="*/ 68 h 166"/>
                  <a:gd name="T86" fmla="*/ 66 w 131"/>
                  <a:gd name="T87" fmla="*/ 70 h 166"/>
                  <a:gd name="T88" fmla="*/ 53 w 131"/>
                  <a:gd name="T89" fmla="*/ 68 h 166"/>
                  <a:gd name="T90" fmla="*/ 42 w 131"/>
                  <a:gd name="T91" fmla="*/ 61 h 166"/>
                  <a:gd name="T92" fmla="*/ 36 w 131"/>
                  <a:gd name="T93" fmla="*/ 48 h 166"/>
                  <a:gd name="T94" fmla="*/ 32 w 131"/>
                  <a:gd name="T95" fmla="*/ 36 h 166"/>
                  <a:gd name="T96" fmla="*/ 36 w 131"/>
                  <a:gd name="T97" fmla="*/ 22 h 166"/>
                  <a:gd name="T98" fmla="*/ 42 w 131"/>
                  <a:gd name="T99" fmla="*/ 10 h 166"/>
                  <a:gd name="T100" fmla="*/ 53 w 131"/>
                  <a:gd name="T101" fmla="*/ 3 h 166"/>
                  <a:gd name="T102" fmla="*/ 66 w 131"/>
                  <a:gd name="T103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1" h="166">
                    <a:moveTo>
                      <a:pt x="85" y="81"/>
                    </a:moveTo>
                    <a:lnTo>
                      <a:pt x="101" y="87"/>
                    </a:lnTo>
                    <a:lnTo>
                      <a:pt x="113" y="98"/>
                    </a:lnTo>
                    <a:lnTo>
                      <a:pt x="124" y="115"/>
                    </a:lnTo>
                    <a:lnTo>
                      <a:pt x="130" y="133"/>
                    </a:lnTo>
                    <a:lnTo>
                      <a:pt x="131" y="138"/>
                    </a:lnTo>
                    <a:lnTo>
                      <a:pt x="124" y="144"/>
                    </a:lnTo>
                    <a:lnTo>
                      <a:pt x="114" y="150"/>
                    </a:lnTo>
                    <a:lnTo>
                      <a:pt x="110" y="130"/>
                    </a:lnTo>
                    <a:lnTo>
                      <a:pt x="101" y="113"/>
                    </a:lnTo>
                    <a:lnTo>
                      <a:pt x="102" y="132"/>
                    </a:lnTo>
                    <a:lnTo>
                      <a:pt x="105" y="157"/>
                    </a:lnTo>
                    <a:lnTo>
                      <a:pt x="87" y="163"/>
                    </a:lnTo>
                    <a:lnTo>
                      <a:pt x="66" y="166"/>
                    </a:lnTo>
                    <a:lnTo>
                      <a:pt x="45" y="163"/>
                    </a:lnTo>
                    <a:lnTo>
                      <a:pt x="25" y="155"/>
                    </a:lnTo>
                    <a:lnTo>
                      <a:pt x="26" y="135"/>
                    </a:lnTo>
                    <a:lnTo>
                      <a:pt x="29" y="118"/>
                    </a:lnTo>
                    <a:lnTo>
                      <a:pt x="26" y="123"/>
                    </a:lnTo>
                    <a:lnTo>
                      <a:pt x="20" y="137"/>
                    </a:lnTo>
                    <a:lnTo>
                      <a:pt x="17" y="150"/>
                    </a:lnTo>
                    <a:lnTo>
                      <a:pt x="8" y="144"/>
                    </a:lnTo>
                    <a:lnTo>
                      <a:pt x="0" y="138"/>
                    </a:lnTo>
                    <a:lnTo>
                      <a:pt x="8" y="116"/>
                    </a:lnTo>
                    <a:lnTo>
                      <a:pt x="19" y="98"/>
                    </a:lnTo>
                    <a:lnTo>
                      <a:pt x="29" y="89"/>
                    </a:lnTo>
                    <a:lnTo>
                      <a:pt x="45" y="81"/>
                    </a:lnTo>
                    <a:lnTo>
                      <a:pt x="46" y="93"/>
                    </a:lnTo>
                    <a:lnTo>
                      <a:pt x="51" y="110"/>
                    </a:lnTo>
                    <a:lnTo>
                      <a:pt x="57" y="126"/>
                    </a:lnTo>
                    <a:lnTo>
                      <a:pt x="65" y="140"/>
                    </a:lnTo>
                    <a:lnTo>
                      <a:pt x="73" y="126"/>
                    </a:lnTo>
                    <a:lnTo>
                      <a:pt x="79" y="109"/>
                    </a:lnTo>
                    <a:lnTo>
                      <a:pt x="82" y="93"/>
                    </a:lnTo>
                    <a:lnTo>
                      <a:pt x="85" y="81"/>
                    </a:lnTo>
                    <a:close/>
                    <a:moveTo>
                      <a:pt x="66" y="0"/>
                    </a:moveTo>
                    <a:lnTo>
                      <a:pt x="79" y="3"/>
                    </a:lnTo>
                    <a:lnTo>
                      <a:pt x="90" y="10"/>
                    </a:lnTo>
                    <a:lnTo>
                      <a:pt x="96" y="22"/>
                    </a:lnTo>
                    <a:lnTo>
                      <a:pt x="99" y="36"/>
                    </a:lnTo>
                    <a:lnTo>
                      <a:pt x="96" y="48"/>
                    </a:lnTo>
                    <a:lnTo>
                      <a:pt x="90" y="61"/>
                    </a:lnTo>
                    <a:lnTo>
                      <a:pt x="79" y="68"/>
                    </a:lnTo>
                    <a:lnTo>
                      <a:pt x="66" y="70"/>
                    </a:lnTo>
                    <a:lnTo>
                      <a:pt x="53" y="68"/>
                    </a:lnTo>
                    <a:lnTo>
                      <a:pt x="42" y="61"/>
                    </a:lnTo>
                    <a:lnTo>
                      <a:pt x="36" y="48"/>
                    </a:lnTo>
                    <a:lnTo>
                      <a:pt x="32" y="36"/>
                    </a:lnTo>
                    <a:lnTo>
                      <a:pt x="36" y="22"/>
                    </a:lnTo>
                    <a:lnTo>
                      <a:pt x="42" y="10"/>
                    </a:lnTo>
                    <a:lnTo>
                      <a:pt x="53" y="3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25" name="Freeform 50">
                <a:extLst>
                  <a:ext uri="{FF2B5EF4-FFF2-40B4-BE49-F238E27FC236}">
                    <a16:creationId xmlns:a16="http://schemas.microsoft.com/office/drawing/2014/main" id="{8C512439-CEF7-4126-BFDE-753E4B0C2E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1988" y="3624263"/>
                <a:ext cx="423863" cy="420688"/>
              </a:xfrm>
              <a:custGeom>
                <a:avLst/>
                <a:gdLst>
                  <a:gd name="T0" fmla="*/ 133 w 267"/>
                  <a:gd name="T1" fmla="*/ 25 h 265"/>
                  <a:gd name="T2" fmla="*/ 104 w 267"/>
                  <a:gd name="T3" fmla="*/ 28 h 265"/>
                  <a:gd name="T4" fmla="*/ 79 w 267"/>
                  <a:gd name="T5" fmla="*/ 39 h 265"/>
                  <a:gd name="T6" fmla="*/ 56 w 267"/>
                  <a:gd name="T7" fmla="*/ 56 h 265"/>
                  <a:gd name="T8" fmla="*/ 41 w 267"/>
                  <a:gd name="T9" fmla="*/ 78 h 265"/>
                  <a:gd name="T10" fmla="*/ 28 w 267"/>
                  <a:gd name="T11" fmla="*/ 104 h 265"/>
                  <a:gd name="T12" fmla="*/ 25 w 267"/>
                  <a:gd name="T13" fmla="*/ 132 h 265"/>
                  <a:gd name="T14" fmla="*/ 28 w 267"/>
                  <a:gd name="T15" fmla="*/ 161 h 265"/>
                  <a:gd name="T16" fmla="*/ 41 w 267"/>
                  <a:gd name="T17" fmla="*/ 188 h 265"/>
                  <a:gd name="T18" fmla="*/ 56 w 267"/>
                  <a:gd name="T19" fmla="*/ 209 h 265"/>
                  <a:gd name="T20" fmla="*/ 79 w 267"/>
                  <a:gd name="T21" fmla="*/ 226 h 265"/>
                  <a:gd name="T22" fmla="*/ 104 w 267"/>
                  <a:gd name="T23" fmla="*/ 237 h 265"/>
                  <a:gd name="T24" fmla="*/ 133 w 267"/>
                  <a:gd name="T25" fmla="*/ 240 h 265"/>
                  <a:gd name="T26" fmla="*/ 161 w 267"/>
                  <a:gd name="T27" fmla="*/ 237 h 265"/>
                  <a:gd name="T28" fmla="*/ 188 w 267"/>
                  <a:gd name="T29" fmla="*/ 226 h 265"/>
                  <a:gd name="T30" fmla="*/ 209 w 267"/>
                  <a:gd name="T31" fmla="*/ 209 h 265"/>
                  <a:gd name="T32" fmla="*/ 226 w 267"/>
                  <a:gd name="T33" fmla="*/ 188 h 265"/>
                  <a:gd name="T34" fmla="*/ 237 w 267"/>
                  <a:gd name="T35" fmla="*/ 161 h 265"/>
                  <a:gd name="T36" fmla="*/ 240 w 267"/>
                  <a:gd name="T37" fmla="*/ 132 h 265"/>
                  <a:gd name="T38" fmla="*/ 237 w 267"/>
                  <a:gd name="T39" fmla="*/ 104 h 265"/>
                  <a:gd name="T40" fmla="*/ 226 w 267"/>
                  <a:gd name="T41" fmla="*/ 78 h 265"/>
                  <a:gd name="T42" fmla="*/ 209 w 267"/>
                  <a:gd name="T43" fmla="*/ 56 h 265"/>
                  <a:gd name="T44" fmla="*/ 188 w 267"/>
                  <a:gd name="T45" fmla="*/ 39 h 265"/>
                  <a:gd name="T46" fmla="*/ 161 w 267"/>
                  <a:gd name="T47" fmla="*/ 28 h 265"/>
                  <a:gd name="T48" fmla="*/ 133 w 267"/>
                  <a:gd name="T49" fmla="*/ 25 h 265"/>
                  <a:gd name="T50" fmla="*/ 133 w 267"/>
                  <a:gd name="T51" fmla="*/ 0 h 265"/>
                  <a:gd name="T52" fmla="*/ 168 w 267"/>
                  <a:gd name="T53" fmla="*/ 5 h 265"/>
                  <a:gd name="T54" fmla="*/ 200 w 267"/>
                  <a:gd name="T55" fmla="*/ 18 h 265"/>
                  <a:gd name="T56" fmla="*/ 226 w 267"/>
                  <a:gd name="T57" fmla="*/ 39 h 265"/>
                  <a:gd name="T58" fmla="*/ 248 w 267"/>
                  <a:gd name="T59" fmla="*/ 65 h 265"/>
                  <a:gd name="T60" fmla="*/ 260 w 267"/>
                  <a:gd name="T61" fmla="*/ 96 h 265"/>
                  <a:gd name="T62" fmla="*/ 267 w 267"/>
                  <a:gd name="T63" fmla="*/ 132 h 265"/>
                  <a:gd name="T64" fmla="*/ 260 w 267"/>
                  <a:gd name="T65" fmla="*/ 168 h 265"/>
                  <a:gd name="T66" fmla="*/ 248 w 267"/>
                  <a:gd name="T67" fmla="*/ 200 h 265"/>
                  <a:gd name="T68" fmla="*/ 226 w 267"/>
                  <a:gd name="T69" fmla="*/ 226 h 265"/>
                  <a:gd name="T70" fmla="*/ 200 w 267"/>
                  <a:gd name="T71" fmla="*/ 248 h 265"/>
                  <a:gd name="T72" fmla="*/ 168 w 267"/>
                  <a:gd name="T73" fmla="*/ 261 h 265"/>
                  <a:gd name="T74" fmla="*/ 133 w 267"/>
                  <a:gd name="T75" fmla="*/ 265 h 265"/>
                  <a:gd name="T76" fmla="*/ 98 w 267"/>
                  <a:gd name="T77" fmla="*/ 261 h 265"/>
                  <a:gd name="T78" fmla="*/ 65 w 267"/>
                  <a:gd name="T79" fmla="*/ 248 h 265"/>
                  <a:gd name="T80" fmla="*/ 39 w 267"/>
                  <a:gd name="T81" fmla="*/ 226 h 265"/>
                  <a:gd name="T82" fmla="*/ 19 w 267"/>
                  <a:gd name="T83" fmla="*/ 200 h 265"/>
                  <a:gd name="T84" fmla="*/ 5 w 267"/>
                  <a:gd name="T85" fmla="*/ 168 h 265"/>
                  <a:gd name="T86" fmla="*/ 0 w 267"/>
                  <a:gd name="T87" fmla="*/ 132 h 265"/>
                  <a:gd name="T88" fmla="*/ 5 w 267"/>
                  <a:gd name="T89" fmla="*/ 96 h 265"/>
                  <a:gd name="T90" fmla="*/ 19 w 267"/>
                  <a:gd name="T91" fmla="*/ 65 h 265"/>
                  <a:gd name="T92" fmla="*/ 39 w 267"/>
                  <a:gd name="T93" fmla="*/ 39 h 265"/>
                  <a:gd name="T94" fmla="*/ 65 w 267"/>
                  <a:gd name="T95" fmla="*/ 18 h 265"/>
                  <a:gd name="T96" fmla="*/ 98 w 267"/>
                  <a:gd name="T97" fmla="*/ 5 h 265"/>
                  <a:gd name="T98" fmla="*/ 133 w 267"/>
                  <a:gd name="T99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67" h="265">
                    <a:moveTo>
                      <a:pt x="133" y="25"/>
                    </a:moveTo>
                    <a:lnTo>
                      <a:pt x="104" y="28"/>
                    </a:lnTo>
                    <a:lnTo>
                      <a:pt x="79" y="39"/>
                    </a:lnTo>
                    <a:lnTo>
                      <a:pt x="56" y="56"/>
                    </a:lnTo>
                    <a:lnTo>
                      <a:pt x="41" y="78"/>
                    </a:lnTo>
                    <a:lnTo>
                      <a:pt x="28" y="104"/>
                    </a:lnTo>
                    <a:lnTo>
                      <a:pt x="25" y="132"/>
                    </a:lnTo>
                    <a:lnTo>
                      <a:pt x="28" y="161"/>
                    </a:lnTo>
                    <a:lnTo>
                      <a:pt x="41" y="188"/>
                    </a:lnTo>
                    <a:lnTo>
                      <a:pt x="56" y="209"/>
                    </a:lnTo>
                    <a:lnTo>
                      <a:pt x="79" y="226"/>
                    </a:lnTo>
                    <a:lnTo>
                      <a:pt x="104" y="237"/>
                    </a:lnTo>
                    <a:lnTo>
                      <a:pt x="133" y="240"/>
                    </a:lnTo>
                    <a:lnTo>
                      <a:pt x="161" y="237"/>
                    </a:lnTo>
                    <a:lnTo>
                      <a:pt x="188" y="226"/>
                    </a:lnTo>
                    <a:lnTo>
                      <a:pt x="209" y="209"/>
                    </a:lnTo>
                    <a:lnTo>
                      <a:pt x="226" y="188"/>
                    </a:lnTo>
                    <a:lnTo>
                      <a:pt x="237" y="161"/>
                    </a:lnTo>
                    <a:lnTo>
                      <a:pt x="240" y="132"/>
                    </a:lnTo>
                    <a:lnTo>
                      <a:pt x="237" y="104"/>
                    </a:lnTo>
                    <a:lnTo>
                      <a:pt x="226" y="78"/>
                    </a:lnTo>
                    <a:lnTo>
                      <a:pt x="209" y="56"/>
                    </a:lnTo>
                    <a:lnTo>
                      <a:pt x="188" y="39"/>
                    </a:lnTo>
                    <a:lnTo>
                      <a:pt x="161" y="28"/>
                    </a:lnTo>
                    <a:lnTo>
                      <a:pt x="133" y="25"/>
                    </a:lnTo>
                    <a:close/>
                    <a:moveTo>
                      <a:pt x="133" y="0"/>
                    </a:moveTo>
                    <a:lnTo>
                      <a:pt x="168" y="5"/>
                    </a:lnTo>
                    <a:lnTo>
                      <a:pt x="200" y="18"/>
                    </a:lnTo>
                    <a:lnTo>
                      <a:pt x="226" y="39"/>
                    </a:lnTo>
                    <a:lnTo>
                      <a:pt x="248" y="65"/>
                    </a:lnTo>
                    <a:lnTo>
                      <a:pt x="260" y="96"/>
                    </a:lnTo>
                    <a:lnTo>
                      <a:pt x="267" y="132"/>
                    </a:lnTo>
                    <a:lnTo>
                      <a:pt x="260" y="168"/>
                    </a:lnTo>
                    <a:lnTo>
                      <a:pt x="248" y="200"/>
                    </a:lnTo>
                    <a:lnTo>
                      <a:pt x="226" y="226"/>
                    </a:lnTo>
                    <a:lnTo>
                      <a:pt x="200" y="248"/>
                    </a:lnTo>
                    <a:lnTo>
                      <a:pt x="168" y="261"/>
                    </a:lnTo>
                    <a:lnTo>
                      <a:pt x="133" y="265"/>
                    </a:lnTo>
                    <a:lnTo>
                      <a:pt x="98" y="261"/>
                    </a:lnTo>
                    <a:lnTo>
                      <a:pt x="65" y="248"/>
                    </a:lnTo>
                    <a:lnTo>
                      <a:pt x="39" y="226"/>
                    </a:lnTo>
                    <a:lnTo>
                      <a:pt x="19" y="200"/>
                    </a:lnTo>
                    <a:lnTo>
                      <a:pt x="5" y="168"/>
                    </a:lnTo>
                    <a:lnTo>
                      <a:pt x="0" y="132"/>
                    </a:lnTo>
                    <a:lnTo>
                      <a:pt x="5" y="96"/>
                    </a:lnTo>
                    <a:lnTo>
                      <a:pt x="19" y="65"/>
                    </a:lnTo>
                    <a:lnTo>
                      <a:pt x="39" y="39"/>
                    </a:lnTo>
                    <a:lnTo>
                      <a:pt x="65" y="18"/>
                    </a:lnTo>
                    <a:lnTo>
                      <a:pt x="98" y="5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26" name="Freeform 51">
                <a:extLst>
                  <a:ext uri="{FF2B5EF4-FFF2-40B4-BE49-F238E27FC236}">
                    <a16:creationId xmlns:a16="http://schemas.microsoft.com/office/drawing/2014/main" id="{6A856A27-826C-4D4D-9982-A729D2D585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37525" y="3375025"/>
                <a:ext cx="22225" cy="58738"/>
              </a:xfrm>
              <a:custGeom>
                <a:avLst/>
                <a:gdLst>
                  <a:gd name="T0" fmla="*/ 5 w 14"/>
                  <a:gd name="T1" fmla="*/ 7 h 37"/>
                  <a:gd name="T2" fmla="*/ 9 w 14"/>
                  <a:gd name="T3" fmla="*/ 7 h 37"/>
                  <a:gd name="T4" fmla="*/ 14 w 14"/>
                  <a:gd name="T5" fmla="*/ 27 h 37"/>
                  <a:gd name="T6" fmla="*/ 6 w 14"/>
                  <a:gd name="T7" fmla="*/ 37 h 37"/>
                  <a:gd name="T8" fmla="*/ 0 w 14"/>
                  <a:gd name="T9" fmla="*/ 27 h 37"/>
                  <a:gd name="T10" fmla="*/ 5 w 14"/>
                  <a:gd name="T11" fmla="*/ 7 h 37"/>
                  <a:gd name="T12" fmla="*/ 2 w 14"/>
                  <a:gd name="T13" fmla="*/ 0 h 37"/>
                  <a:gd name="T14" fmla="*/ 12 w 14"/>
                  <a:gd name="T15" fmla="*/ 0 h 37"/>
                  <a:gd name="T16" fmla="*/ 11 w 14"/>
                  <a:gd name="T17" fmla="*/ 6 h 37"/>
                  <a:gd name="T18" fmla="*/ 3 w 14"/>
                  <a:gd name="T19" fmla="*/ 6 h 37"/>
                  <a:gd name="T20" fmla="*/ 2 w 14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37">
                    <a:moveTo>
                      <a:pt x="5" y="7"/>
                    </a:moveTo>
                    <a:lnTo>
                      <a:pt x="9" y="7"/>
                    </a:lnTo>
                    <a:lnTo>
                      <a:pt x="14" y="27"/>
                    </a:lnTo>
                    <a:lnTo>
                      <a:pt x="6" y="37"/>
                    </a:lnTo>
                    <a:lnTo>
                      <a:pt x="0" y="27"/>
                    </a:lnTo>
                    <a:lnTo>
                      <a:pt x="5" y="7"/>
                    </a:lnTo>
                    <a:close/>
                    <a:moveTo>
                      <a:pt x="2" y="0"/>
                    </a:moveTo>
                    <a:lnTo>
                      <a:pt x="12" y="0"/>
                    </a:lnTo>
                    <a:lnTo>
                      <a:pt x="11" y="6"/>
                    </a:lnTo>
                    <a:lnTo>
                      <a:pt x="3" y="6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27" name="Freeform 52">
                <a:extLst>
                  <a:ext uri="{FF2B5EF4-FFF2-40B4-BE49-F238E27FC236}">
                    <a16:creationId xmlns:a16="http://schemas.microsoft.com/office/drawing/2014/main" id="{FE1B6071-C662-4D7B-8FFF-D7953C457F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86725" y="3298825"/>
                <a:ext cx="127000" cy="158750"/>
              </a:xfrm>
              <a:custGeom>
                <a:avLst/>
                <a:gdLst>
                  <a:gd name="T0" fmla="*/ 51 w 80"/>
                  <a:gd name="T1" fmla="*/ 49 h 100"/>
                  <a:gd name="T2" fmla="*/ 58 w 80"/>
                  <a:gd name="T3" fmla="*/ 51 h 100"/>
                  <a:gd name="T4" fmla="*/ 63 w 80"/>
                  <a:gd name="T5" fmla="*/ 54 h 100"/>
                  <a:gd name="T6" fmla="*/ 68 w 80"/>
                  <a:gd name="T7" fmla="*/ 58 h 100"/>
                  <a:gd name="T8" fmla="*/ 72 w 80"/>
                  <a:gd name="T9" fmla="*/ 66 h 100"/>
                  <a:gd name="T10" fmla="*/ 77 w 80"/>
                  <a:gd name="T11" fmla="*/ 72 h 100"/>
                  <a:gd name="T12" fmla="*/ 79 w 80"/>
                  <a:gd name="T13" fmla="*/ 80 h 100"/>
                  <a:gd name="T14" fmla="*/ 80 w 80"/>
                  <a:gd name="T15" fmla="*/ 83 h 100"/>
                  <a:gd name="T16" fmla="*/ 75 w 80"/>
                  <a:gd name="T17" fmla="*/ 88 h 100"/>
                  <a:gd name="T18" fmla="*/ 69 w 80"/>
                  <a:gd name="T19" fmla="*/ 91 h 100"/>
                  <a:gd name="T20" fmla="*/ 68 w 80"/>
                  <a:gd name="T21" fmla="*/ 83 h 100"/>
                  <a:gd name="T22" fmla="*/ 65 w 80"/>
                  <a:gd name="T23" fmla="*/ 75 h 100"/>
                  <a:gd name="T24" fmla="*/ 62 w 80"/>
                  <a:gd name="T25" fmla="*/ 68 h 100"/>
                  <a:gd name="T26" fmla="*/ 62 w 80"/>
                  <a:gd name="T27" fmla="*/ 80 h 100"/>
                  <a:gd name="T28" fmla="*/ 63 w 80"/>
                  <a:gd name="T29" fmla="*/ 96 h 100"/>
                  <a:gd name="T30" fmla="*/ 55 w 80"/>
                  <a:gd name="T31" fmla="*/ 97 h 100"/>
                  <a:gd name="T32" fmla="*/ 48 w 80"/>
                  <a:gd name="T33" fmla="*/ 100 h 100"/>
                  <a:gd name="T34" fmla="*/ 40 w 80"/>
                  <a:gd name="T35" fmla="*/ 100 h 100"/>
                  <a:gd name="T36" fmla="*/ 27 w 80"/>
                  <a:gd name="T37" fmla="*/ 99 h 100"/>
                  <a:gd name="T38" fmla="*/ 15 w 80"/>
                  <a:gd name="T39" fmla="*/ 94 h 100"/>
                  <a:gd name="T40" fmla="*/ 15 w 80"/>
                  <a:gd name="T41" fmla="*/ 86 h 100"/>
                  <a:gd name="T42" fmla="*/ 17 w 80"/>
                  <a:gd name="T43" fmla="*/ 77 h 100"/>
                  <a:gd name="T44" fmla="*/ 17 w 80"/>
                  <a:gd name="T45" fmla="*/ 71 h 100"/>
                  <a:gd name="T46" fmla="*/ 15 w 80"/>
                  <a:gd name="T47" fmla="*/ 74 h 100"/>
                  <a:gd name="T48" fmla="*/ 12 w 80"/>
                  <a:gd name="T49" fmla="*/ 83 h 100"/>
                  <a:gd name="T50" fmla="*/ 10 w 80"/>
                  <a:gd name="T51" fmla="*/ 91 h 100"/>
                  <a:gd name="T52" fmla="*/ 4 w 80"/>
                  <a:gd name="T53" fmla="*/ 88 h 100"/>
                  <a:gd name="T54" fmla="*/ 0 w 80"/>
                  <a:gd name="T55" fmla="*/ 83 h 100"/>
                  <a:gd name="T56" fmla="*/ 3 w 80"/>
                  <a:gd name="T57" fmla="*/ 75 h 100"/>
                  <a:gd name="T58" fmla="*/ 6 w 80"/>
                  <a:gd name="T59" fmla="*/ 66 h 100"/>
                  <a:gd name="T60" fmla="*/ 10 w 80"/>
                  <a:gd name="T61" fmla="*/ 58 h 100"/>
                  <a:gd name="T62" fmla="*/ 15 w 80"/>
                  <a:gd name="T63" fmla="*/ 55 h 100"/>
                  <a:gd name="T64" fmla="*/ 21 w 80"/>
                  <a:gd name="T65" fmla="*/ 51 h 100"/>
                  <a:gd name="T66" fmla="*/ 26 w 80"/>
                  <a:gd name="T67" fmla="*/ 49 h 100"/>
                  <a:gd name="T68" fmla="*/ 29 w 80"/>
                  <a:gd name="T69" fmla="*/ 60 h 100"/>
                  <a:gd name="T70" fmla="*/ 32 w 80"/>
                  <a:gd name="T71" fmla="*/ 72 h 100"/>
                  <a:gd name="T72" fmla="*/ 38 w 80"/>
                  <a:gd name="T73" fmla="*/ 85 h 100"/>
                  <a:gd name="T74" fmla="*/ 44 w 80"/>
                  <a:gd name="T75" fmla="*/ 72 h 100"/>
                  <a:gd name="T76" fmla="*/ 49 w 80"/>
                  <a:gd name="T77" fmla="*/ 58 h 100"/>
                  <a:gd name="T78" fmla="*/ 51 w 80"/>
                  <a:gd name="T79" fmla="*/ 49 h 100"/>
                  <a:gd name="T80" fmla="*/ 40 w 80"/>
                  <a:gd name="T81" fmla="*/ 0 h 100"/>
                  <a:gd name="T82" fmla="*/ 46 w 80"/>
                  <a:gd name="T83" fmla="*/ 0 h 100"/>
                  <a:gd name="T84" fmla="*/ 52 w 80"/>
                  <a:gd name="T85" fmla="*/ 3 h 100"/>
                  <a:gd name="T86" fmla="*/ 55 w 80"/>
                  <a:gd name="T87" fmla="*/ 7 h 100"/>
                  <a:gd name="T88" fmla="*/ 58 w 80"/>
                  <a:gd name="T89" fmla="*/ 14 h 100"/>
                  <a:gd name="T90" fmla="*/ 60 w 80"/>
                  <a:gd name="T91" fmla="*/ 21 h 100"/>
                  <a:gd name="T92" fmla="*/ 58 w 80"/>
                  <a:gd name="T93" fmla="*/ 27 h 100"/>
                  <a:gd name="T94" fmla="*/ 55 w 80"/>
                  <a:gd name="T95" fmla="*/ 34 h 100"/>
                  <a:gd name="T96" fmla="*/ 52 w 80"/>
                  <a:gd name="T97" fmla="*/ 38 h 100"/>
                  <a:gd name="T98" fmla="*/ 46 w 80"/>
                  <a:gd name="T99" fmla="*/ 41 h 100"/>
                  <a:gd name="T100" fmla="*/ 40 w 80"/>
                  <a:gd name="T101" fmla="*/ 43 h 100"/>
                  <a:gd name="T102" fmla="*/ 34 w 80"/>
                  <a:gd name="T103" fmla="*/ 41 h 100"/>
                  <a:gd name="T104" fmla="*/ 27 w 80"/>
                  <a:gd name="T105" fmla="*/ 38 h 100"/>
                  <a:gd name="T106" fmla="*/ 23 w 80"/>
                  <a:gd name="T107" fmla="*/ 34 h 100"/>
                  <a:gd name="T108" fmla="*/ 20 w 80"/>
                  <a:gd name="T109" fmla="*/ 27 h 100"/>
                  <a:gd name="T110" fmla="*/ 20 w 80"/>
                  <a:gd name="T111" fmla="*/ 21 h 100"/>
                  <a:gd name="T112" fmla="*/ 20 w 80"/>
                  <a:gd name="T113" fmla="*/ 14 h 100"/>
                  <a:gd name="T114" fmla="*/ 23 w 80"/>
                  <a:gd name="T115" fmla="*/ 7 h 100"/>
                  <a:gd name="T116" fmla="*/ 27 w 80"/>
                  <a:gd name="T117" fmla="*/ 3 h 100"/>
                  <a:gd name="T118" fmla="*/ 34 w 80"/>
                  <a:gd name="T119" fmla="*/ 0 h 100"/>
                  <a:gd name="T120" fmla="*/ 40 w 80"/>
                  <a:gd name="T12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00">
                    <a:moveTo>
                      <a:pt x="51" y="49"/>
                    </a:moveTo>
                    <a:lnTo>
                      <a:pt x="58" y="51"/>
                    </a:lnTo>
                    <a:lnTo>
                      <a:pt x="63" y="54"/>
                    </a:lnTo>
                    <a:lnTo>
                      <a:pt x="68" y="58"/>
                    </a:lnTo>
                    <a:lnTo>
                      <a:pt x="72" y="66"/>
                    </a:lnTo>
                    <a:lnTo>
                      <a:pt x="77" y="72"/>
                    </a:lnTo>
                    <a:lnTo>
                      <a:pt x="79" y="80"/>
                    </a:lnTo>
                    <a:lnTo>
                      <a:pt x="80" y="83"/>
                    </a:lnTo>
                    <a:lnTo>
                      <a:pt x="75" y="88"/>
                    </a:lnTo>
                    <a:lnTo>
                      <a:pt x="69" y="91"/>
                    </a:lnTo>
                    <a:lnTo>
                      <a:pt x="68" y="83"/>
                    </a:lnTo>
                    <a:lnTo>
                      <a:pt x="65" y="75"/>
                    </a:lnTo>
                    <a:lnTo>
                      <a:pt x="62" y="68"/>
                    </a:lnTo>
                    <a:lnTo>
                      <a:pt x="62" y="80"/>
                    </a:lnTo>
                    <a:lnTo>
                      <a:pt x="63" y="96"/>
                    </a:lnTo>
                    <a:lnTo>
                      <a:pt x="55" y="97"/>
                    </a:lnTo>
                    <a:lnTo>
                      <a:pt x="48" y="100"/>
                    </a:lnTo>
                    <a:lnTo>
                      <a:pt x="40" y="100"/>
                    </a:lnTo>
                    <a:lnTo>
                      <a:pt x="27" y="99"/>
                    </a:lnTo>
                    <a:lnTo>
                      <a:pt x="15" y="94"/>
                    </a:lnTo>
                    <a:lnTo>
                      <a:pt x="15" y="86"/>
                    </a:lnTo>
                    <a:lnTo>
                      <a:pt x="17" y="77"/>
                    </a:lnTo>
                    <a:lnTo>
                      <a:pt x="17" y="71"/>
                    </a:lnTo>
                    <a:lnTo>
                      <a:pt x="15" y="74"/>
                    </a:lnTo>
                    <a:lnTo>
                      <a:pt x="12" y="83"/>
                    </a:lnTo>
                    <a:lnTo>
                      <a:pt x="10" y="91"/>
                    </a:lnTo>
                    <a:lnTo>
                      <a:pt x="4" y="88"/>
                    </a:lnTo>
                    <a:lnTo>
                      <a:pt x="0" y="83"/>
                    </a:lnTo>
                    <a:lnTo>
                      <a:pt x="3" y="75"/>
                    </a:lnTo>
                    <a:lnTo>
                      <a:pt x="6" y="66"/>
                    </a:lnTo>
                    <a:lnTo>
                      <a:pt x="10" y="58"/>
                    </a:lnTo>
                    <a:lnTo>
                      <a:pt x="15" y="55"/>
                    </a:lnTo>
                    <a:lnTo>
                      <a:pt x="21" y="51"/>
                    </a:lnTo>
                    <a:lnTo>
                      <a:pt x="26" y="49"/>
                    </a:lnTo>
                    <a:lnTo>
                      <a:pt x="29" y="60"/>
                    </a:lnTo>
                    <a:lnTo>
                      <a:pt x="32" y="72"/>
                    </a:lnTo>
                    <a:lnTo>
                      <a:pt x="38" y="85"/>
                    </a:lnTo>
                    <a:lnTo>
                      <a:pt x="44" y="72"/>
                    </a:lnTo>
                    <a:lnTo>
                      <a:pt x="49" y="58"/>
                    </a:lnTo>
                    <a:lnTo>
                      <a:pt x="51" y="49"/>
                    </a:lnTo>
                    <a:close/>
                    <a:moveTo>
                      <a:pt x="40" y="0"/>
                    </a:moveTo>
                    <a:lnTo>
                      <a:pt x="46" y="0"/>
                    </a:lnTo>
                    <a:lnTo>
                      <a:pt x="52" y="3"/>
                    </a:lnTo>
                    <a:lnTo>
                      <a:pt x="55" y="7"/>
                    </a:lnTo>
                    <a:lnTo>
                      <a:pt x="58" y="14"/>
                    </a:lnTo>
                    <a:lnTo>
                      <a:pt x="60" y="21"/>
                    </a:lnTo>
                    <a:lnTo>
                      <a:pt x="58" y="27"/>
                    </a:lnTo>
                    <a:lnTo>
                      <a:pt x="55" y="34"/>
                    </a:lnTo>
                    <a:lnTo>
                      <a:pt x="52" y="38"/>
                    </a:lnTo>
                    <a:lnTo>
                      <a:pt x="46" y="41"/>
                    </a:lnTo>
                    <a:lnTo>
                      <a:pt x="40" y="43"/>
                    </a:lnTo>
                    <a:lnTo>
                      <a:pt x="34" y="41"/>
                    </a:lnTo>
                    <a:lnTo>
                      <a:pt x="27" y="38"/>
                    </a:lnTo>
                    <a:lnTo>
                      <a:pt x="23" y="34"/>
                    </a:lnTo>
                    <a:lnTo>
                      <a:pt x="20" y="27"/>
                    </a:lnTo>
                    <a:lnTo>
                      <a:pt x="20" y="21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3"/>
                    </a:lnTo>
                    <a:lnTo>
                      <a:pt x="34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28" name="Freeform 53">
                <a:extLst>
                  <a:ext uri="{FF2B5EF4-FFF2-40B4-BE49-F238E27FC236}">
                    <a16:creationId xmlns:a16="http://schemas.microsoft.com/office/drawing/2014/main" id="{607B97C1-6874-4057-AAB1-2ECD97D804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1638" y="3241675"/>
                <a:ext cx="255588" cy="255588"/>
              </a:xfrm>
              <a:custGeom>
                <a:avLst/>
                <a:gdLst>
                  <a:gd name="T0" fmla="*/ 81 w 161"/>
                  <a:gd name="T1" fmla="*/ 14 h 161"/>
                  <a:gd name="T2" fmla="*/ 59 w 161"/>
                  <a:gd name="T3" fmla="*/ 17 h 161"/>
                  <a:gd name="T4" fmla="*/ 42 w 161"/>
                  <a:gd name="T5" fmla="*/ 26 h 161"/>
                  <a:gd name="T6" fmla="*/ 27 w 161"/>
                  <a:gd name="T7" fmla="*/ 42 h 161"/>
                  <a:gd name="T8" fmla="*/ 17 w 161"/>
                  <a:gd name="T9" fmla="*/ 59 h 161"/>
                  <a:gd name="T10" fmla="*/ 14 w 161"/>
                  <a:gd name="T11" fmla="*/ 81 h 161"/>
                  <a:gd name="T12" fmla="*/ 17 w 161"/>
                  <a:gd name="T13" fmla="*/ 101 h 161"/>
                  <a:gd name="T14" fmla="*/ 27 w 161"/>
                  <a:gd name="T15" fmla="*/ 119 h 161"/>
                  <a:gd name="T16" fmla="*/ 42 w 161"/>
                  <a:gd name="T17" fmla="*/ 133 h 161"/>
                  <a:gd name="T18" fmla="*/ 59 w 161"/>
                  <a:gd name="T19" fmla="*/ 142 h 161"/>
                  <a:gd name="T20" fmla="*/ 81 w 161"/>
                  <a:gd name="T21" fmla="*/ 147 h 161"/>
                  <a:gd name="T22" fmla="*/ 101 w 161"/>
                  <a:gd name="T23" fmla="*/ 142 h 161"/>
                  <a:gd name="T24" fmla="*/ 120 w 161"/>
                  <a:gd name="T25" fmla="*/ 133 h 161"/>
                  <a:gd name="T26" fmla="*/ 133 w 161"/>
                  <a:gd name="T27" fmla="*/ 119 h 161"/>
                  <a:gd name="T28" fmla="*/ 143 w 161"/>
                  <a:gd name="T29" fmla="*/ 101 h 161"/>
                  <a:gd name="T30" fmla="*/ 147 w 161"/>
                  <a:gd name="T31" fmla="*/ 81 h 161"/>
                  <a:gd name="T32" fmla="*/ 143 w 161"/>
                  <a:gd name="T33" fmla="*/ 59 h 161"/>
                  <a:gd name="T34" fmla="*/ 133 w 161"/>
                  <a:gd name="T35" fmla="*/ 42 h 161"/>
                  <a:gd name="T36" fmla="*/ 120 w 161"/>
                  <a:gd name="T37" fmla="*/ 26 h 161"/>
                  <a:gd name="T38" fmla="*/ 101 w 161"/>
                  <a:gd name="T39" fmla="*/ 17 h 161"/>
                  <a:gd name="T40" fmla="*/ 81 w 161"/>
                  <a:gd name="T41" fmla="*/ 14 h 161"/>
                  <a:gd name="T42" fmla="*/ 81 w 161"/>
                  <a:gd name="T43" fmla="*/ 0 h 161"/>
                  <a:gd name="T44" fmla="*/ 106 w 161"/>
                  <a:gd name="T45" fmla="*/ 3 h 161"/>
                  <a:gd name="T46" fmla="*/ 129 w 161"/>
                  <a:gd name="T47" fmla="*/ 16 h 161"/>
                  <a:gd name="T48" fmla="*/ 146 w 161"/>
                  <a:gd name="T49" fmla="*/ 33 h 161"/>
                  <a:gd name="T50" fmla="*/ 157 w 161"/>
                  <a:gd name="T51" fmla="*/ 54 h 161"/>
                  <a:gd name="T52" fmla="*/ 161 w 161"/>
                  <a:gd name="T53" fmla="*/ 81 h 161"/>
                  <a:gd name="T54" fmla="*/ 157 w 161"/>
                  <a:gd name="T55" fmla="*/ 105 h 161"/>
                  <a:gd name="T56" fmla="*/ 146 w 161"/>
                  <a:gd name="T57" fmla="*/ 129 h 161"/>
                  <a:gd name="T58" fmla="*/ 129 w 161"/>
                  <a:gd name="T59" fmla="*/ 146 h 161"/>
                  <a:gd name="T60" fmla="*/ 106 w 161"/>
                  <a:gd name="T61" fmla="*/ 156 h 161"/>
                  <a:gd name="T62" fmla="*/ 81 w 161"/>
                  <a:gd name="T63" fmla="*/ 161 h 161"/>
                  <a:gd name="T64" fmla="*/ 55 w 161"/>
                  <a:gd name="T65" fmla="*/ 156 h 161"/>
                  <a:gd name="T66" fmla="*/ 33 w 161"/>
                  <a:gd name="T67" fmla="*/ 146 h 161"/>
                  <a:gd name="T68" fmla="*/ 16 w 161"/>
                  <a:gd name="T69" fmla="*/ 129 h 161"/>
                  <a:gd name="T70" fmla="*/ 3 w 161"/>
                  <a:gd name="T71" fmla="*/ 105 h 161"/>
                  <a:gd name="T72" fmla="*/ 0 w 161"/>
                  <a:gd name="T73" fmla="*/ 81 h 161"/>
                  <a:gd name="T74" fmla="*/ 3 w 161"/>
                  <a:gd name="T75" fmla="*/ 54 h 161"/>
                  <a:gd name="T76" fmla="*/ 16 w 161"/>
                  <a:gd name="T77" fmla="*/ 33 h 161"/>
                  <a:gd name="T78" fmla="*/ 33 w 161"/>
                  <a:gd name="T79" fmla="*/ 16 h 161"/>
                  <a:gd name="T80" fmla="*/ 55 w 161"/>
                  <a:gd name="T81" fmla="*/ 3 h 161"/>
                  <a:gd name="T82" fmla="*/ 81 w 161"/>
                  <a:gd name="T83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1" h="161">
                    <a:moveTo>
                      <a:pt x="81" y="14"/>
                    </a:moveTo>
                    <a:lnTo>
                      <a:pt x="59" y="17"/>
                    </a:lnTo>
                    <a:lnTo>
                      <a:pt x="42" y="26"/>
                    </a:lnTo>
                    <a:lnTo>
                      <a:pt x="27" y="42"/>
                    </a:lnTo>
                    <a:lnTo>
                      <a:pt x="17" y="59"/>
                    </a:lnTo>
                    <a:lnTo>
                      <a:pt x="14" y="81"/>
                    </a:lnTo>
                    <a:lnTo>
                      <a:pt x="17" y="101"/>
                    </a:lnTo>
                    <a:lnTo>
                      <a:pt x="27" y="119"/>
                    </a:lnTo>
                    <a:lnTo>
                      <a:pt x="42" y="133"/>
                    </a:lnTo>
                    <a:lnTo>
                      <a:pt x="59" y="142"/>
                    </a:lnTo>
                    <a:lnTo>
                      <a:pt x="81" y="147"/>
                    </a:lnTo>
                    <a:lnTo>
                      <a:pt x="101" y="142"/>
                    </a:lnTo>
                    <a:lnTo>
                      <a:pt x="120" y="133"/>
                    </a:lnTo>
                    <a:lnTo>
                      <a:pt x="133" y="119"/>
                    </a:lnTo>
                    <a:lnTo>
                      <a:pt x="143" y="101"/>
                    </a:lnTo>
                    <a:lnTo>
                      <a:pt x="147" y="81"/>
                    </a:lnTo>
                    <a:lnTo>
                      <a:pt x="143" y="59"/>
                    </a:lnTo>
                    <a:lnTo>
                      <a:pt x="133" y="42"/>
                    </a:lnTo>
                    <a:lnTo>
                      <a:pt x="120" y="26"/>
                    </a:lnTo>
                    <a:lnTo>
                      <a:pt x="101" y="17"/>
                    </a:lnTo>
                    <a:lnTo>
                      <a:pt x="81" y="14"/>
                    </a:lnTo>
                    <a:close/>
                    <a:moveTo>
                      <a:pt x="81" y="0"/>
                    </a:moveTo>
                    <a:lnTo>
                      <a:pt x="106" y="3"/>
                    </a:lnTo>
                    <a:lnTo>
                      <a:pt x="129" y="16"/>
                    </a:lnTo>
                    <a:lnTo>
                      <a:pt x="146" y="33"/>
                    </a:lnTo>
                    <a:lnTo>
                      <a:pt x="157" y="54"/>
                    </a:lnTo>
                    <a:lnTo>
                      <a:pt x="161" y="81"/>
                    </a:lnTo>
                    <a:lnTo>
                      <a:pt x="157" y="105"/>
                    </a:lnTo>
                    <a:lnTo>
                      <a:pt x="146" y="129"/>
                    </a:lnTo>
                    <a:lnTo>
                      <a:pt x="129" y="146"/>
                    </a:lnTo>
                    <a:lnTo>
                      <a:pt x="106" y="156"/>
                    </a:lnTo>
                    <a:lnTo>
                      <a:pt x="81" y="161"/>
                    </a:lnTo>
                    <a:lnTo>
                      <a:pt x="55" y="156"/>
                    </a:lnTo>
                    <a:lnTo>
                      <a:pt x="33" y="146"/>
                    </a:lnTo>
                    <a:lnTo>
                      <a:pt x="16" y="129"/>
                    </a:lnTo>
                    <a:lnTo>
                      <a:pt x="3" y="105"/>
                    </a:lnTo>
                    <a:lnTo>
                      <a:pt x="0" y="81"/>
                    </a:lnTo>
                    <a:lnTo>
                      <a:pt x="3" y="54"/>
                    </a:lnTo>
                    <a:lnTo>
                      <a:pt x="16" y="33"/>
                    </a:lnTo>
                    <a:lnTo>
                      <a:pt x="33" y="16"/>
                    </a:lnTo>
                    <a:lnTo>
                      <a:pt x="55" y="3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29" name="Freeform 54">
                <a:extLst>
                  <a:ext uri="{FF2B5EF4-FFF2-40B4-BE49-F238E27FC236}">
                    <a16:creationId xmlns:a16="http://schemas.microsoft.com/office/drawing/2014/main" id="{7521FD7C-374F-47A9-806E-09769F1359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83463" y="3756025"/>
                <a:ext cx="22225" cy="60325"/>
              </a:xfrm>
              <a:custGeom>
                <a:avLst/>
                <a:gdLst>
                  <a:gd name="T0" fmla="*/ 5 w 14"/>
                  <a:gd name="T1" fmla="*/ 7 h 38"/>
                  <a:gd name="T2" fmla="*/ 9 w 14"/>
                  <a:gd name="T3" fmla="*/ 7 h 38"/>
                  <a:gd name="T4" fmla="*/ 14 w 14"/>
                  <a:gd name="T5" fmla="*/ 27 h 38"/>
                  <a:gd name="T6" fmla="*/ 8 w 14"/>
                  <a:gd name="T7" fmla="*/ 38 h 38"/>
                  <a:gd name="T8" fmla="*/ 0 w 14"/>
                  <a:gd name="T9" fmla="*/ 27 h 38"/>
                  <a:gd name="T10" fmla="*/ 5 w 14"/>
                  <a:gd name="T11" fmla="*/ 7 h 38"/>
                  <a:gd name="T12" fmla="*/ 2 w 14"/>
                  <a:gd name="T13" fmla="*/ 0 h 38"/>
                  <a:gd name="T14" fmla="*/ 12 w 14"/>
                  <a:gd name="T15" fmla="*/ 0 h 38"/>
                  <a:gd name="T16" fmla="*/ 11 w 14"/>
                  <a:gd name="T17" fmla="*/ 7 h 38"/>
                  <a:gd name="T18" fmla="*/ 3 w 14"/>
                  <a:gd name="T19" fmla="*/ 7 h 38"/>
                  <a:gd name="T20" fmla="*/ 2 w 14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38">
                    <a:moveTo>
                      <a:pt x="5" y="7"/>
                    </a:moveTo>
                    <a:lnTo>
                      <a:pt x="9" y="7"/>
                    </a:lnTo>
                    <a:lnTo>
                      <a:pt x="14" y="27"/>
                    </a:lnTo>
                    <a:lnTo>
                      <a:pt x="8" y="38"/>
                    </a:lnTo>
                    <a:lnTo>
                      <a:pt x="0" y="27"/>
                    </a:lnTo>
                    <a:lnTo>
                      <a:pt x="5" y="7"/>
                    </a:lnTo>
                    <a:close/>
                    <a:moveTo>
                      <a:pt x="2" y="0"/>
                    </a:moveTo>
                    <a:lnTo>
                      <a:pt x="12" y="0"/>
                    </a:lnTo>
                    <a:lnTo>
                      <a:pt x="11" y="7"/>
                    </a:lnTo>
                    <a:lnTo>
                      <a:pt x="3" y="7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0" name="Freeform 55">
                <a:extLst>
                  <a:ext uri="{FF2B5EF4-FFF2-40B4-BE49-F238E27FC236}">
                    <a16:creationId xmlns:a16="http://schemas.microsoft.com/office/drawing/2014/main" id="{F07BE591-1DAC-4F6D-AC8E-47CC8FCE3D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32663" y="3679825"/>
                <a:ext cx="127000" cy="161925"/>
              </a:xfrm>
              <a:custGeom>
                <a:avLst/>
                <a:gdLst>
                  <a:gd name="T0" fmla="*/ 52 w 80"/>
                  <a:gd name="T1" fmla="*/ 49 h 102"/>
                  <a:gd name="T2" fmla="*/ 58 w 80"/>
                  <a:gd name="T3" fmla="*/ 52 h 102"/>
                  <a:gd name="T4" fmla="*/ 65 w 80"/>
                  <a:gd name="T5" fmla="*/ 55 h 102"/>
                  <a:gd name="T6" fmla="*/ 69 w 80"/>
                  <a:gd name="T7" fmla="*/ 60 h 102"/>
                  <a:gd name="T8" fmla="*/ 74 w 80"/>
                  <a:gd name="T9" fmla="*/ 66 h 102"/>
                  <a:gd name="T10" fmla="*/ 77 w 80"/>
                  <a:gd name="T11" fmla="*/ 74 h 102"/>
                  <a:gd name="T12" fmla="*/ 80 w 80"/>
                  <a:gd name="T13" fmla="*/ 82 h 102"/>
                  <a:gd name="T14" fmla="*/ 80 w 80"/>
                  <a:gd name="T15" fmla="*/ 85 h 102"/>
                  <a:gd name="T16" fmla="*/ 75 w 80"/>
                  <a:gd name="T17" fmla="*/ 88 h 102"/>
                  <a:gd name="T18" fmla="*/ 69 w 80"/>
                  <a:gd name="T19" fmla="*/ 92 h 102"/>
                  <a:gd name="T20" fmla="*/ 68 w 80"/>
                  <a:gd name="T21" fmla="*/ 85 h 102"/>
                  <a:gd name="T22" fmla="*/ 65 w 80"/>
                  <a:gd name="T23" fmla="*/ 75 h 102"/>
                  <a:gd name="T24" fmla="*/ 61 w 80"/>
                  <a:gd name="T25" fmla="*/ 69 h 102"/>
                  <a:gd name="T26" fmla="*/ 63 w 80"/>
                  <a:gd name="T27" fmla="*/ 82 h 102"/>
                  <a:gd name="T28" fmla="*/ 63 w 80"/>
                  <a:gd name="T29" fmla="*/ 96 h 102"/>
                  <a:gd name="T30" fmla="*/ 57 w 80"/>
                  <a:gd name="T31" fmla="*/ 99 h 102"/>
                  <a:gd name="T32" fmla="*/ 49 w 80"/>
                  <a:gd name="T33" fmla="*/ 100 h 102"/>
                  <a:gd name="T34" fmla="*/ 40 w 80"/>
                  <a:gd name="T35" fmla="*/ 102 h 102"/>
                  <a:gd name="T36" fmla="*/ 27 w 80"/>
                  <a:gd name="T37" fmla="*/ 100 h 102"/>
                  <a:gd name="T38" fmla="*/ 15 w 80"/>
                  <a:gd name="T39" fmla="*/ 96 h 102"/>
                  <a:gd name="T40" fmla="*/ 17 w 80"/>
                  <a:gd name="T41" fmla="*/ 86 h 102"/>
                  <a:gd name="T42" fmla="*/ 17 w 80"/>
                  <a:gd name="T43" fmla="*/ 78 h 102"/>
                  <a:gd name="T44" fmla="*/ 17 w 80"/>
                  <a:gd name="T45" fmla="*/ 72 h 102"/>
                  <a:gd name="T46" fmla="*/ 15 w 80"/>
                  <a:gd name="T47" fmla="*/ 75 h 102"/>
                  <a:gd name="T48" fmla="*/ 12 w 80"/>
                  <a:gd name="T49" fmla="*/ 83 h 102"/>
                  <a:gd name="T50" fmla="*/ 10 w 80"/>
                  <a:gd name="T51" fmla="*/ 92 h 102"/>
                  <a:gd name="T52" fmla="*/ 6 w 80"/>
                  <a:gd name="T53" fmla="*/ 88 h 102"/>
                  <a:gd name="T54" fmla="*/ 0 w 80"/>
                  <a:gd name="T55" fmla="*/ 85 h 102"/>
                  <a:gd name="T56" fmla="*/ 3 w 80"/>
                  <a:gd name="T57" fmla="*/ 75 h 102"/>
                  <a:gd name="T58" fmla="*/ 6 w 80"/>
                  <a:gd name="T59" fmla="*/ 68 h 102"/>
                  <a:gd name="T60" fmla="*/ 12 w 80"/>
                  <a:gd name="T61" fmla="*/ 60 h 102"/>
                  <a:gd name="T62" fmla="*/ 15 w 80"/>
                  <a:gd name="T63" fmla="*/ 55 h 102"/>
                  <a:gd name="T64" fmla="*/ 21 w 80"/>
                  <a:gd name="T65" fmla="*/ 52 h 102"/>
                  <a:gd name="T66" fmla="*/ 27 w 80"/>
                  <a:gd name="T67" fmla="*/ 51 h 102"/>
                  <a:gd name="T68" fmla="*/ 29 w 80"/>
                  <a:gd name="T69" fmla="*/ 60 h 102"/>
                  <a:gd name="T70" fmla="*/ 34 w 80"/>
                  <a:gd name="T71" fmla="*/ 74 h 102"/>
                  <a:gd name="T72" fmla="*/ 40 w 80"/>
                  <a:gd name="T73" fmla="*/ 86 h 102"/>
                  <a:gd name="T74" fmla="*/ 46 w 80"/>
                  <a:gd name="T75" fmla="*/ 74 h 102"/>
                  <a:gd name="T76" fmla="*/ 49 w 80"/>
                  <a:gd name="T77" fmla="*/ 60 h 102"/>
                  <a:gd name="T78" fmla="*/ 52 w 80"/>
                  <a:gd name="T79" fmla="*/ 49 h 102"/>
                  <a:gd name="T80" fmla="*/ 40 w 80"/>
                  <a:gd name="T81" fmla="*/ 0 h 102"/>
                  <a:gd name="T82" fmla="*/ 46 w 80"/>
                  <a:gd name="T83" fmla="*/ 1 h 102"/>
                  <a:gd name="T84" fmla="*/ 52 w 80"/>
                  <a:gd name="T85" fmla="*/ 4 h 102"/>
                  <a:gd name="T86" fmla="*/ 57 w 80"/>
                  <a:gd name="T87" fmla="*/ 9 h 102"/>
                  <a:gd name="T88" fmla="*/ 60 w 80"/>
                  <a:gd name="T89" fmla="*/ 15 h 102"/>
                  <a:gd name="T90" fmla="*/ 60 w 80"/>
                  <a:gd name="T91" fmla="*/ 21 h 102"/>
                  <a:gd name="T92" fmla="*/ 60 w 80"/>
                  <a:gd name="T93" fmla="*/ 29 h 102"/>
                  <a:gd name="T94" fmla="*/ 57 w 80"/>
                  <a:gd name="T95" fmla="*/ 34 h 102"/>
                  <a:gd name="T96" fmla="*/ 52 w 80"/>
                  <a:gd name="T97" fmla="*/ 38 h 102"/>
                  <a:gd name="T98" fmla="*/ 46 w 80"/>
                  <a:gd name="T99" fmla="*/ 41 h 102"/>
                  <a:gd name="T100" fmla="*/ 40 w 80"/>
                  <a:gd name="T101" fmla="*/ 43 h 102"/>
                  <a:gd name="T102" fmla="*/ 34 w 80"/>
                  <a:gd name="T103" fmla="*/ 41 h 102"/>
                  <a:gd name="T104" fmla="*/ 27 w 80"/>
                  <a:gd name="T105" fmla="*/ 38 h 102"/>
                  <a:gd name="T106" fmla="*/ 24 w 80"/>
                  <a:gd name="T107" fmla="*/ 34 h 102"/>
                  <a:gd name="T108" fmla="*/ 21 w 80"/>
                  <a:gd name="T109" fmla="*/ 29 h 102"/>
                  <a:gd name="T110" fmla="*/ 20 w 80"/>
                  <a:gd name="T111" fmla="*/ 21 h 102"/>
                  <a:gd name="T112" fmla="*/ 21 w 80"/>
                  <a:gd name="T113" fmla="*/ 15 h 102"/>
                  <a:gd name="T114" fmla="*/ 24 w 80"/>
                  <a:gd name="T115" fmla="*/ 9 h 102"/>
                  <a:gd name="T116" fmla="*/ 27 w 80"/>
                  <a:gd name="T117" fmla="*/ 4 h 102"/>
                  <a:gd name="T118" fmla="*/ 34 w 80"/>
                  <a:gd name="T119" fmla="*/ 1 h 102"/>
                  <a:gd name="T120" fmla="*/ 40 w 80"/>
                  <a:gd name="T121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02">
                    <a:moveTo>
                      <a:pt x="52" y="49"/>
                    </a:moveTo>
                    <a:lnTo>
                      <a:pt x="58" y="52"/>
                    </a:lnTo>
                    <a:lnTo>
                      <a:pt x="65" y="55"/>
                    </a:lnTo>
                    <a:lnTo>
                      <a:pt x="69" y="60"/>
                    </a:lnTo>
                    <a:lnTo>
                      <a:pt x="74" y="66"/>
                    </a:lnTo>
                    <a:lnTo>
                      <a:pt x="77" y="74"/>
                    </a:lnTo>
                    <a:lnTo>
                      <a:pt x="80" y="82"/>
                    </a:lnTo>
                    <a:lnTo>
                      <a:pt x="80" y="85"/>
                    </a:lnTo>
                    <a:lnTo>
                      <a:pt x="75" y="88"/>
                    </a:lnTo>
                    <a:lnTo>
                      <a:pt x="69" y="92"/>
                    </a:lnTo>
                    <a:lnTo>
                      <a:pt x="68" y="85"/>
                    </a:lnTo>
                    <a:lnTo>
                      <a:pt x="65" y="75"/>
                    </a:lnTo>
                    <a:lnTo>
                      <a:pt x="61" y="69"/>
                    </a:lnTo>
                    <a:lnTo>
                      <a:pt x="63" y="82"/>
                    </a:lnTo>
                    <a:lnTo>
                      <a:pt x="63" y="96"/>
                    </a:lnTo>
                    <a:lnTo>
                      <a:pt x="57" y="99"/>
                    </a:lnTo>
                    <a:lnTo>
                      <a:pt x="49" y="100"/>
                    </a:lnTo>
                    <a:lnTo>
                      <a:pt x="40" y="102"/>
                    </a:lnTo>
                    <a:lnTo>
                      <a:pt x="27" y="100"/>
                    </a:lnTo>
                    <a:lnTo>
                      <a:pt x="15" y="96"/>
                    </a:lnTo>
                    <a:lnTo>
                      <a:pt x="17" y="86"/>
                    </a:lnTo>
                    <a:lnTo>
                      <a:pt x="17" y="78"/>
                    </a:lnTo>
                    <a:lnTo>
                      <a:pt x="17" y="72"/>
                    </a:lnTo>
                    <a:lnTo>
                      <a:pt x="15" y="75"/>
                    </a:lnTo>
                    <a:lnTo>
                      <a:pt x="12" y="83"/>
                    </a:lnTo>
                    <a:lnTo>
                      <a:pt x="10" y="92"/>
                    </a:lnTo>
                    <a:lnTo>
                      <a:pt x="6" y="88"/>
                    </a:lnTo>
                    <a:lnTo>
                      <a:pt x="0" y="85"/>
                    </a:lnTo>
                    <a:lnTo>
                      <a:pt x="3" y="75"/>
                    </a:lnTo>
                    <a:lnTo>
                      <a:pt x="6" y="68"/>
                    </a:lnTo>
                    <a:lnTo>
                      <a:pt x="12" y="60"/>
                    </a:lnTo>
                    <a:lnTo>
                      <a:pt x="15" y="55"/>
                    </a:lnTo>
                    <a:lnTo>
                      <a:pt x="21" y="52"/>
                    </a:lnTo>
                    <a:lnTo>
                      <a:pt x="27" y="51"/>
                    </a:lnTo>
                    <a:lnTo>
                      <a:pt x="29" y="60"/>
                    </a:lnTo>
                    <a:lnTo>
                      <a:pt x="34" y="74"/>
                    </a:lnTo>
                    <a:lnTo>
                      <a:pt x="40" y="86"/>
                    </a:lnTo>
                    <a:lnTo>
                      <a:pt x="46" y="74"/>
                    </a:lnTo>
                    <a:lnTo>
                      <a:pt x="49" y="60"/>
                    </a:lnTo>
                    <a:lnTo>
                      <a:pt x="52" y="49"/>
                    </a:lnTo>
                    <a:close/>
                    <a:moveTo>
                      <a:pt x="40" y="0"/>
                    </a:moveTo>
                    <a:lnTo>
                      <a:pt x="46" y="1"/>
                    </a:lnTo>
                    <a:lnTo>
                      <a:pt x="52" y="4"/>
                    </a:lnTo>
                    <a:lnTo>
                      <a:pt x="57" y="9"/>
                    </a:lnTo>
                    <a:lnTo>
                      <a:pt x="60" y="15"/>
                    </a:lnTo>
                    <a:lnTo>
                      <a:pt x="60" y="21"/>
                    </a:lnTo>
                    <a:lnTo>
                      <a:pt x="60" y="29"/>
                    </a:lnTo>
                    <a:lnTo>
                      <a:pt x="57" y="34"/>
                    </a:lnTo>
                    <a:lnTo>
                      <a:pt x="52" y="38"/>
                    </a:lnTo>
                    <a:lnTo>
                      <a:pt x="46" y="41"/>
                    </a:lnTo>
                    <a:lnTo>
                      <a:pt x="40" y="43"/>
                    </a:lnTo>
                    <a:lnTo>
                      <a:pt x="34" y="41"/>
                    </a:lnTo>
                    <a:lnTo>
                      <a:pt x="27" y="38"/>
                    </a:lnTo>
                    <a:lnTo>
                      <a:pt x="24" y="34"/>
                    </a:lnTo>
                    <a:lnTo>
                      <a:pt x="21" y="29"/>
                    </a:lnTo>
                    <a:lnTo>
                      <a:pt x="20" y="21"/>
                    </a:lnTo>
                    <a:lnTo>
                      <a:pt x="21" y="15"/>
                    </a:lnTo>
                    <a:lnTo>
                      <a:pt x="24" y="9"/>
                    </a:lnTo>
                    <a:lnTo>
                      <a:pt x="27" y="4"/>
                    </a:lnTo>
                    <a:lnTo>
                      <a:pt x="34" y="1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1" name="Freeform 56">
                <a:extLst>
                  <a:ext uri="{FF2B5EF4-FFF2-40B4-BE49-F238E27FC236}">
                    <a16:creationId xmlns:a16="http://schemas.microsoft.com/office/drawing/2014/main" id="{7A52050C-1520-47B8-A284-C7352983F7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67575" y="3622675"/>
                <a:ext cx="255588" cy="257175"/>
              </a:xfrm>
              <a:custGeom>
                <a:avLst/>
                <a:gdLst>
                  <a:gd name="T0" fmla="*/ 81 w 161"/>
                  <a:gd name="T1" fmla="*/ 15 h 162"/>
                  <a:gd name="T2" fmla="*/ 61 w 161"/>
                  <a:gd name="T3" fmla="*/ 19 h 162"/>
                  <a:gd name="T4" fmla="*/ 42 w 161"/>
                  <a:gd name="T5" fmla="*/ 28 h 162"/>
                  <a:gd name="T6" fmla="*/ 28 w 161"/>
                  <a:gd name="T7" fmla="*/ 42 h 162"/>
                  <a:gd name="T8" fmla="*/ 19 w 161"/>
                  <a:gd name="T9" fmla="*/ 60 h 162"/>
                  <a:gd name="T10" fmla="*/ 14 w 161"/>
                  <a:gd name="T11" fmla="*/ 80 h 162"/>
                  <a:gd name="T12" fmla="*/ 19 w 161"/>
                  <a:gd name="T13" fmla="*/ 102 h 162"/>
                  <a:gd name="T14" fmla="*/ 28 w 161"/>
                  <a:gd name="T15" fmla="*/ 121 h 162"/>
                  <a:gd name="T16" fmla="*/ 42 w 161"/>
                  <a:gd name="T17" fmla="*/ 135 h 162"/>
                  <a:gd name="T18" fmla="*/ 61 w 161"/>
                  <a:gd name="T19" fmla="*/ 144 h 162"/>
                  <a:gd name="T20" fmla="*/ 81 w 161"/>
                  <a:gd name="T21" fmla="*/ 147 h 162"/>
                  <a:gd name="T22" fmla="*/ 102 w 161"/>
                  <a:gd name="T23" fmla="*/ 144 h 162"/>
                  <a:gd name="T24" fmla="*/ 120 w 161"/>
                  <a:gd name="T25" fmla="*/ 135 h 162"/>
                  <a:gd name="T26" fmla="*/ 135 w 161"/>
                  <a:gd name="T27" fmla="*/ 121 h 162"/>
                  <a:gd name="T28" fmla="*/ 144 w 161"/>
                  <a:gd name="T29" fmla="*/ 102 h 162"/>
                  <a:gd name="T30" fmla="*/ 147 w 161"/>
                  <a:gd name="T31" fmla="*/ 80 h 162"/>
                  <a:gd name="T32" fmla="*/ 144 w 161"/>
                  <a:gd name="T33" fmla="*/ 60 h 162"/>
                  <a:gd name="T34" fmla="*/ 135 w 161"/>
                  <a:gd name="T35" fmla="*/ 42 h 162"/>
                  <a:gd name="T36" fmla="*/ 120 w 161"/>
                  <a:gd name="T37" fmla="*/ 28 h 162"/>
                  <a:gd name="T38" fmla="*/ 102 w 161"/>
                  <a:gd name="T39" fmla="*/ 19 h 162"/>
                  <a:gd name="T40" fmla="*/ 81 w 161"/>
                  <a:gd name="T41" fmla="*/ 15 h 162"/>
                  <a:gd name="T42" fmla="*/ 81 w 161"/>
                  <a:gd name="T43" fmla="*/ 0 h 162"/>
                  <a:gd name="T44" fmla="*/ 107 w 161"/>
                  <a:gd name="T45" fmla="*/ 5 h 162"/>
                  <a:gd name="T46" fmla="*/ 129 w 161"/>
                  <a:gd name="T47" fmla="*/ 15 h 162"/>
                  <a:gd name="T48" fmla="*/ 146 w 161"/>
                  <a:gd name="T49" fmla="*/ 34 h 162"/>
                  <a:gd name="T50" fmla="*/ 158 w 161"/>
                  <a:gd name="T51" fmla="*/ 56 h 162"/>
                  <a:gd name="T52" fmla="*/ 161 w 161"/>
                  <a:gd name="T53" fmla="*/ 80 h 162"/>
                  <a:gd name="T54" fmla="*/ 158 w 161"/>
                  <a:gd name="T55" fmla="*/ 107 h 162"/>
                  <a:gd name="T56" fmla="*/ 146 w 161"/>
                  <a:gd name="T57" fmla="*/ 128 h 162"/>
                  <a:gd name="T58" fmla="*/ 129 w 161"/>
                  <a:gd name="T59" fmla="*/ 147 h 162"/>
                  <a:gd name="T60" fmla="*/ 107 w 161"/>
                  <a:gd name="T61" fmla="*/ 158 h 162"/>
                  <a:gd name="T62" fmla="*/ 81 w 161"/>
                  <a:gd name="T63" fmla="*/ 162 h 162"/>
                  <a:gd name="T64" fmla="*/ 56 w 161"/>
                  <a:gd name="T65" fmla="*/ 158 h 162"/>
                  <a:gd name="T66" fmla="*/ 33 w 161"/>
                  <a:gd name="T67" fmla="*/ 147 h 162"/>
                  <a:gd name="T68" fmla="*/ 16 w 161"/>
                  <a:gd name="T69" fmla="*/ 128 h 162"/>
                  <a:gd name="T70" fmla="*/ 5 w 161"/>
                  <a:gd name="T71" fmla="*/ 107 h 162"/>
                  <a:gd name="T72" fmla="*/ 0 w 161"/>
                  <a:gd name="T73" fmla="*/ 80 h 162"/>
                  <a:gd name="T74" fmla="*/ 5 w 161"/>
                  <a:gd name="T75" fmla="*/ 56 h 162"/>
                  <a:gd name="T76" fmla="*/ 16 w 161"/>
                  <a:gd name="T77" fmla="*/ 34 h 162"/>
                  <a:gd name="T78" fmla="*/ 33 w 161"/>
                  <a:gd name="T79" fmla="*/ 15 h 162"/>
                  <a:gd name="T80" fmla="*/ 56 w 161"/>
                  <a:gd name="T81" fmla="*/ 5 h 162"/>
                  <a:gd name="T82" fmla="*/ 81 w 161"/>
                  <a:gd name="T8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1" h="162">
                    <a:moveTo>
                      <a:pt x="81" y="15"/>
                    </a:moveTo>
                    <a:lnTo>
                      <a:pt x="61" y="19"/>
                    </a:lnTo>
                    <a:lnTo>
                      <a:pt x="42" y="28"/>
                    </a:lnTo>
                    <a:lnTo>
                      <a:pt x="28" y="42"/>
                    </a:lnTo>
                    <a:lnTo>
                      <a:pt x="19" y="60"/>
                    </a:lnTo>
                    <a:lnTo>
                      <a:pt x="14" y="80"/>
                    </a:lnTo>
                    <a:lnTo>
                      <a:pt x="19" y="102"/>
                    </a:lnTo>
                    <a:lnTo>
                      <a:pt x="28" y="121"/>
                    </a:lnTo>
                    <a:lnTo>
                      <a:pt x="42" y="135"/>
                    </a:lnTo>
                    <a:lnTo>
                      <a:pt x="61" y="144"/>
                    </a:lnTo>
                    <a:lnTo>
                      <a:pt x="81" y="147"/>
                    </a:lnTo>
                    <a:lnTo>
                      <a:pt x="102" y="144"/>
                    </a:lnTo>
                    <a:lnTo>
                      <a:pt x="120" y="135"/>
                    </a:lnTo>
                    <a:lnTo>
                      <a:pt x="135" y="121"/>
                    </a:lnTo>
                    <a:lnTo>
                      <a:pt x="144" y="102"/>
                    </a:lnTo>
                    <a:lnTo>
                      <a:pt x="147" y="80"/>
                    </a:lnTo>
                    <a:lnTo>
                      <a:pt x="144" y="60"/>
                    </a:lnTo>
                    <a:lnTo>
                      <a:pt x="135" y="42"/>
                    </a:lnTo>
                    <a:lnTo>
                      <a:pt x="120" y="28"/>
                    </a:lnTo>
                    <a:lnTo>
                      <a:pt x="102" y="19"/>
                    </a:lnTo>
                    <a:lnTo>
                      <a:pt x="81" y="15"/>
                    </a:lnTo>
                    <a:close/>
                    <a:moveTo>
                      <a:pt x="81" y="0"/>
                    </a:moveTo>
                    <a:lnTo>
                      <a:pt x="107" y="5"/>
                    </a:lnTo>
                    <a:lnTo>
                      <a:pt x="129" y="15"/>
                    </a:lnTo>
                    <a:lnTo>
                      <a:pt x="146" y="34"/>
                    </a:lnTo>
                    <a:lnTo>
                      <a:pt x="158" y="56"/>
                    </a:lnTo>
                    <a:lnTo>
                      <a:pt x="161" y="80"/>
                    </a:lnTo>
                    <a:lnTo>
                      <a:pt x="158" y="107"/>
                    </a:lnTo>
                    <a:lnTo>
                      <a:pt x="146" y="128"/>
                    </a:lnTo>
                    <a:lnTo>
                      <a:pt x="129" y="147"/>
                    </a:lnTo>
                    <a:lnTo>
                      <a:pt x="107" y="158"/>
                    </a:lnTo>
                    <a:lnTo>
                      <a:pt x="81" y="162"/>
                    </a:lnTo>
                    <a:lnTo>
                      <a:pt x="56" y="158"/>
                    </a:lnTo>
                    <a:lnTo>
                      <a:pt x="33" y="147"/>
                    </a:lnTo>
                    <a:lnTo>
                      <a:pt x="16" y="128"/>
                    </a:lnTo>
                    <a:lnTo>
                      <a:pt x="5" y="107"/>
                    </a:lnTo>
                    <a:lnTo>
                      <a:pt x="0" y="80"/>
                    </a:lnTo>
                    <a:lnTo>
                      <a:pt x="5" y="56"/>
                    </a:lnTo>
                    <a:lnTo>
                      <a:pt x="16" y="34"/>
                    </a:lnTo>
                    <a:lnTo>
                      <a:pt x="33" y="15"/>
                    </a:lnTo>
                    <a:lnTo>
                      <a:pt x="56" y="5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2" name="Freeform 57">
                <a:extLst>
                  <a:ext uri="{FF2B5EF4-FFF2-40B4-BE49-F238E27FC236}">
                    <a16:creationId xmlns:a16="http://schemas.microsoft.com/office/drawing/2014/main" id="{31692DA1-74BD-4B7B-B2F6-846F76D79A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21625" y="3973513"/>
                <a:ext cx="19050" cy="61913"/>
              </a:xfrm>
              <a:custGeom>
                <a:avLst/>
                <a:gdLst>
                  <a:gd name="T0" fmla="*/ 3 w 12"/>
                  <a:gd name="T1" fmla="*/ 8 h 39"/>
                  <a:gd name="T2" fmla="*/ 9 w 12"/>
                  <a:gd name="T3" fmla="*/ 8 h 39"/>
                  <a:gd name="T4" fmla="*/ 12 w 12"/>
                  <a:gd name="T5" fmla="*/ 30 h 39"/>
                  <a:gd name="T6" fmla="*/ 6 w 12"/>
                  <a:gd name="T7" fmla="*/ 39 h 39"/>
                  <a:gd name="T8" fmla="*/ 0 w 12"/>
                  <a:gd name="T9" fmla="*/ 30 h 39"/>
                  <a:gd name="T10" fmla="*/ 3 w 12"/>
                  <a:gd name="T11" fmla="*/ 8 h 39"/>
                  <a:gd name="T12" fmla="*/ 0 w 12"/>
                  <a:gd name="T13" fmla="*/ 0 h 39"/>
                  <a:gd name="T14" fmla="*/ 12 w 12"/>
                  <a:gd name="T15" fmla="*/ 0 h 39"/>
                  <a:gd name="T16" fmla="*/ 11 w 12"/>
                  <a:gd name="T17" fmla="*/ 8 h 39"/>
                  <a:gd name="T18" fmla="*/ 1 w 12"/>
                  <a:gd name="T19" fmla="*/ 8 h 39"/>
                  <a:gd name="T20" fmla="*/ 0 w 12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39">
                    <a:moveTo>
                      <a:pt x="3" y="8"/>
                    </a:moveTo>
                    <a:lnTo>
                      <a:pt x="9" y="8"/>
                    </a:lnTo>
                    <a:lnTo>
                      <a:pt x="12" y="30"/>
                    </a:lnTo>
                    <a:lnTo>
                      <a:pt x="6" y="39"/>
                    </a:lnTo>
                    <a:lnTo>
                      <a:pt x="0" y="30"/>
                    </a:lnTo>
                    <a:lnTo>
                      <a:pt x="3" y="8"/>
                    </a:lnTo>
                    <a:close/>
                    <a:moveTo>
                      <a:pt x="0" y="0"/>
                    </a:moveTo>
                    <a:lnTo>
                      <a:pt x="12" y="0"/>
                    </a:lnTo>
                    <a:lnTo>
                      <a:pt x="11" y="8"/>
                    </a:lnTo>
                    <a:lnTo>
                      <a:pt x="1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3" name="Freeform 58">
                <a:extLst>
                  <a:ext uri="{FF2B5EF4-FFF2-40B4-BE49-F238E27FC236}">
                    <a16:creationId xmlns:a16="http://schemas.microsoft.com/office/drawing/2014/main" id="{60565D8D-B34E-46E7-B927-D6109C5AD3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9238" y="3900488"/>
                <a:ext cx="125413" cy="158750"/>
              </a:xfrm>
              <a:custGeom>
                <a:avLst/>
                <a:gdLst>
                  <a:gd name="T0" fmla="*/ 52 w 79"/>
                  <a:gd name="T1" fmla="*/ 48 h 100"/>
                  <a:gd name="T2" fmla="*/ 58 w 79"/>
                  <a:gd name="T3" fmla="*/ 51 h 100"/>
                  <a:gd name="T4" fmla="*/ 64 w 79"/>
                  <a:gd name="T5" fmla="*/ 54 h 100"/>
                  <a:gd name="T6" fmla="*/ 69 w 79"/>
                  <a:gd name="T7" fmla="*/ 59 h 100"/>
                  <a:gd name="T8" fmla="*/ 73 w 79"/>
                  <a:gd name="T9" fmla="*/ 66 h 100"/>
                  <a:gd name="T10" fmla="*/ 76 w 79"/>
                  <a:gd name="T11" fmla="*/ 73 h 100"/>
                  <a:gd name="T12" fmla="*/ 79 w 79"/>
                  <a:gd name="T13" fmla="*/ 80 h 100"/>
                  <a:gd name="T14" fmla="*/ 79 w 79"/>
                  <a:gd name="T15" fmla="*/ 83 h 100"/>
                  <a:gd name="T16" fmla="*/ 75 w 79"/>
                  <a:gd name="T17" fmla="*/ 88 h 100"/>
                  <a:gd name="T18" fmla="*/ 70 w 79"/>
                  <a:gd name="T19" fmla="*/ 91 h 100"/>
                  <a:gd name="T20" fmla="*/ 69 w 79"/>
                  <a:gd name="T21" fmla="*/ 83 h 100"/>
                  <a:gd name="T22" fmla="*/ 65 w 79"/>
                  <a:gd name="T23" fmla="*/ 76 h 100"/>
                  <a:gd name="T24" fmla="*/ 61 w 79"/>
                  <a:gd name="T25" fmla="*/ 68 h 100"/>
                  <a:gd name="T26" fmla="*/ 62 w 79"/>
                  <a:gd name="T27" fmla="*/ 80 h 100"/>
                  <a:gd name="T28" fmla="*/ 64 w 79"/>
                  <a:gd name="T29" fmla="*/ 94 h 100"/>
                  <a:gd name="T30" fmla="*/ 56 w 79"/>
                  <a:gd name="T31" fmla="*/ 97 h 100"/>
                  <a:gd name="T32" fmla="*/ 48 w 79"/>
                  <a:gd name="T33" fmla="*/ 99 h 100"/>
                  <a:gd name="T34" fmla="*/ 41 w 79"/>
                  <a:gd name="T35" fmla="*/ 100 h 100"/>
                  <a:gd name="T36" fmla="*/ 27 w 79"/>
                  <a:gd name="T37" fmla="*/ 99 h 100"/>
                  <a:gd name="T38" fmla="*/ 14 w 79"/>
                  <a:gd name="T39" fmla="*/ 94 h 100"/>
                  <a:gd name="T40" fmla="*/ 16 w 79"/>
                  <a:gd name="T41" fmla="*/ 85 h 100"/>
                  <a:gd name="T42" fmla="*/ 16 w 79"/>
                  <a:gd name="T43" fmla="*/ 77 h 100"/>
                  <a:gd name="T44" fmla="*/ 17 w 79"/>
                  <a:gd name="T45" fmla="*/ 71 h 100"/>
                  <a:gd name="T46" fmla="*/ 16 w 79"/>
                  <a:gd name="T47" fmla="*/ 74 h 100"/>
                  <a:gd name="T48" fmla="*/ 13 w 79"/>
                  <a:gd name="T49" fmla="*/ 82 h 100"/>
                  <a:gd name="T50" fmla="*/ 10 w 79"/>
                  <a:gd name="T51" fmla="*/ 91 h 100"/>
                  <a:gd name="T52" fmla="*/ 5 w 79"/>
                  <a:gd name="T53" fmla="*/ 88 h 100"/>
                  <a:gd name="T54" fmla="*/ 0 w 79"/>
                  <a:gd name="T55" fmla="*/ 83 h 100"/>
                  <a:gd name="T56" fmla="*/ 2 w 79"/>
                  <a:gd name="T57" fmla="*/ 74 h 100"/>
                  <a:gd name="T58" fmla="*/ 7 w 79"/>
                  <a:gd name="T59" fmla="*/ 66 h 100"/>
                  <a:gd name="T60" fmla="*/ 11 w 79"/>
                  <a:gd name="T61" fmla="*/ 59 h 100"/>
                  <a:gd name="T62" fmla="*/ 16 w 79"/>
                  <a:gd name="T63" fmla="*/ 54 h 100"/>
                  <a:gd name="T64" fmla="*/ 21 w 79"/>
                  <a:gd name="T65" fmla="*/ 51 h 100"/>
                  <a:gd name="T66" fmla="*/ 27 w 79"/>
                  <a:gd name="T67" fmla="*/ 49 h 100"/>
                  <a:gd name="T68" fmla="*/ 28 w 79"/>
                  <a:gd name="T69" fmla="*/ 59 h 100"/>
                  <a:gd name="T70" fmla="*/ 33 w 79"/>
                  <a:gd name="T71" fmla="*/ 73 h 100"/>
                  <a:gd name="T72" fmla="*/ 39 w 79"/>
                  <a:gd name="T73" fmla="*/ 85 h 100"/>
                  <a:gd name="T74" fmla="*/ 45 w 79"/>
                  <a:gd name="T75" fmla="*/ 73 h 100"/>
                  <a:gd name="T76" fmla="*/ 50 w 79"/>
                  <a:gd name="T77" fmla="*/ 59 h 100"/>
                  <a:gd name="T78" fmla="*/ 52 w 79"/>
                  <a:gd name="T79" fmla="*/ 48 h 100"/>
                  <a:gd name="T80" fmla="*/ 39 w 79"/>
                  <a:gd name="T81" fmla="*/ 0 h 100"/>
                  <a:gd name="T82" fmla="*/ 47 w 79"/>
                  <a:gd name="T83" fmla="*/ 0 h 100"/>
                  <a:gd name="T84" fmla="*/ 52 w 79"/>
                  <a:gd name="T85" fmla="*/ 3 h 100"/>
                  <a:gd name="T86" fmla="*/ 56 w 79"/>
                  <a:gd name="T87" fmla="*/ 8 h 100"/>
                  <a:gd name="T88" fmla="*/ 59 w 79"/>
                  <a:gd name="T89" fmla="*/ 14 h 100"/>
                  <a:gd name="T90" fmla="*/ 59 w 79"/>
                  <a:gd name="T91" fmla="*/ 20 h 100"/>
                  <a:gd name="T92" fmla="*/ 59 w 79"/>
                  <a:gd name="T93" fmla="*/ 28 h 100"/>
                  <a:gd name="T94" fmla="*/ 56 w 79"/>
                  <a:gd name="T95" fmla="*/ 34 h 100"/>
                  <a:gd name="T96" fmla="*/ 52 w 79"/>
                  <a:gd name="T97" fmla="*/ 39 h 100"/>
                  <a:gd name="T98" fmla="*/ 47 w 79"/>
                  <a:gd name="T99" fmla="*/ 42 h 100"/>
                  <a:gd name="T100" fmla="*/ 39 w 79"/>
                  <a:gd name="T101" fmla="*/ 42 h 100"/>
                  <a:gd name="T102" fmla="*/ 33 w 79"/>
                  <a:gd name="T103" fmla="*/ 42 h 100"/>
                  <a:gd name="T104" fmla="*/ 28 w 79"/>
                  <a:gd name="T105" fmla="*/ 39 h 100"/>
                  <a:gd name="T106" fmla="*/ 24 w 79"/>
                  <a:gd name="T107" fmla="*/ 34 h 100"/>
                  <a:gd name="T108" fmla="*/ 21 w 79"/>
                  <a:gd name="T109" fmla="*/ 28 h 100"/>
                  <a:gd name="T110" fmla="*/ 19 w 79"/>
                  <a:gd name="T111" fmla="*/ 20 h 100"/>
                  <a:gd name="T112" fmla="*/ 21 w 79"/>
                  <a:gd name="T113" fmla="*/ 14 h 100"/>
                  <a:gd name="T114" fmla="*/ 24 w 79"/>
                  <a:gd name="T115" fmla="*/ 8 h 100"/>
                  <a:gd name="T116" fmla="*/ 28 w 79"/>
                  <a:gd name="T117" fmla="*/ 3 h 100"/>
                  <a:gd name="T118" fmla="*/ 33 w 79"/>
                  <a:gd name="T119" fmla="*/ 0 h 100"/>
                  <a:gd name="T120" fmla="*/ 39 w 79"/>
                  <a:gd name="T12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9" h="100">
                    <a:moveTo>
                      <a:pt x="52" y="48"/>
                    </a:moveTo>
                    <a:lnTo>
                      <a:pt x="58" y="51"/>
                    </a:lnTo>
                    <a:lnTo>
                      <a:pt x="64" y="54"/>
                    </a:lnTo>
                    <a:lnTo>
                      <a:pt x="69" y="59"/>
                    </a:lnTo>
                    <a:lnTo>
                      <a:pt x="73" y="66"/>
                    </a:lnTo>
                    <a:lnTo>
                      <a:pt x="76" y="73"/>
                    </a:lnTo>
                    <a:lnTo>
                      <a:pt x="79" y="80"/>
                    </a:lnTo>
                    <a:lnTo>
                      <a:pt x="79" y="83"/>
                    </a:lnTo>
                    <a:lnTo>
                      <a:pt x="75" y="88"/>
                    </a:lnTo>
                    <a:lnTo>
                      <a:pt x="70" y="91"/>
                    </a:lnTo>
                    <a:lnTo>
                      <a:pt x="69" y="83"/>
                    </a:lnTo>
                    <a:lnTo>
                      <a:pt x="65" y="76"/>
                    </a:lnTo>
                    <a:lnTo>
                      <a:pt x="61" y="68"/>
                    </a:lnTo>
                    <a:lnTo>
                      <a:pt x="62" y="80"/>
                    </a:lnTo>
                    <a:lnTo>
                      <a:pt x="64" y="94"/>
                    </a:lnTo>
                    <a:lnTo>
                      <a:pt x="56" y="97"/>
                    </a:lnTo>
                    <a:lnTo>
                      <a:pt x="48" y="99"/>
                    </a:lnTo>
                    <a:lnTo>
                      <a:pt x="41" y="100"/>
                    </a:lnTo>
                    <a:lnTo>
                      <a:pt x="27" y="99"/>
                    </a:lnTo>
                    <a:lnTo>
                      <a:pt x="14" y="94"/>
                    </a:lnTo>
                    <a:lnTo>
                      <a:pt x="16" y="85"/>
                    </a:lnTo>
                    <a:lnTo>
                      <a:pt x="16" y="77"/>
                    </a:lnTo>
                    <a:lnTo>
                      <a:pt x="17" y="71"/>
                    </a:lnTo>
                    <a:lnTo>
                      <a:pt x="16" y="74"/>
                    </a:lnTo>
                    <a:lnTo>
                      <a:pt x="13" y="82"/>
                    </a:lnTo>
                    <a:lnTo>
                      <a:pt x="10" y="91"/>
                    </a:lnTo>
                    <a:lnTo>
                      <a:pt x="5" y="88"/>
                    </a:lnTo>
                    <a:lnTo>
                      <a:pt x="0" y="83"/>
                    </a:lnTo>
                    <a:lnTo>
                      <a:pt x="2" y="74"/>
                    </a:lnTo>
                    <a:lnTo>
                      <a:pt x="7" y="66"/>
                    </a:lnTo>
                    <a:lnTo>
                      <a:pt x="11" y="59"/>
                    </a:lnTo>
                    <a:lnTo>
                      <a:pt x="16" y="54"/>
                    </a:lnTo>
                    <a:lnTo>
                      <a:pt x="21" y="51"/>
                    </a:lnTo>
                    <a:lnTo>
                      <a:pt x="27" y="49"/>
                    </a:lnTo>
                    <a:lnTo>
                      <a:pt x="28" y="59"/>
                    </a:lnTo>
                    <a:lnTo>
                      <a:pt x="33" y="73"/>
                    </a:lnTo>
                    <a:lnTo>
                      <a:pt x="39" y="85"/>
                    </a:lnTo>
                    <a:lnTo>
                      <a:pt x="45" y="73"/>
                    </a:lnTo>
                    <a:lnTo>
                      <a:pt x="50" y="59"/>
                    </a:lnTo>
                    <a:lnTo>
                      <a:pt x="52" y="48"/>
                    </a:lnTo>
                    <a:close/>
                    <a:moveTo>
                      <a:pt x="39" y="0"/>
                    </a:moveTo>
                    <a:lnTo>
                      <a:pt x="47" y="0"/>
                    </a:lnTo>
                    <a:lnTo>
                      <a:pt x="52" y="3"/>
                    </a:lnTo>
                    <a:lnTo>
                      <a:pt x="56" y="8"/>
                    </a:lnTo>
                    <a:lnTo>
                      <a:pt x="59" y="14"/>
                    </a:lnTo>
                    <a:lnTo>
                      <a:pt x="59" y="20"/>
                    </a:lnTo>
                    <a:lnTo>
                      <a:pt x="59" y="28"/>
                    </a:lnTo>
                    <a:lnTo>
                      <a:pt x="56" y="34"/>
                    </a:lnTo>
                    <a:lnTo>
                      <a:pt x="52" y="39"/>
                    </a:lnTo>
                    <a:lnTo>
                      <a:pt x="47" y="42"/>
                    </a:lnTo>
                    <a:lnTo>
                      <a:pt x="39" y="42"/>
                    </a:lnTo>
                    <a:lnTo>
                      <a:pt x="33" y="42"/>
                    </a:lnTo>
                    <a:lnTo>
                      <a:pt x="28" y="39"/>
                    </a:lnTo>
                    <a:lnTo>
                      <a:pt x="24" y="34"/>
                    </a:lnTo>
                    <a:lnTo>
                      <a:pt x="21" y="28"/>
                    </a:lnTo>
                    <a:lnTo>
                      <a:pt x="19" y="20"/>
                    </a:lnTo>
                    <a:lnTo>
                      <a:pt x="21" y="14"/>
                    </a:lnTo>
                    <a:lnTo>
                      <a:pt x="24" y="8"/>
                    </a:lnTo>
                    <a:lnTo>
                      <a:pt x="28" y="3"/>
                    </a:lnTo>
                    <a:lnTo>
                      <a:pt x="33" y="0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dirty="0">
                  <a:solidFill>
                    <a:srgbClr val="646464"/>
                  </a:solidFill>
                </a:endParaRPr>
              </a:p>
            </p:txBody>
          </p:sp>
          <p:sp>
            <p:nvSpPr>
              <p:cNvPr id="34" name="Freeform 59">
                <a:extLst>
                  <a:ext uri="{FF2B5EF4-FFF2-40B4-BE49-F238E27FC236}">
                    <a16:creationId xmlns:a16="http://schemas.microsoft.com/office/drawing/2014/main" id="{2B1F88E2-C377-43C1-AA49-E3F0930125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4150" y="3841750"/>
                <a:ext cx="257175" cy="257175"/>
              </a:xfrm>
              <a:custGeom>
                <a:avLst/>
                <a:gdLst>
                  <a:gd name="T0" fmla="*/ 82 w 162"/>
                  <a:gd name="T1" fmla="*/ 15 h 162"/>
                  <a:gd name="T2" fmla="*/ 60 w 162"/>
                  <a:gd name="T3" fmla="*/ 18 h 162"/>
                  <a:gd name="T4" fmla="*/ 41 w 162"/>
                  <a:gd name="T5" fmla="*/ 28 h 162"/>
                  <a:gd name="T6" fmla="*/ 28 w 162"/>
                  <a:gd name="T7" fmla="*/ 41 h 162"/>
                  <a:gd name="T8" fmla="*/ 18 w 162"/>
                  <a:gd name="T9" fmla="*/ 60 h 162"/>
                  <a:gd name="T10" fmla="*/ 15 w 162"/>
                  <a:gd name="T11" fmla="*/ 82 h 162"/>
                  <a:gd name="T12" fmla="*/ 18 w 162"/>
                  <a:gd name="T13" fmla="*/ 102 h 162"/>
                  <a:gd name="T14" fmla="*/ 28 w 162"/>
                  <a:gd name="T15" fmla="*/ 120 h 162"/>
                  <a:gd name="T16" fmla="*/ 41 w 162"/>
                  <a:gd name="T17" fmla="*/ 134 h 162"/>
                  <a:gd name="T18" fmla="*/ 60 w 162"/>
                  <a:gd name="T19" fmla="*/ 144 h 162"/>
                  <a:gd name="T20" fmla="*/ 82 w 162"/>
                  <a:gd name="T21" fmla="*/ 147 h 162"/>
                  <a:gd name="T22" fmla="*/ 102 w 162"/>
                  <a:gd name="T23" fmla="*/ 144 h 162"/>
                  <a:gd name="T24" fmla="*/ 120 w 162"/>
                  <a:gd name="T25" fmla="*/ 134 h 162"/>
                  <a:gd name="T26" fmla="*/ 134 w 162"/>
                  <a:gd name="T27" fmla="*/ 120 h 162"/>
                  <a:gd name="T28" fmla="*/ 144 w 162"/>
                  <a:gd name="T29" fmla="*/ 102 h 162"/>
                  <a:gd name="T30" fmla="*/ 147 w 162"/>
                  <a:gd name="T31" fmla="*/ 82 h 162"/>
                  <a:gd name="T32" fmla="*/ 144 w 162"/>
                  <a:gd name="T33" fmla="*/ 60 h 162"/>
                  <a:gd name="T34" fmla="*/ 134 w 162"/>
                  <a:gd name="T35" fmla="*/ 41 h 162"/>
                  <a:gd name="T36" fmla="*/ 120 w 162"/>
                  <a:gd name="T37" fmla="*/ 28 h 162"/>
                  <a:gd name="T38" fmla="*/ 102 w 162"/>
                  <a:gd name="T39" fmla="*/ 18 h 162"/>
                  <a:gd name="T40" fmla="*/ 82 w 162"/>
                  <a:gd name="T41" fmla="*/ 15 h 162"/>
                  <a:gd name="T42" fmla="*/ 82 w 162"/>
                  <a:gd name="T43" fmla="*/ 0 h 162"/>
                  <a:gd name="T44" fmla="*/ 106 w 162"/>
                  <a:gd name="T45" fmla="*/ 4 h 162"/>
                  <a:gd name="T46" fmla="*/ 128 w 162"/>
                  <a:gd name="T47" fmla="*/ 15 h 162"/>
                  <a:gd name="T48" fmla="*/ 147 w 162"/>
                  <a:gd name="T49" fmla="*/ 34 h 162"/>
                  <a:gd name="T50" fmla="*/ 158 w 162"/>
                  <a:gd name="T51" fmla="*/ 55 h 162"/>
                  <a:gd name="T52" fmla="*/ 162 w 162"/>
                  <a:gd name="T53" fmla="*/ 82 h 162"/>
                  <a:gd name="T54" fmla="*/ 158 w 162"/>
                  <a:gd name="T55" fmla="*/ 106 h 162"/>
                  <a:gd name="T56" fmla="*/ 147 w 162"/>
                  <a:gd name="T57" fmla="*/ 128 h 162"/>
                  <a:gd name="T58" fmla="*/ 128 w 162"/>
                  <a:gd name="T59" fmla="*/ 147 h 162"/>
                  <a:gd name="T60" fmla="*/ 106 w 162"/>
                  <a:gd name="T61" fmla="*/ 158 h 162"/>
                  <a:gd name="T62" fmla="*/ 82 w 162"/>
                  <a:gd name="T63" fmla="*/ 162 h 162"/>
                  <a:gd name="T64" fmla="*/ 55 w 162"/>
                  <a:gd name="T65" fmla="*/ 158 h 162"/>
                  <a:gd name="T66" fmla="*/ 34 w 162"/>
                  <a:gd name="T67" fmla="*/ 147 h 162"/>
                  <a:gd name="T68" fmla="*/ 15 w 162"/>
                  <a:gd name="T69" fmla="*/ 128 h 162"/>
                  <a:gd name="T70" fmla="*/ 4 w 162"/>
                  <a:gd name="T71" fmla="*/ 106 h 162"/>
                  <a:gd name="T72" fmla="*/ 0 w 162"/>
                  <a:gd name="T73" fmla="*/ 82 h 162"/>
                  <a:gd name="T74" fmla="*/ 4 w 162"/>
                  <a:gd name="T75" fmla="*/ 55 h 162"/>
                  <a:gd name="T76" fmla="*/ 15 w 162"/>
                  <a:gd name="T77" fmla="*/ 34 h 162"/>
                  <a:gd name="T78" fmla="*/ 34 w 162"/>
                  <a:gd name="T79" fmla="*/ 15 h 162"/>
                  <a:gd name="T80" fmla="*/ 55 w 162"/>
                  <a:gd name="T81" fmla="*/ 4 h 162"/>
                  <a:gd name="T82" fmla="*/ 82 w 162"/>
                  <a:gd name="T8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2" h="162">
                    <a:moveTo>
                      <a:pt x="82" y="15"/>
                    </a:moveTo>
                    <a:lnTo>
                      <a:pt x="60" y="18"/>
                    </a:lnTo>
                    <a:lnTo>
                      <a:pt x="41" y="28"/>
                    </a:lnTo>
                    <a:lnTo>
                      <a:pt x="28" y="41"/>
                    </a:lnTo>
                    <a:lnTo>
                      <a:pt x="18" y="60"/>
                    </a:lnTo>
                    <a:lnTo>
                      <a:pt x="15" y="82"/>
                    </a:lnTo>
                    <a:lnTo>
                      <a:pt x="18" y="102"/>
                    </a:lnTo>
                    <a:lnTo>
                      <a:pt x="28" y="120"/>
                    </a:lnTo>
                    <a:lnTo>
                      <a:pt x="41" y="134"/>
                    </a:lnTo>
                    <a:lnTo>
                      <a:pt x="60" y="144"/>
                    </a:lnTo>
                    <a:lnTo>
                      <a:pt x="82" y="147"/>
                    </a:lnTo>
                    <a:lnTo>
                      <a:pt x="102" y="144"/>
                    </a:lnTo>
                    <a:lnTo>
                      <a:pt x="120" y="134"/>
                    </a:lnTo>
                    <a:lnTo>
                      <a:pt x="134" y="120"/>
                    </a:lnTo>
                    <a:lnTo>
                      <a:pt x="144" y="102"/>
                    </a:lnTo>
                    <a:lnTo>
                      <a:pt x="147" y="82"/>
                    </a:lnTo>
                    <a:lnTo>
                      <a:pt x="144" y="60"/>
                    </a:lnTo>
                    <a:lnTo>
                      <a:pt x="134" y="41"/>
                    </a:lnTo>
                    <a:lnTo>
                      <a:pt x="120" y="28"/>
                    </a:lnTo>
                    <a:lnTo>
                      <a:pt x="102" y="18"/>
                    </a:lnTo>
                    <a:lnTo>
                      <a:pt x="82" y="15"/>
                    </a:lnTo>
                    <a:close/>
                    <a:moveTo>
                      <a:pt x="82" y="0"/>
                    </a:moveTo>
                    <a:lnTo>
                      <a:pt x="106" y="4"/>
                    </a:lnTo>
                    <a:lnTo>
                      <a:pt x="128" y="15"/>
                    </a:lnTo>
                    <a:lnTo>
                      <a:pt x="147" y="34"/>
                    </a:lnTo>
                    <a:lnTo>
                      <a:pt x="158" y="55"/>
                    </a:lnTo>
                    <a:lnTo>
                      <a:pt x="162" y="82"/>
                    </a:lnTo>
                    <a:lnTo>
                      <a:pt x="158" y="106"/>
                    </a:lnTo>
                    <a:lnTo>
                      <a:pt x="147" y="128"/>
                    </a:lnTo>
                    <a:lnTo>
                      <a:pt x="128" y="147"/>
                    </a:lnTo>
                    <a:lnTo>
                      <a:pt x="106" y="158"/>
                    </a:lnTo>
                    <a:lnTo>
                      <a:pt x="82" y="162"/>
                    </a:lnTo>
                    <a:lnTo>
                      <a:pt x="55" y="158"/>
                    </a:lnTo>
                    <a:lnTo>
                      <a:pt x="34" y="147"/>
                    </a:lnTo>
                    <a:lnTo>
                      <a:pt x="15" y="128"/>
                    </a:lnTo>
                    <a:lnTo>
                      <a:pt x="4" y="106"/>
                    </a:lnTo>
                    <a:lnTo>
                      <a:pt x="0" y="82"/>
                    </a:lnTo>
                    <a:lnTo>
                      <a:pt x="4" y="55"/>
                    </a:lnTo>
                    <a:lnTo>
                      <a:pt x="15" y="34"/>
                    </a:lnTo>
                    <a:lnTo>
                      <a:pt x="34" y="15"/>
                    </a:lnTo>
                    <a:lnTo>
                      <a:pt x="55" y="4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5" name="Freeform 60">
                <a:extLst>
                  <a:ext uri="{FF2B5EF4-FFF2-40B4-BE49-F238E27FC236}">
                    <a16:creationId xmlns:a16="http://schemas.microsoft.com/office/drawing/2014/main" id="{A60DBF44-9F6F-4F54-ABD3-9B7794C89B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35900" y="3595688"/>
                <a:ext cx="19050" cy="61913"/>
              </a:xfrm>
              <a:custGeom>
                <a:avLst/>
                <a:gdLst>
                  <a:gd name="T0" fmla="*/ 3 w 12"/>
                  <a:gd name="T1" fmla="*/ 8 h 39"/>
                  <a:gd name="T2" fmla="*/ 9 w 12"/>
                  <a:gd name="T3" fmla="*/ 8 h 39"/>
                  <a:gd name="T4" fmla="*/ 12 w 12"/>
                  <a:gd name="T5" fmla="*/ 28 h 39"/>
                  <a:gd name="T6" fmla="*/ 6 w 12"/>
                  <a:gd name="T7" fmla="*/ 39 h 39"/>
                  <a:gd name="T8" fmla="*/ 0 w 12"/>
                  <a:gd name="T9" fmla="*/ 28 h 39"/>
                  <a:gd name="T10" fmla="*/ 3 w 12"/>
                  <a:gd name="T11" fmla="*/ 8 h 39"/>
                  <a:gd name="T12" fmla="*/ 1 w 12"/>
                  <a:gd name="T13" fmla="*/ 0 h 39"/>
                  <a:gd name="T14" fmla="*/ 12 w 12"/>
                  <a:gd name="T15" fmla="*/ 0 h 39"/>
                  <a:gd name="T16" fmla="*/ 11 w 12"/>
                  <a:gd name="T17" fmla="*/ 8 h 39"/>
                  <a:gd name="T18" fmla="*/ 3 w 12"/>
                  <a:gd name="T19" fmla="*/ 8 h 39"/>
                  <a:gd name="T20" fmla="*/ 1 w 12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39">
                    <a:moveTo>
                      <a:pt x="3" y="8"/>
                    </a:moveTo>
                    <a:lnTo>
                      <a:pt x="9" y="8"/>
                    </a:lnTo>
                    <a:lnTo>
                      <a:pt x="12" y="28"/>
                    </a:lnTo>
                    <a:lnTo>
                      <a:pt x="6" y="39"/>
                    </a:lnTo>
                    <a:lnTo>
                      <a:pt x="0" y="28"/>
                    </a:lnTo>
                    <a:lnTo>
                      <a:pt x="3" y="8"/>
                    </a:lnTo>
                    <a:close/>
                    <a:moveTo>
                      <a:pt x="1" y="0"/>
                    </a:moveTo>
                    <a:lnTo>
                      <a:pt x="12" y="0"/>
                    </a:lnTo>
                    <a:lnTo>
                      <a:pt x="11" y="8"/>
                    </a:lnTo>
                    <a:lnTo>
                      <a:pt x="3" y="8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6" name="Freeform 61">
                <a:extLst>
                  <a:ext uri="{FF2B5EF4-FFF2-40B4-BE49-F238E27FC236}">
                    <a16:creationId xmlns:a16="http://schemas.microsoft.com/office/drawing/2014/main" id="{B34F7B0D-E1BA-4A2F-8E3A-A6E091D9BF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3513" y="3519488"/>
                <a:ext cx="128588" cy="161924"/>
              </a:xfrm>
              <a:custGeom>
                <a:avLst/>
                <a:gdLst>
                  <a:gd name="T0" fmla="*/ 51 w 81"/>
                  <a:gd name="T1" fmla="*/ 49 h 102"/>
                  <a:gd name="T2" fmla="*/ 59 w 81"/>
                  <a:gd name="T3" fmla="*/ 53 h 102"/>
                  <a:gd name="T4" fmla="*/ 64 w 81"/>
                  <a:gd name="T5" fmla="*/ 56 h 102"/>
                  <a:gd name="T6" fmla="*/ 68 w 81"/>
                  <a:gd name="T7" fmla="*/ 60 h 102"/>
                  <a:gd name="T8" fmla="*/ 73 w 81"/>
                  <a:gd name="T9" fmla="*/ 66 h 102"/>
                  <a:gd name="T10" fmla="*/ 76 w 81"/>
                  <a:gd name="T11" fmla="*/ 74 h 102"/>
                  <a:gd name="T12" fmla="*/ 79 w 81"/>
                  <a:gd name="T13" fmla="*/ 82 h 102"/>
                  <a:gd name="T14" fmla="*/ 81 w 81"/>
                  <a:gd name="T15" fmla="*/ 85 h 102"/>
                  <a:gd name="T16" fmla="*/ 75 w 81"/>
                  <a:gd name="T17" fmla="*/ 90 h 102"/>
                  <a:gd name="T18" fmla="*/ 70 w 81"/>
                  <a:gd name="T19" fmla="*/ 93 h 102"/>
                  <a:gd name="T20" fmla="*/ 68 w 81"/>
                  <a:gd name="T21" fmla="*/ 85 h 102"/>
                  <a:gd name="T22" fmla="*/ 65 w 81"/>
                  <a:gd name="T23" fmla="*/ 76 h 102"/>
                  <a:gd name="T24" fmla="*/ 61 w 81"/>
                  <a:gd name="T25" fmla="*/ 70 h 102"/>
                  <a:gd name="T26" fmla="*/ 62 w 81"/>
                  <a:gd name="T27" fmla="*/ 82 h 102"/>
                  <a:gd name="T28" fmla="*/ 64 w 81"/>
                  <a:gd name="T29" fmla="*/ 96 h 102"/>
                  <a:gd name="T30" fmla="*/ 56 w 81"/>
                  <a:gd name="T31" fmla="*/ 99 h 102"/>
                  <a:gd name="T32" fmla="*/ 48 w 81"/>
                  <a:gd name="T33" fmla="*/ 101 h 102"/>
                  <a:gd name="T34" fmla="*/ 41 w 81"/>
                  <a:gd name="T35" fmla="*/ 102 h 102"/>
                  <a:gd name="T36" fmla="*/ 27 w 81"/>
                  <a:gd name="T37" fmla="*/ 101 h 102"/>
                  <a:gd name="T38" fmla="*/ 16 w 81"/>
                  <a:gd name="T39" fmla="*/ 96 h 102"/>
                  <a:gd name="T40" fmla="*/ 16 w 81"/>
                  <a:gd name="T41" fmla="*/ 87 h 102"/>
                  <a:gd name="T42" fmla="*/ 17 w 81"/>
                  <a:gd name="T43" fmla="*/ 79 h 102"/>
                  <a:gd name="T44" fmla="*/ 17 w 81"/>
                  <a:gd name="T45" fmla="*/ 73 h 102"/>
                  <a:gd name="T46" fmla="*/ 16 w 81"/>
                  <a:gd name="T47" fmla="*/ 76 h 102"/>
                  <a:gd name="T48" fmla="*/ 13 w 81"/>
                  <a:gd name="T49" fmla="*/ 84 h 102"/>
                  <a:gd name="T50" fmla="*/ 11 w 81"/>
                  <a:gd name="T51" fmla="*/ 93 h 102"/>
                  <a:gd name="T52" fmla="*/ 5 w 81"/>
                  <a:gd name="T53" fmla="*/ 90 h 102"/>
                  <a:gd name="T54" fmla="*/ 0 w 81"/>
                  <a:gd name="T55" fmla="*/ 85 h 102"/>
                  <a:gd name="T56" fmla="*/ 3 w 81"/>
                  <a:gd name="T57" fmla="*/ 76 h 102"/>
                  <a:gd name="T58" fmla="*/ 6 w 81"/>
                  <a:gd name="T59" fmla="*/ 68 h 102"/>
                  <a:gd name="T60" fmla="*/ 11 w 81"/>
                  <a:gd name="T61" fmla="*/ 60 h 102"/>
                  <a:gd name="T62" fmla="*/ 16 w 81"/>
                  <a:gd name="T63" fmla="*/ 56 h 102"/>
                  <a:gd name="T64" fmla="*/ 20 w 81"/>
                  <a:gd name="T65" fmla="*/ 53 h 102"/>
                  <a:gd name="T66" fmla="*/ 27 w 81"/>
                  <a:gd name="T67" fmla="*/ 51 h 102"/>
                  <a:gd name="T68" fmla="*/ 30 w 81"/>
                  <a:gd name="T69" fmla="*/ 60 h 102"/>
                  <a:gd name="T70" fmla="*/ 33 w 81"/>
                  <a:gd name="T71" fmla="*/ 74 h 102"/>
                  <a:gd name="T72" fmla="*/ 39 w 81"/>
                  <a:gd name="T73" fmla="*/ 87 h 102"/>
                  <a:gd name="T74" fmla="*/ 45 w 81"/>
                  <a:gd name="T75" fmla="*/ 74 h 102"/>
                  <a:gd name="T76" fmla="*/ 50 w 81"/>
                  <a:gd name="T77" fmla="*/ 60 h 102"/>
                  <a:gd name="T78" fmla="*/ 51 w 81"/>
                  <a:gd name="T79" fmla="*/ 49 h 102"/>
                  <a:gd name="T80" fmla="*/ 41 w 81"/>
                  <a:gd name="T81" fmla="*/ 0 h 102"/>
                  <a:gd name="T82" fmla="*/ 47 w 81"/>
                  <a:gd name="T83" fmla="*/ 1 h 102"/>
                  <a:gd name="T84" fmla="*/ 51 w 81"/>
                  <a:gd name="T85" fmla="*/ 5 h 102"/>
                  <a:gd name="T86" fmla="*/ 56 w 81"/>
                  <a:gd name="T87" fmla="*/ 9 h 102"/>
                  <a:gd name="T88" fmla="*/ 59 w 81"/>
                  <a:gd name="T89" fmla="*/ 15 h 102"/>
                  <a:gd name="T90" fmla="*/ 61 w 81"/>
                  <a:gd name="T91" fmla="*/ 22 h 102"/>
                  <a:gd name="T92" fmla="*/ 59 w 81"/>
                  <a:gd name="T93" fmla="*/ 29 h 102"/>
                  <a:gd name="T94" fmla="*/ 56 w 81"/>
                  <a:gd name="T95" fmla="*/ 36 h 102"/>
                  <a:gd name="T96" fmla="*/ 51 w 81"/>
                  <a:gd name="T97" fmla="*/ 40 h 102"/>
                  <a:gd name="T98" fmla="*/ 47 w 81"/>
                  <a:gd name="T99" fmla="*/ 42 h 102"/>
                  <a:gd name="T100" fmla="*/ 41 w 81"/>
                  <a:gd name="T101" fmla="*/ 43 h 102"/>
                  <a:gd name="T102" fmla="*/ 34 w 81"/>
                  <a:gd name="T103" fmla="*/ 42 h 102"/>
                  <a:gd name="T104" fmla="*/ 28 w 81"/>
                  <a:gd name="T105" fmla="*/ 40 h 102"/>
                  <a:gd name="T106" fmla="*/ 24 w 81"/>
                  <a:gd name="T107" fmla="*/ 36 h 102"/>
                  <a:gd name="T108" fmla="*/ 20 w 81"/>
                  <a:gd name="T109" fmla="*/ 29 h 102"/>
                  <a:gd name="T110" fmla="*/ 20 w 81"/>
                  <a:gd name="T111" fmla="*/ 22 h 102"/>
                  <a:gd name="T112" fmla="*/ 20 w 81"/>
                  <a:gd name="T113" fmla="*/ 15 h 102"/>
                  <a:gd name="T114" fmla="*/ 24 w 81"/>
                  <a:gd name="T115" fmla="*/ 9 h 102"/>
                  <a:gd name="T116" fmla="*/ 28 w 81"/>
                  <a:gd name="T117" fmla="*/ 5 h 102"/>
                  <a:gd name="T118" fmla="*/ 34 w 81"/>
                  <a:gd name="T119" fmla="*/ 1 h 102"/>
                  <a:gd name="T120" fmla="*/ 41 w 81"/>
                  <a:gd name="T121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1" h="102">
                    <a:moveTo>
                      <a:pt x="51" y="49"/>
                    </a:moveTo>
                    <a:lnTo>
                      <a:pt x="59" y="53"/>
                    </a:lnTo>
                    <a:lnTo>
                      <a:pt x="64" y="56"/>
                    </a:lnTo>
                    <a:lnTo>
                      <a:pt x="68" y="60"/>
                    </a:lnTo>
                    <a:lnTo>
                      <a:pt x="73" y="66"/>
                    </a:lnTo>
                    <a:lnTo>
                      <a:pt x="76" y="74"/>
                    </a:lnTo>
                    <a:lnTo>
                      <a:pt x="79" y="82"/>
                    </a:lnTo>
                    <a:lnTo>
                      <a:pt x="81" y="85"/>
                    </a:lnTo>
                    <a:lnTo>
                      <a:pt x="75" y="90"/>
                    </a:lnTo>
                    <a:lnTo>
                      <a:pt x="70" y="93"/>
                    </a:lnTo>
                    <a:lnTo>
                      <a:pt x="68" y="85"/>
                    </a:lnTo>
                    <a:lnTo>
                      <a:pt x="65" y="76"/>
                    </a:lnTo>
                    <a:lnTo>
                      <a:pt x="61" y="70"/>
                    </a:lnTo>
                    <a:lnTo>
                      <a:pt x="62" y="82"/>
                    </a:lnTo>
                    <a:lnTo>
                      <a:pt x="64" y="96"/>
                    </a:lnTo>
                    <a:lnTo>
                      <a:pt x="56" y="99"/>
                    </a:lnTo>
                    <a:lnTo>
                      <a:pt x="48" y="101"/>
                    </a:lnTo>
                    <a:lnTo>
                      <a:pt x="41" y="102"/>
                    </a:lnTo>
                    <a:lnTo>
                      <a:pt x="27" y="101"/>
                    </a:lnTo>
                    <a:lnTo>
                      <a:pt x="16" y="96"/>
                    </a:lnTo>
                    <a:lnTo>
                      <a:pt x="16" y="87"/>
                    </a:lnTo>
                    <a:lnTo>
                      <a:pt x="17" y="79"/>
                    </a:lnTo>
                    <a:lnTo>
                      <a:pt x="17" y="73"/>
                    </a:lnTo>
                    <a:lnTo>
                      <a:pt x="16" y="76"/>
                    </a:lnTo>
                    <a:lnTo>
                      <a:pt x="13" y="84"/>
                    </a:lnTo>
                    <a:lnTo>
                      <a:pt x="11" y="93"/>
                    </a:lnTo>
                    <a:lnTo>
                      <a:pt x="5" y="90"/>
                    </a:lnTo>
                    <a:lnTo>
                      <a:pt x="0" y="85"/>
                    </a:lnTo>
                    <a:lnTo>
                      <a:pt x="3" y="76"/>
                    </a:lnTo>
                    <a:lnTo>
                      <a:pt x="6" y="68"/>
                    </a:lnTo>
                    <a:lnTo>
                      <a:pt x="11" y="60"/>
                    </a:lnTo>
                    <a:lnTo>
                      <a:pt x="16" y="56"/>
                    </a:lnTo>
                    <a:lnTo>
                      <a:pt x="20" y="53"/>
                    </a:lnTo>
                    <a:lnTo>
                      <a:pt x="27" y="51"/>
                    </a:lnTo>
                    <a:lnTo>
                      <a:pt x="30" y="60"/>
                    </a:lnTo>
                    <a:lnTo>
                      <a:pt x="33" y="74"/>
                    </a:lnTo>
                    <a:lnTo>
                      <a:pt x="39" y="87"/>
                    </a:lnTo>
                    <a:lnTo>
                      <a:pt x="45" y="74"/>
                    </a:lnTo>
                    <a:lnTo>
                      <a:pt x="50" y="60"/>
                    </a:lnTo>
                    <a:lnTo>
                      <a:pt x="51" y="49"/>
                    </a:lnTo>
                    <a:close/>
                    <a:moveTo>
                      <a:pt x="41" y="0"/>
                    </a:moveTo>
                    <a:lnTo>
                      <a:pt x="47" y="1"/>
                    </a:lnTo>
                    <a:lnTo>
                      <a:pt x="51" y="5"/>
                    </a:lnTo>
                    <a:lnTo>
                      <a:pt x="56" y="9"/>
                    </a:lnTo>
                    <a:lnTo>
                      <a:pt x="59" y="15"/>
                    </a:lnTo>
                    <a:lnTo>
                      <a:pt x="61" y="22"/>
                    </a:lnTo>
                    <a:lnTo>
                      <a:pt x="59" y="29"/>
                    </a:lnTo>
                    <a:lnTo>
                      <a:pt x="56" y="36"/>
                    </a:lnTo>
                    <a:lnTo>
                      <a:pt x="51" y="40"/>
                    </a:lnTo>
                    <a:lnTo>
                      <a:pt x="47" y="42"/>
                    </a:lnTo>
                    <a:lnTo>
                      <a:pt x="41" y="43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4" y="36"/>
                    </a:lnTo>
                    <a:lnTo>
                      <a:pt x="20" y="29"/>
                    </a:lnTo>
                    <a:lnTo>
                      <a:pt x="20" y="22"/>
                    </a:lnTo>
                    <a:lnTo>
                      <a:pt x="20" y="15"/>
                    </a:lnTo>
                    <a:lnTo>
                      <a:pt x="24" y="9"/>
                    </a:lnTo>
                    <a:lnTo>
                      <a:pt x="28" y="5"/>
                    </a:lnTo>
                    <a:lnTo>
                      <a:pt x="34" y="1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7" name="Freeform 62">
                <a:extLst>
                  <a:ext uri="{FF2B5EF4-FFF2-40B4-BE49-F238E27FC236}">
                    <a16:creationId xmlns:a16="http://schemas.microsoft.com/office/drawing/2014/main" id="{91E3F1AD-5729-450F-945D-C17E0FF1B1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0013" y="3462338"/>
                <a:ext cx="255588" cy="258763"/>
              </a:xfrm>
              <a:custGeom>
                <a:avLst/>
                <a:gdLst>
                  <a:gd name="T0" fmla="*/ 81 w 161"/>
                  <a:gd name="T1" fmla="*/ 16 h 163"/>
                  <a:gd name="T2" fmla="*/ 59 w 161"/>
                  <a:gd name="T3" fmla="*/ 19 h 163"/>
                  <a:gd name="T4" fmla="*/ 42 w 161"/>
                  <a:gd name="T5" fmla="*/ 28 h 163"/>
                  <a:gd name="T6" fmla="*/ 26 w 161"/>
                  <a:gd name="T7" fmla="*/ 42 h 163"/>
                  <a:gd name="T8" fmla="*/ 17 w 161"/>
                  <a:gd name="T9" fmla="*/ 61 h 163"/>
                  <a:gd name="T10" fmla="*/ 14 w 161"/>
                  <a:gd name="T11" fmla="*/ 82 h 163"/>
                  <a:gd name="T12" fmla="*/ 17 w 161"/>
                  <a:gd name="T13" fmla="*/ 102 h 163"/>
                  <a:gd name="T14" fmla="*/ 26 w 161"/>
                  <a:gd name="T15" fmla="*/ 121 h 163"/>
                  <a:gd name="T16" fmla="*/ 42 w 161"/>
                  <a:gd name="T17" fmla="*/ 135 h 163"/>
                  <a:gd name="T18" fmla="*/ 59 w 161"/>
                  <a:gd name="T19" fmla="*/ 144 h 163"/>
                  <a:gd name="T20" fmla="*/ 81 w 161"/>
                  <a:gd name="T21" fmla="*/ 147 h 163"/>
                  <a:gd name="T22" fmla="*/ 101 w 161"/>
                  <a:gd name="T23" fmla="*/ 144 h 163"/>
                  <a:gd name="T24" fmla="*/ 119 w 161"/>
                  <a:gd name="T25" fmla="*/ 135 h 163"/>
                  <a:gd name="T26" fmla="*/ 133 w 161"/>
                  <a:gd name="T27" fmla="*/ 121 h 163"/>
                  <a:gd name="T28" fmla="*/ 142 w 161"/>
                  <a:gd name="T29" fmla="*/ 102 h 163"/>
                  <a:gd name="T30" fmla="*/ 146 w 161"/>
                  <a:gd name="T31" fmla="*/ 82 h 163"/>
                  <a:gd name="T32" fmla="*/ 142 w 161"/>
                  <a:gd name="T33" fmla="*/ 61 h 163"/>
                  <a:gd name="T34" fmla="*/ 133 w 161"/>
                  <a:gd name="T35" fmla="*/ 42 h 163"/>
                  <a:gd name="T36" fmla="*/ 119 w 161"/>
                  <a:gd name="T37" fmla="*/ 28 h 163"/>
                  <a:gd name="T38" fmla="*/ 101 w 161"/>
                  <a:gd name="T39" fmla="*/ 19 h 163"/>
                  <a:gd name="T40" fmla="*/ 81 w 161"/>
                  <a:gd name="T41" fmla="*/ 16 h 163"/>
                  <a:gd name="T42" fmla="*/ 81 w 161"/>
                  <a:gd name="T43" fmla="*/ 0 h 163"/>
                  <a:gd name="T44" fmla="*/ 105 w 161"/>
                  <a:gd name="T45" fmla="*/ 5 h 163"/>
                  <a:gd name="T46" fmla="*/ 128 w 161"/>
                  <a:gd name="T47" fmla="*/ 16 h 163"/>
                  <a:gd name="T48" fmla="*/ 146 w 161"/>
                  <a:gd name="T49" fmla="*/ 34 h 163"/>
                  <a:gd name="T50" fmla="*/ 156 w 161"/>
                  <a:gd name="T51" fmla="*/ 56 h 163"/>
                  <a:gd name="T52" fmla="*/ 161 w 161"/>
                  <a:gd name="T53" fmla="*/ 82 h 163"/>
                  <a:gd name="T54" fmla="*/ 156 w 161"/>
                  <a:gd name="T55" fmla="*/ 107 h 163"/>
                  <a:gd name="T56" fmla="*/ 146 w 161"/>
                  <a:gd name="T57" fmla="*/ 129 h 163"/>
                  <a:gd name="T58" fmla="*/ 128 w 161"/>
                  <a:gd name="T59" fmla="*/ 147 h 163"/>
                  <a:gd name="T60" fmla="*/ 105 w 161"/>
                  <a:gd name="T61" fmla="*/ 158 h 163"/>
                  <a:gd name="T62" fmla="*/ 81 w 161"/>
                  <a:gd name="T63" fmla="*/ 163 h 163"/>
                  <a:gd name="T64" fmla="*/ 54 w 161"/>
                  <a:gd name="T65" fmla="*/ 158 h 163"/>
                  <a:gd name="T66" fmla="*/ 33 w 161"/>
                  <a:gd name="T67" fmla="*/ 147 h 163"/>
                  <a:gd name="T68" fmla="*/ 16 w 161"/>
                  <a:gd name="T69" fmla="*/ 129 h 163"/>
                  <a:gd name="T70" fmla="*/ 3 w 161"/>
                  <a:gd name="T71" fmla="*/ 107 h 163"/>
                  <a:gd name="T72" fmla="*/ 0 w 161"/>
                  <a:gd name="T73" fmla="*/ 82 h 163"/>
                  <a:gd name="T74" fmla="*/ 3 w 161"/>
                  <a:gd name="T75" fmla="*/ 56 h 163"/>
                  <a:gd name="T76" fmla="*/ 16 w 161"/>
                  <a:gd name="T77" fmla="*/ 34 h 163"/>
                  <a:gd name="T78" fmla="*/ 33 w 161"/>
                  <a:gd name="T79" fmla="*/ 16 h 163"/>
                  <a:gd name="T80" fmla="*/ 54 w 161"/>
                  <a:gd name="T81" fmla="*/ 5 h 163"/>
                  <a:gd name="T82" fmla="*/ 81 w 161"/>
                  <a:gd name="T8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1" h="163">
                    <a:moveTo>
                      <a:pt x="81" y="16"/>
                    </a:moveTo>
                    <a:lnTo>
                      <a:pt x="59" y="19"/>
                    </a:lnTo>
                    <a:lnTo>
                      <a:pt x="42" y="28"/>
                    </a:lnTo>
                    <a:lnTo>
                      <a:pt x="26" y="42"/>
                    </a:lnTo>
                    <a:lnTo>
                      <a:pt x="17" y="61"/>
                    </a:lnTo>
                    <a:lnTo>
                      <a:pt x="14" y="82"/>
                    </a:lnTo>
                    <a:lnTo>
                      <a:pt x="17" y="102"/>
                    </a:lnTo>
                    <a:lnTo>
                      <a:pt x="26" y="121"/>
                    </a:lnTo>
                    <a:lnTo>
                      <a:pt x="42" y="135"/>
                    </a:lnTo>
                    <a:lnTo>
                      <a:pt x="59" y="144"/>
                    </a:lnTo>
                    <a:lnTo>
                      <a:pt x="81" y="147"/>
                    </a:lnTo>
                    <a:lnTo>
                      <a:pt x="101" y="144"/>
                    </a:lnTo>
                    <a:lnTo>
                      <a:pt x="119" y="135"/>
                    </a:lnTo>
                    <a:lnTo>
                      <a:pt x="133" y="121"/>
                    </a:lnTo>
                    <a:lnTo>
                      <a:pt x="142" y="102"/>
                    </a:lnTo>
                    <a:lnTo>
                      <a:pt x="146" y="82"/>
                    </a:lnTo>
                    <a:lnTo>
                      <a:pt x="142" y="61"/>
                    </a:lnTo>
                    <a:lnTo>
                      <a:pt x="133" y="42"/>
                    </a:lnTo>
                    <a:lnTo>
                      <a:pt x="119" y="28"/>
                    </a:lnTo>
                    <a:lnTo>
                      <a:pt x="101" y="19"/>
                    </a:lnTo>
                    <a:lnTo>
                      <a:pt x="81" y="16"/>
                    </a:lnTo>
                    <a:close/>
                    <a:moveTo>
                      <a:pt x="81" y="0"/>
                    </a:moveTo>
                    <a:lnTo>
                      <a:pt x="105" y="5"/>
                    </a:lnTo>
                    <a:lnTo>
                      <a:pt x="128" y="16"/>
                    </a:lnTo>
                    <a:lnTo>
                      <a:pt x="146" y="34"/>
                    </a:lnTo>
                    <a:lnTo>
                      <a:pt x="156" y="56"/>
                    </a:lnTo>
                    <a:lnTo>
                      <a:pt x="161" y="82"/>
                    </a:lnTo>
                    <a:lnTo>
                      <a:pt x="156" y="107"/>
                    </a:lnTo>
                    <a:lnTo>
                      <a:pt x="146" y="129"/>
                    </a:lnTo>
                    <a:lnTo>
                      <a:pt x="128" y="147"/>
                    </a:lnTo>
                    <a:lnTo>
                      <a:pt x="105" y="158"/>
                    </a:lnTo>
                    <a:lnTo>
                      <a:pt x="81" y="163"/>
                    </a:lnTo>
                    <a:lnTo>
                      <a:pt x="54" y="158"/>
                    </a:lnTo>
                    <a:lnTo>
                      <a:pt x="33" y="147"/>
                    </a:lnTo>
                    <a:lnTo>
                      <a:pt x="16" y="129"/>
                    </a:lnTo>
                    <a:lnTo>
                      <a:pt x="3" y="107"/>
                    </a:lnTo>
                    <a:lnTo>
                      <a:pt x="0" y="82"/>
                    </a:lnTo>
                    <a:lnTo>
                      <a:pt x="3" y="56"/>
                    </a:lnTo>
                    <a:lnTo>
                      <a:pt x="16" y="34"/>
                    </a:lnTo>
                    <a:lnTo>
                      <a:pt x="33" y="16"/>
                    </a:lnTo>
                    <a:lnTo>
                      <a:pt x="54" y="5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8" name="Freeform 63">
                <a:extLst>
                  <a:ext uri="{FF2B5EF4-FFF2-40B4-BE49-F238E27FC236}">
                    <a16:creationId xmlns:a16="http://schemas.microsoft.com/office/drawing/2014/main" id="{D88C292D-A753-4007-AB5C-99C39A285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113" y="3770313"/>
                <a:ext cx="322263" cy="180975"/>
              </a:xfrm>
              <a:custGeom>
                <a:avLst/>
                <a:gdLst>
                  <a:gd name="T0" fmla="*/ 15 w 203"/>
                  <a:gd name="T1" fmla="*/ 0 h 114"/>
                  <a:gd name="T2" fmla="*/ 203 w 203"/>
                  <a:gd name="T3" fmla="*/ 76 h 114"/>
                  <a:gd name="T4" fmla="*/ 192 w 203"/>
                  <a:gd name="T5" fmla="*/ 94 h 114"/>
                  <a:gd name="T6" fmla="*/ 187 w 203"/>
                  <a:gd name="T7" fmla="*/ 114 h 114"/>
                  <a:gd name="T8" fmla="*/ 0 w 203"/>
                  <a:gd name="T9" fmla="*/ 39 h 114"/>
                  <a:gd name="T10" fmla="*/ 11 w 203"/>
                  <a:gd name="T11" fmla="*/ 20 h 114"/>
                  <a:gd name="T12" fmla="*/ 15 w 203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3" h="114">
                    <a:moveTo>
                      <a:pt x="15" y="0"/>
                    </a:moveTo>
                    <a:lnTo>
                      <a:pt x="203" y="76"/>
                    </a:lnTo>
                    <a:lnTo>
                      <a:pt x="192" y="94"/>
                    </a:lnTo>
                    <a:lnTo>
                      <a:pt x="187" y="114"/>
                    </a:lnTo>
                    <a:lnTo>
                      <a:pt x="0" y="39"/>
                    </a:lnTo>
                    <a:lnTo>
                      <a:pt x="11" y="2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39" name="Freeform 64">
                <a:extLst>
                  <a:ext uri="{FF2B5EF4-FFF2-40B4-BE49-F238E27FC236}">
                    <a16:creationId xmlns:a16="http://schemas.microsoft.com/office/drawing/2014/main" id="{C18CE81D-C07D-456C-B69E-7666D75A6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8" y="3452813"/>
                <a:ext cx="190500" cy="228600"/>
              </a:xfrm>
              <a:custGeom>
                <a:avLst/>
                <a:gdLst>
                  <a:gd name="T0" fmla="*/ 34 w 120"/>
                  <a:gd name="T1" fmla="*/ 0 h 144"/>
                  <a:gd name="T2" fmla="*/ 120 w 120"/>
                  <a:gd name="T3" fmla="*/ 118 h 144"/>
                  <a:gd name="T4" fmla="*/ 103 w 120"/>
                  <a:gd name="T5" fmla="*/ 130 h 144"/>
                  <a:gd name="T6" fmla="*/ 86 w 120"/>
                  <a:gd name="T7" fmla="*/ 144 h 144"/>
                  <a:gd name="T8" fmla="*/ 0 w 120"/>
                  <a:gd name="T9" fmla="*/ 25 h 144"/>
                  <a:gd name="T10" fmla="*/ 18 w 120"/>
                  <a:gd name="T11" fmla="*/ 16 h 144"/>
                  <a:gd name="T12" fmla="*/ 34 w 120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144">
                    <a:moveTo>
                      <a:pt x="34" y="0"/>
                    </a:moveTo>
                    <a:lnTo>
                      <a:pt x="120" y="118"/>
                    </a:lnTo>
                    <a:lnTo>
                      <a:pt x="103" y="130"/>
                    </a:lnTo>
                    <a:lnTo>
                      <a:pt x="86" y="144"/>
                    </a:lnTo>
                    <a:lnTo>
                      <a:pt x="0" y="25"/>
                    </a:lnTo>
                    <a:lnTo>
                      <a:pt x="18" y="16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40" name="Freeform 65">
                <a:extLst>
                  <a:ext uri="{FF2B5EF4-FFF2-40B4-BE49-F238E27FC236}">
                    <a16:creationId xmlns:a16="http://schemas.microsoft.com/office/drawing/2014/main" id="{5266C2DE-CF8B-4B3F-9BBF-203A6ACCB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3852863"/>
                <a:ext cx="238125" cy="119063"/>
              </a:xfrm>
              <a:custGeom>
                <a:avLst/>
                <a:gdLst>
                  <a:gd name="T0" fmla="*/ 141 w 150"/>
                  <a:gd name="T1" fmla="*/ 0 h 75"/>
                  <a:gd name="T2" fmla="*/ 144 w 150"/>
                  <a:gd name="T3" fmla="*/ 22 h 75"/>
                  <a:gd name="T4" fmla="*/ 150 w 150"/>
                  <a:gd name="T5" fmla="*/ 41 h 75"/>
                  <a:gd name="T6" fmla="*/ 9 w 150"/>
                  <a:gd name="T7" fmla="*/ 75 h 75"/>
                  <a:gd name="T8" fmla="*/ 9 w 150"/>
                  <a:gd name="T9" fmla="*/ 75 h 75"/>
                  <a:gd name="T10" fmla="*/ 6 w 150"/>
                  <a:gd name="T11" fmla="*/ 53 h 75"/>
                  <a:gd name="T12" fmla="*/ 0 w 150"/>
                  <a:gd name="T13" fmla="*/ 34 h 75"/>
                  <a:gd name="T14" fmla="*/ 141 w 150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75">
                    <a:moveTo>
                      <a:pt x="141" y="0"/>
                    </a:moveTo>
                    <a:lnTo>
                      <a:pt x="144" y="22"/>
                    </a:lnTo>
                    <a:lnTo>
                      <a:pt x="150" y="41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6" y="53"/>
                    </a:lnTo>
                    <a:lnTo>
                      <a:pt x="0" y="34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  <p:sp>
            <p:nvSpPr>
              <p:cNvPr id="41" name="Freeform 66">
                <a:extLst>
                  <a:ext uri="{FF2B5EF4-FFF2-40B4-BE49-F238E27FC236}">
                    <a16:creationId xmlns:a16="http://schemas.microsoft.com/office/drawing/2014/main" id="{6CB76D25-A5E7-416E-8BC3-9EDD47AD9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2250" y="3711575"/>
                <a:ext cx="93663" cy="139700"/>
              </a:xfrm>
              <a:custGeom>
                <a:avLst/>
                <a:gdLst>
                  <a:gd name="T0" fmla="*/ 42 w 59"/>
                  <a:gd name="T1" fmla="*/ 0 h 88"/>
                  <a:gd name="T2" fmla="*/ 59 w 59"/>
                  <a:gd name="T3" fmla="*/ 79 h 88"/>
                  <a:gd name="T4" fmla="*/ 58 w 59"/>
                  <a:gd name="T5" fmla="*/ 79 h 88"/>
                  <a:gd name="T6" fmla="*/ 38 w 59"/>
                  <a:gd name="T7" fmla="*/ 82 h 88"/>
                  <a:gd name="T8" fmla="*/ 19 w 59"/>
                  <a:gd name="T9" fmla="*/ 88 h 88"/>
                  <a:gd name="T10" fmla="*/ 0 w 59"/>
                  <a:gd name="T11" fmla="*/ 9 h 88"/>
                  <a:gd name="T12" fmla="*/ 4 w 59"/>
                  <a:gd name="T13" fmla="*/ 9 h 88"/>
                  <a:gd name="T14" fmla="*/ 24 w 59"/>
                  <a:gd name="T15" fmla="*/ 6 h 88"/>
                  <a:gd name="T16" fmla="*/ 42 w 59"/>
                  <a:gd name="T1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88">
                    <a:moveTo>
                      <a:pt x="42" y="0"/>
                    </a:moveTo>
                    <a:lnTo>
                      <a:pt x="59" y="79"/>
                    </a:lnTo>
                    <a:lnTo>
                      <a:pt x="58" y="79"/>
                    </a:lnTo>
                    <a:lnTo>
                      <a:pt x="38" y="82"/>
                    </a:lnTo>
                    <a:lnTo>
                      <a:pt x="19" y="88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24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srgbClr val="646464"/>
                  </a:solidFill>
                </a:endParaRPr>
              </a:p>
            </p:txBody>
          </p:sp>
        </p:grpSp>
        <p:sp>
          <p:nvSpPr>
            <p:cNvPr id="14" name="Rad 1">
              <a:extLst>
                <a:ext uri="{FF2B5EF4-FFF2-40B4-BE49-F238E27FC236}">
                  <a16:creationId xmlns:a16="http://schemas.microsoft.com/office/drawing/2014/main" id="{2CC55970-DF82-4627-9473-398308181ABB}"/>
                </a:ext>
              </a:extLst>
            </p:cNvPr>
            <p:cNvSpPr/>
            <p:nvPr/>
          </p:nvSpPr>
          <p:spPr bwMode="gray">
            <a:xfrm>
              <a:off x="694112" y="4974842"/>
              <a:ext cx="1432721" cy="1432721"/>
            </a:xfrm>
            <a:prstGeom prst="donut">
              <a:avLst>
                <a:gd name="adj" fmla="val 11326"/>
              </a:avLst>
            </a:prstGeom>
            <a:solidFill>
              <a:schemeClr val="bg2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36">
                <a:solidFill>
                  <a:srgbClr val="000000"/>
                </a:solidFill>
              </a:endParaRPr>
            </a:p>
          </p:txBody>
        </p:sp>
        <p:sp>
          <p:nvSpPr>
            <p:cNvPr id="15" name="Rad 1">
              <a:extLst>
                <a:ext uri="{FF2B5EF4-FFF2-40B4-BE49-F238E27FC236}">
                  <a16:creationId xmlns:a16="http://schemas.microsoft.com/office/drawing/2014/main" id="{4C38BF64-8AFE-4BA1-AA1D-0DBFE1F2F8EF}"/>
                </a:ext>
              </a:extLst>
            </p:cNvPr>
            <p:cNvSpPr/>
            <p:nvPr/>
          </p:nvSpPr>
          <p:spPr bwMode="gray">
            <a:xfrm>
              <a:off x="694112" y="3293037"/>
              <a:ext cx="1432721" cy="1432721"/>
            </a:xfrm>
            <a:prstGeom prst="donut">
              <a:avLst>
                <a:gd name="adj" fmla="val 11326"/>
              </a:avLst>
            </a:prstGeom>
            <a:solidFill>
              <a:schemeClr val="bg2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36">
                <a:solidFill>
                  <a:srgbClr val="000000"/>
                </a:solidFill>
              </a:endParaRPr>
            </a:p>
          </p:txBody>
        </p:sp>
        <p:sp>
          <p:nvSpPr>
            <p:cNvPr id="16" name="Abgerundetes Rechteck 35">
              <a:extLst>
                <a:ext uri="{FF2B5EF4-FFF2-40B4-BE49-F238E27FC236}">
                  <a16:creationId xmlns:a16="http://schemas.microsoft.com/office/drawing/2014/main" id="{E4766B13-D2B8-4656-AE4A-4B4C4DCCD4D6}"/>
                </a:ext>
              </a:extLst>
            </p:cNvPr>
            <p:cNvSpPr/>
            <p:nvPr/>
          </p:nvSpPr>
          <p:spPr bwMode="gray">
            <a:xfrm>
              <a:off x="1584143" y="1763304"/>
              <a:ext cx="8176483" cy="120847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95375" tIns="59537" rIns="89306" bIns="59537" anchor="ctr"/>
            <a:lstStyle/>
            <a:p>
              <a:r>
                <a:rPr lang="nl-NL" sz="1200" dirty="0">
                  <a:solidFill>
                    <a:schemeClr val="bg1"/>
                  </a:solidFill>
                </a:rPr>
                <a:t>In 2022 ontvangt elke zwangere, baby &amp; gezin ‘state of the art’ integrale geboortezorg en bieden wij hen </a:t>
              </a:r>
              <a:r>
                <a:rPr lang="nl-NL" sz="1200" b="1" dirty="0">
                  <a:solidFill>
                    <a:schemeClr val="bg1"/>
                  </a:solidFill>
                </a:rPr>
                <a:t>bewezen de best mogelijke start.</a:t>
              </a:r>
            </a:p>
          </p:txBody>
        </p:sp>
        <p:sp>
          <p:nvSpPr>
            <p:cNvPr id="17" name="Ellipse 33">
              <a:extLst>
                <a:ext uri="{FF2B5EF4-FFF2-40B4-BE49-F238E27FC236}">
                  <a16:creationId xmlns:a16="http://schemas.microsoft.com/office/drawing/2014/main" id="{D1CDFFBC-C1E8-419E-910B-808025EAA788}"/>
                </a:ext>
              </a:extLst>
            </p:cNvPr>
            <p:cNvSpPr/>
            <p:nvPr/>
          </p:nvSpPr>
          <p:spPr bwMode="gray">
            <a:xfrm>
              <a:off x="835263" y="1792329"/>
              <a:ext cx="1150419" cy="1150419"/>
            </a:xfrm>
            <a:prstGeom prst="ellipse">
              <a:avLst/>
            </a:prstGeom>
            <a:solidFill>
              <a:srgbClr val="80808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36" b="1" dirty="0">
                <a:solidFill>
                  <a:srgbClr val="FFFFFF"/>
                </a:solidFill>
              </a:endParaRPr>
            </a:p>
          </p:txBody>
        </p:sp>
        <p:sp>
          <p:nvSpPr>
            <p:cNvPr id="18" name="Rad 1">
              <a:extLst>
                <a:ext uri="{FF2B5EF4-FFF2-40B4-BE49-F238E27FC236}">
                  <a16:creationId xmlns:a16="http://schemas.microsoft.com/office/drawing/2014/main" id="{C2F51ABD-6CFC-4496-A505-D954D1C91013}"/>
                </a:ext>
              </a:extLst>
            </p:cNvPr>
            <p:cNvSpPr/>
            <p:nvPr/>
          </p:nvSpPr>
          <p:spPr bwMode="gray">
            <a:xfrm>
              <a:off x="694112" y="1651178"/>
              <a:ext cx="1432721" cy="1432721"/>
            </a:xfrm>
            <a:prstGeom prst="donut">
              <a:avLst>
                <a:gd name="adj" fmla="val 1132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36">
                <a:solidFill>
                  <a:srgbClr val="000000"/>
                </a:solidFill>
              </a:endParaRPr>
            </a:p>
          </p:txBody>
        </p:sp>
        <p:sp>
          <p:nvSpPr>
            <p:cNvPr id="19" name="AutoShape 192">
              <a:extLst>
                <a:ext uri="{FF2B5EF4-FFF2-40B4-BE49-F238E27FC236}">
                  <a16:creationId xmlns:a16="http://schemas.microsoft.com/office/drawing/2014/main" id="{F99FCB40-6CF7-4747-B19E-ED4AD5CC19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254500" y="3042781"/>
              <a:ext cx="2184400" cy="317500"/>
            </a:xfrm>
            <a:prstGeom prst="triangle">
              <a:avLst>
                <a:gd name="adj" fmla="val 50000"/>
              </a:avLst>
            </a:prstGeom>
            <a:solidFill>
              <a:srgbClr val="F0F0F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95375" tIns="59537" rIns="89306" bIns="59537" anchor="ctr"/>
            <a:lstStyle/>
            <a:p>
              <a:endParaRPr lang="nb-NO" altLang="nb-NO" sz="1350">
                <a:solidFill>
                  <a:schemeClr val="bg1"/>
                </a:solidFill>
              </a:endParaRPr>
            </a:p>
          </p:txBody>
        </p:sp>
        <p:sp>
          <p:nvSpPr>
            <p:cNvPr id="20" name="AutoShape 192">
              <a:extLst>
                <a:ext uri="{FF2B5EF4-FFF2-40B4-BE49-F238E27FC236}">
                  <a16:creationId xmlns:a16="http://schemas.microsoft.com/office/drawing/2014/main" id="{8240CDBF-A59E-4060-A049-B1140B2CD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254500" y="4695843"/>
              <a:ext cx="2184400" cy="317500"/>
            </a:xfrm>
            <a:prstGeom prst="triangle">
              <a:avLst>
                <a:gd name="adj" fmla="val 50000"/>
              </a:avLst>
            </a:prstGeom>
            <a:solidFill>
              <a:srgbClr val="F0F0F0"/>
            </a:solidFill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95375" tIns="59537" rIns="89306" bIns="59537" anchor="ctr"/>
            <a:lstStyle/>
            <a:p>
              <a:endParaRPr lang="nb-NO" altLang="nb-NO" sz="1350">
                <a:solidFill>
                  <a:schemeClr val="bg1"/>
                </a:solidFill>
              </a:endParaRPr>
            </a:p>
          </p:txBody>
        </p:sp>
        <p:pic>
          <p:nvPicPr>
            <p:cNvPr id="21" name="Picture 49">
              <a:extLst>
                <a:ext uri="{FF2B5EF4-FFF2-40B4-BE49-F238E27FC236}">
                  <a16:creationId xmlns:a16="http://schemas.microsoft.com/office/drawing/2014/main" id="{EA6CD064-3198-45BF-8427-349650C74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494" y="2007079"/>
              <a:ext cx="740734" cy="740734"/>
            </a:xfrm>
            <a:prstGeom prst="rect">
              <a:avLst/>
            </a:prstGeom>
            <a:noFill/>
          </p:spPr>
        </p:pic>
        <p:pic>
          <p:nvPicPr>
            <p:cNvPr id="22" name="Picture 2" descr="Related image">
              <a:extLst>
                <a:ext uri="{FF2B5EF4-FFF2-40B4-BE49-F238E27FC236}">
                  <a16:creationId xmlns:a16="http://schemas.microsoft.com/office/drawing/2014/main" id="{C6445CC7-793D-4FD9-A83D-56AE8DC41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232" y="3652584"/>
              <a:ext cx="683258" cy="683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4035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0514" y="1306084"/>
            <a:ext cx="6694654" cy="396000"/>
          </a:xfrm>
        </p:spPr>
        <p:txBody>
          <a:bodyPr/>
          <a:lstStyle/>
          <a:p>
            <a:r>
              <a:rPr lang="nl-NL" dirty="0"/>
              <a:t>CPZ streeft naar het verbeteren van integrale geboortezorg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36337" y="2151014"/>
            <a:ext cx="6681020" cy="4107426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We zetten ons in voor </a:t>
            </a:r>
          </a:p>
          <a:p>
            <a:pPr lvl="1"/>
            <a:r>
              <a:rPr lang="nl-NL" dirty="0"/>
              <a:t>integrale zorg en preventie rond zwangerschap en geboorte. </a:t>
            </a:r>
          </a:p>
          <a:p>
            <a:pPr lvl="1"/>
            <a:r>
              <a:rPr lang="nl-NL" dirty="0"/>
              <a:t>Het terugdringen van de perinatale mortaliteit en morbiditeit. </a:t>
            </a:r>
          </a:p>
          <a:p>
            <a:pPr lvl="1"/>
            <a:r>
              <a:rPr lang="nl-NL" dirty="0"/>
              <a:t>Het streven naar een goede start voor elk kind in Nederland. 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966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4837" y="958644"/>
            <a:ext cx="7435367" cy="396000"/>
          </a:xfrm>
        </p:spPr>
        <p:txBody>
          <a:bodyPr/>
          <a:lstStyle/>
          <a:p>
            <a:r>
              <a:rPr lang="nl-NL" dirty="0"/>
              <a:t>Integrale geboortezorg verbeteren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 bevorderen het verbeteren van de kwaliteit van de integrale geboortezorg;</a:t>
            </a:r>
          </a:p>
          <a:p>
            <a:r>
              <a:rPr lang="nl-NL" dirty="0"/>
              <a:t>We fungeren als overlegorgaan voor belangenorganisaties die acties zijn op het gebied van de perinatale zorg in Nederland;</a:t>
            </a:r>
          </a:p>
          <a:p>
            <a:r>
              <a:rPr lang="nl-NL" dirty="0"/>
              <a:t>We faciliteren de ontwikkeling van richtlijnen, normen en kaders op het gebied van de integrale perinatale zorg in Nederland;</a:t>
            </a:r>
          </a:p>
          <a:p>
            <a:r>
              <a:rPr lang="nl-NL" dirty="0"/>
              <a:t>We voeren beleid uit dat de toepassing van die richtlijnen, normen en kaders bevordert.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70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FF020397-1F88-4D49-AA7E-565859285B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114300" y="799910"/>
            <a:ext cx="9298675" cy="6199117"/>
          </a:xfr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2200" dirty="0"/>
            </a:br>
            <a:endParaRPr lang="nl-NL" sz="2200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001573" y="5754777"/>
            <a:ext cx="3879689" cy="94389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3: organisatie van de geboortezorg</a:t>
            </a:r>
          </a:p>
          <a:p>
            <a:r>
              <a:rPr lang="nl-NL" sz="2000" dirty="0">
                <a:solidFill>
                  <a:schemeClr val="bg1"/>
                </a:solidFill>
              </a:rPr>
              <a:t>en haar centrale thema’s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753EEF-9DAF-4F6F-86AC-F3AB34F01F0F}"/>
              </a:ext>
            </a:extLst>
          </p:cNvPr>
          <p:cNvSpPr/>
          <p:nvPr/>
        </p:nvSpPr>
        <p:spPr>
          <a:xfrm>
            <a:off x="0" y="0"/>
            <a:ext cx="9144000" cy="2757948"/>
          </a:xfrm>
          <a:prstGeom prst="rect">
            <a:avLst/>
          </a:prstGeom>
          <a:gradFill>
            <a:gsLst>
              <a:gs pos="43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Compleet CPZ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5" y="892660"/>
            <a:ext cx="3465235" cy="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000AA-DDA5-4C57-A15C-EB89D1D1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Geboortezorgstelsel Nederland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A4866C0-70A6-4317-8B43-14D257F5D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175" y="1703388"/>
            <a:ext cx="5793012" cy="4106862"/>
          </a:xfrm>
        </p:spPr>
      </p:pic>
    </p:spTree>
    <p:extLst>
      <p:ext uri="{BB962C8B-B14F-4D97-AF65-F5344CB8AC3E}">
        <p14:creationId xmlns:p14="http://schemas.microsoft.com/office/powerpoint/2010/main" val="117838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84168" y="5506741"/>
            <a:ext cx="26527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</a:rPr>
              <a:t>www.kennisnetgeboortezorg.nl</a:t>
            </a:r>
            <a:endParaRPr lang="nl-NL" sz="15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Grafie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105956"/>
              </p:ext>
            </p:extLst>
          </p:nvPr>
        </p:nvGraphicFramePr>
        <p:xfrm>
          <a:off x="976745" y="1600199"/>
          <a:ext cx="7947204" cy="463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47A31C7-AB16-4215-8C05-99F3E917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7" y="958644"/>
            <a:ext cx="7449111" cy="396000"/>
          </a:xfrm>
        </p:spPr>
        <p:txBody>
          <a:bodyPr/>
          <a:lstStyle/>
          <a:p>
            <a:r>
              <a:rPr lang="nl-NL" dirty="0"/>
              <a:t>Wie zitten er allemaal in een VSV?</a:t>
            </a:r>
          </a:p>
        </p:txBody>
      </p:sp>
    </p:spTree>
    <p:extLst>
      <p:ext uri="{BB962C8B-B14F-4D97-AF65-F5344CB8AC3E}">
        <p14:creationId xmlns:p14="http://schemas.microsoft.com/office/powerpoint/2010/main" val="397207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4837" y="958644"/>
            <a:ext cx="7056603" cy="396000"/>
          </a:xfrm>
        </p:spPr>
        <p:txBody>
          <a:bodyPr/>
          <a:lstStyle/>
          <a:p>
            <a:r>
              <a:rPr lang="nl-NL" dirty="0"/>
              <a:t>Centrale thema’s Geboortezorg: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Implementatie zorgstandaard integrale geboortezorg (ZIG)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Kwaliteit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Cliëntparticipatie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Kennis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Integrale organisatie en bekostiging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Digitale gegevensuitwisseling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Preventie</a:t>
            </a:r>
          </a:p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EC7141F-AB27-4EB0-9E12-770D4F88F936}"/>
              </a:ext>
            </a:extLst>
          </p:cNvPr>
          <p:cNvSpPr txBox="1">
            <a:spLocks/>
          </p:cNvSpPr>
          <p:nvPr/>
        </p:nvSpPr>
        <p:spPr>
          <a:xfrm>
            <a:off x="1357496" y="5026097"/>
            <a:ext cx="7981025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18145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D5845-2DAA-45B3-87B6-DE507CF8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Welk thema vindt u het belangrijkste?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EC4A36-C9BB-4F6C-8E50-78A1F33EF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DF40A5-E8B3-4A4E-8DC3-1E0F1DC6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525" y="1418764"/>
            <a:ext cx="7639050" cy="46767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A54582-BC03-46D9-BDB0-62688C93B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63" y="228652"/>
            <a:ext cx="784482" cy="11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3F4083-7B73-49BF-8C7E-CAF4C61F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8" y="1242600"/>
            <a:ext cx="7322933" cy="396000"/>
          </a:xfrm>
        </p:spPr>
        <p:txBody>
          <a:bodyPr/>
          <a:lstStyle/>
          <a:p>
            <a:r>
              <a:rPr lang="nl-NL" sz="3600" dirty="0"/>
              <a:t>Waarover zou u vandaag meer willen horen?</a:t>
            </a:r>
            <a:br>
              <a:rPr lang="nl-NL" sz="3600" dirty="0"/>
            </a:b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2A1D95-E091-443B-8E47-3C09574AD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1B0A0B-0F99-481B-AD33-337E3F45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9" y="674687"/>
            <a:ext cx="632327" cy="9639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C3935B5-6C79-49B4-903C-BD000B0D3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38" y="1703439"/>
            <a:ext cx="6681020" cy="43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05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12BC5-B490-4BFF-8BD8-C3BF91A5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Integrale Zorgstandaard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E59542-EA8F-4A1A-8886-4C3755F40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83" y="1480918"/>
            <a:ext cx="6871317" cy="51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59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C67DD69-508A-4C3F-B7FB-A9857CA6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465" y="760644"/>
            <a:ext cx="7402832" cy="396000"/>
          </a:xfrm>
        </p:spPr>
        <p:txBody>
          <a:bodyPr/>
          <a:lstStyle/>
          <a:p>
            <a:r>
              <a:rPr lang="nl-NL" dirty="0"/>
              <a:t>Kennisinfrastructuur geboortezorg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C39945-C043-4FAA-815E-1FF5F4785BE7}"/>
              </a:ext>
            </a:extLst>
          </p:cNvPr>
          <p:cNvSpPr txBox="1"/>
          <p:nvPr/>
        </p:nvSpPr>
        <p:spPr>
          <a:xfrm>
            <a:off x="3994951" y="5832164"/>
            <a:ext cx="30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 regionale consortia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37020BD1-21EA-408D-942B-941EE638C84D}"/>
              </a:ext>
            </a:extLst>
          </p:cNvPr>
          <p:cNvGrpSpPr/>
          <p:nvPr/>
        </p:nvGrpSpPr>
        <p:grpSpPr>
          <a:xfrm>
            <a:off x="1007919" y="1304060"/>
            <a:ext cx="7810166" cy="5139618"/>
            <a:chOff x="376517" y="874058"/>
            <a:chExt cx="8256494" cy="5880248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ED4FBFA6-C37D-4A6C-9479-BB0AB1818865}"/>
                </a:ext>
              </a:extLst>
            </p:cNvPr>
            <p:cNvPicPr/>
            <p:nvPr/>
          </p:nvPicPr>
          <p:blipFill rotWithShape="1">
            <a:blip r:embed="rId2"/>
            <a:srcRect l="8137" t="18813" r="25265" b="7584"/>
            <a:stretch/>
          </p:blipFill>
          <p:spPr bwMode="auto">
            <a:xfrm>
              <a:off x="376517" y="874058"/>
              <a:ext cx="8256494" cy="58494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5C9D3C75-9298-4E17-8CF2-A446F685E09B}"/>
                </a:ext>
              </a:extLst>
            </p:cNvPr>
            <p:cNvSpPr/>
            <p:nvPr/>
          </p:nvSpPr>
          <p:spPr>
            <a:xfrm>
              <a:off x="376517" y="6354196"/>
              <a:ext cx="773205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2000" b="1" dirty="0"/>
                <a:t>Voor info: </a:t>
              </a:r>
              <a:r>
                <a:rPr lang="nl-NL" sz="2000" b="1" dirty="0">
                  <a:solidFill>
                    <a:srgbClr val="FF6600"/>
                  </a:solidFill>
                </a:rPr>
                <a:t>www.kennisnetgeboortezorg.nl/consortia  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74A8DE9B-73AF-4424-8347-D687BC106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741" y="1558962"/>
              <a:ext cx="1963270" cy="458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83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8BDC1-C1A1-4776-8D7B-B4421EB4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124" y="958644"/>
            <a:ext cx="6951216" cy="396000"/>
          </a:xfrm>
        </p:spPr>
        <p:txBody>
          <a:bodyPr/>
          <a:lstStyle/>
          <a:p>
            <a:r>
              <a:rPr lang="nl-NL" dirty="0"/>
              <a:t>Geboortezorgorganisatie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597D2C8-3BA0-4509-B349-1E3EE0DC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685" y="1703388"/>
            <a:ext cx="5467993" cy="4106862"/>
          </a:xfrm>
        </p:spPr>
      </p:pic>
    </p:spTree>
    <p:extLst>
      <p:ext uri="{BB962C8B-B14F-4D97-AF65-F5344CB8AC3E}">
        <p14:creationId xmlns:p14="http://schemas.microsoft.com/office/powerpoint/2010/main" val="2512329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57150" y="5143500"/>
            <a:ext cx="3465066" cy="800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Coöperatie van verloskundige praktijken</a:t>
            </a:r>
          </a:p>
          <a:p>
            <a:pPr algn="ctr"/>
            <a:endParaRPr lang="nl-NL" sz="788" dirty="0">
              <a:solidFill>
                <a:schemeClr val="tx1"/>
              </a:solidFill>
            </a:endParaRPr>
          </a:p>
          <a:p>
            <a:pPr algn="ctr"/>
            <a:endParaRPr lang="nl-NL" sz="788" dirty="0">
              <a:solidFill>
                <a:schemeClr val="tx1"/>
              </a:solidFill>
            </a:endParaRPr>
          </a:p>
          <a:p>
            <a:pPr algn="ctr"/>
            <a:endParaRPr lang="nl-NL" sz="788" dirty="0">
              <a:solidFill>
                <a:schemeClr val="tx1"/>
              </a:solidFill>
            </a:endParaRPr>
          </a:p>
          <a:p>
            <a:pPr algn="ctr"/>
            <a:endParaRPr lang="nl-NL" sz="788" dirty="0">
              <a:solidFill>
                <a:schemeClr val="tx1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4877" r="67649" b="4994"/>
          <a:stretch/>
        </p:blipFill>
        <p:spPr>
          <a:xfrm rot="5400000">
            <a:off x="3507652" y="-364401"/>
            <a:ext cx="1236770" cy="3794372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0366" y="5486400"/>
            <a:ext cx="1074752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Verloskundige praktijk A</a:t>
            </a:r>
          </a:p>
        </p:txBody>
      </p:sp>
      <p:sp>
        <p:nvSpPr>
          <p:cNvPr id="6" name="Rechthoek 5"/>
          <p:cNvSpPr/>
          <p:nvPr/>
        </p:nvSpPr>
        <p:spPr>
          <a:xfrm>
            <a:off x="1257300" y="5486400"/>
            <a:ext cx="538764" cy="4000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" dirty="0">
                <a:solidFill>
                  <a:schemeClr val="tx1"/>
                </a:solidFill>
              </a:rPr>
              <a:t>Verlos kundige praktijk </a:t>
            </a:r>
            <a:r>
              <a:rPr lang="nl-NL" sz="788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Rechthoek 6"/>
          <p:cNvSpPr/>
          <p:nvPr/>
        </p:nvSpPr>
        <p:spPr>
          <a:xfrm>
            <a:off x="1828246" y="5486400"/>
            <a:ext cx="800100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Verloskundige praktijk C</a:t>
            </a:r>
          </a:p>
        </p:txBody>
      </p:sp>
      <p:sp>
        <p:nvSpPr>
          <p:cNvPr id="8" name="Rechthoek 7"/>
          <p:cNvSpPr/>
          <p:nvPr/>
        </p:nvSpPr>
        <p:spPr>
          <a:xfrm>
            <a:off x="2660528" y="5486400"/>
            <a:ext cx="800100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Verloskundige praktijk D</a:t>
            </a:r>
          </a:p>
        </p:txBody>
      </p:sp>
      <p:sp>
        <p:nvSpPr>
          <p:cNvPr id="10" name="Rechthoek 9"/>
          <p:cNvSpPr/>
          <p:nvPr/>
        </p:nvSpPr>
        <p:spPr>
          <a:xfrm>
            <a:off x="5649527" y="5486400"/>
            <a:ext cx="1645698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Kraamzorg organisatie I</a:t>
            </a:r>
          </a:p>
        </p:txBody>
      </p:sp>
      <p:sp>
        <p:nvSpPr>
          <p:cNvPr id="13" name="Rechthoek 12"/>
          <p:cNvSpPr/>
          <p:nvPr/>
        </p:nvSpPr>
        <p:spPr>
          <a:xfrm>
            <a:off x="8001000" y="5486400"/>
            <a:ext cx="958789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Kraamzorg organisatie III</a:t>
            </a:r>
          </a:p>
        </p:txBody>
      </p:sp>
      <p:sp>
        <p:nvSpPr>
          <p:cNvPr id="14" name="Rechthoek 13"/>
          <p:cNvSpPr/>
          <p:nvPr/>
        </p:nvSpPr>
        <p:spPr>
          <a:xfrm>
            <a:off x="5556311" y="5143500"/>
            <a:ext cx="3465066" cy="800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Coöperatie van kraamzorg organisaties</a:t>
            </a:r>
          </a:p>
          <a:p>
            <a:pPr algn="ctr"/>
            <a:endParaRPr lang="nl-NL" sz="788" dirty="0">
              <a:solidFill>
                <a:schemeClr val="tx1"/>
              </a:solidFill>
            </a:endParaRPr>
          </a:p>
          <a:p>
            <a:pPr algn="ctr"/>
            <a:endParaRPr lang="nl-NL" sz="788" dirty="0">
              <a:solidFill>
                <a:schemeClr val="tx1"/>
              </a:solidFill>
            </a:endParaRPr>
          </a:p>
          <a:p>
            <a:pPr algn="ctr"/>
            <a:endParaRPr lang="nl-NL" sz="788" dirty="0">
              <a:solidFill>
                <a:schemeClr val="tx1"/>
              </a:solidFill>
            </a:endParaRPr>
          </a:p>
          <a:p>
            <a:pPr algn="ctr"/>
            <a:endParaRPr lang="nl-NL" sz="788" dirty="0">
              <a:solidFill>
                <a:schemeClr val="tx1"/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327408" y="5486400"/>
            <a:ext cx="642521" cy="400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Kraamzorg </a:t>
            </a:r>
            <a:r>
              <a:rPr lang="nl-NL" sz="788" dirty="0" err="1">
                <a:solidFill>
                  <a:schemeClr val="tx1"/>
                </a:solidFill>
              </a:rPr>
              <a:t>org</a:t>
            </a:r>
            <a:r>
              <a:rPr lang="nl-NL" sz="788" dirty="0">
                <a:solidFill>
                  <a:schemeClr val="tx1"/>
                </a:solidFill>
              </a:rPr>
              <a:t> II</a:t>
            </a:r>
          </a:p>
        </p:txBody>
      </p:sp>
      <p:sp>
        <p:nvSpPr>
          <p:cNvPr id="16" name="Rechthoek 15"/>
          <p:cNvSpPr/>
          <p:nvPr/>
        </p:nvSpPr>
        <p:spPr>
          <a:xfrm>
            <a:off x="3615432" y="5143500"/>
            <a:ext cx="1032584" cy="800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Ziekenhuis</a:t>
            </a:r>
          </a:p>
          <a:p>
            <a:pPr algn="ctr"/>
            <a:r>
              <a:rPr lang="nl-NL" sz="675" dirty="0">
                <a:solidFill>
                  <a:schemeClr val="tx1"/>
                </a:solidFill>
              </a:rPr>
              <a:t>(al dan niet met gynaecologen in dienstverband)</a:t>
            </a:r>
          </a:p>
        </p:txBody>
      </p:sp>
      <p:sp>
        <p:nvSpPr>
          <p:cNvPr id="17" name="Rechthoek 16"/>
          <p:cNvSpPr/>
          <p:nvPr/>
        </p:nvSpPr>
        <p:spPr>
          <a:xfrm>
            <a:off x="4709604" y="5143500"/>
            <a:ext cx="785119" cy="800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788" dirty="0">
                <a:solidFill>
                  <a:schemeClr val="tx1"/>
                </a:solidFill>
              </a:rPr>
              <a:t>Gynaecologen maatschap</a:t>
            </a:r>
          </a:p>
          <a:p>
            <a:pPr algn="ctr"/>
            <a:r>
              <a:rPr lang="nl-NL" sz="788" dirty="0">
                <a:solidFill>
                  <a:schemeClr val="tx1"/>
                </a:solidFill>
              </a:rPr>
              <a:t>of</a:t>
            </a:r>
          </a:p>
          <a:p>
            <a:pPr algn="ctr"/>
            <a:r>
              <a:rPr lang="nl-NL" sz="788" dirty="0">
                <a:solidFill>
                  <a:schemeClr val="tx1"/>
                </a:solidFill>
              </a:rPr>
              <a:t>MSB</a:t>
            </a:r>
          </a:p>
          <a:p>
            <a:pPr algn="ctr"/>
            <a:endParaRPr lang="nl-NL" sz="788" dirty="0">
              <a:solidFill>
                <a:schemeClr val="tx1"/>
              </a:solidFill>
            </a:endParaRPr>
          </a:p>
        </p:txBody>
      </p:sp>
      <p:cxnSp>
        <p:nvCxnSpPr>
          <p:cNvPr id="20" name="Verbindingslijn: gebogen 19"/>
          <p:cNvCxnSpPr>
            <a:stCxn id="18" idx="2"/>
            <a:endCxn id="9" idx="0"/>
          </p:cNvCxnSpPr>
          <p:nvPr/>
        </p:nvCxnSpPr>
        <p:spPr>
          <a:xfrm rot="5400000">
            <a:off x="2804652" y="3475470"/>
            <a:ext cx="653063" cy="2682998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erbindingslijn: gebogen 21"/>
          <p:cNvCxnSpPr>
            <a:stCxn id="18" idx="2"/>
            <a:endCxn id="16" idx="0"/>
          </p:cNvCxnSpPr>
          <p:nvPr/>
        </p:nvCxnSpPr>
        <p:spPr>
          <a:xfrm rot="5400000">
            <a:off x="3975672" y="4646489"/>
            <a:ext cx="653063" cy="340958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Verbindingslijn: gebogen 23"/>
          <p:cNvCxnSpPr>
            <a:stCxn id="18" idx="2"/>
            <a:endCxn id="17" idx="0"/>
          </p:cNvCxnSpPr>
          <p:nvPr/>
        </p:nvCxnSpPr>
        <p:spPr>
          <a:xfrm rot="16200000" flipH="1">
            <a:off x="4460892" y="4502227"/>
            <a:ext cx="653063" cy="629483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ingslijn: gebogen 25"/>
          <p:cNvCxnSpPr>
            <a:stCxn id="18" idx="2"/>
            <a:endCxn id="14" idx="0"/>
          </p:cNvCxnSpPr>
          <p:nvPr/>
        </p:nvCxnSpPr>
        <p:spPr>
          <a:xfrm rot="16200000" flipH="1">
            <a:off x="5554232" y="3408887"/>
            <a:ext cx="653063" cy="2816163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>
            <a:endCxn id="18" idx="0"/>
          </p:cNvCxnSpPr>
          <p:nvPr/>
        </p:nvCxnSpPr>
        <p:spPr>
          <a:xfrm>
            <a:off x="2457451" y="2151170"/>
            <a:ext cx="2015231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>
            <a:stCxn id="18" idx="0"/>
          </p:cNvCxnSpPr>
          <p:nvPr/>
        </p:nvCxnSpPr>
        <p:spPr>
          <a:xfrm flipH="1" flipV="1">
            <a:off x="2914651" y="2151170"/>
            <a:ext cx="1558031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stCxn id="18" idx="0"/>
          </p:cNvCxnSpPr>
          <p:nvPr/>
        </p:nvCxnSpPr>
        <p:spPr>
          <a:xfrm flipH="1" flipV="1">
            <a:off x="3314701" y="2151170"/>
            <a:ext cx="1157981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>
            <a:stCxn id="18" idx="0"/>
          </p:cNvCxnSpPr>
          <p:nvPr/>
        </p:nvCxnSpPr>
        <p:spPr>
          <a:xfrm flipH="1" flipV="1">
            <a:off x="3771901" y="2151170"/>
            <a:ext cx="700781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>
            <a:stCxn id="18" idx="0"/>
            <a:endCxn id="4" idx="3"/>
          </p:cNvCxnSpPr>
          <p:nvPr/>
        </p:nvCxnSpPr>
        <p:spPr>
          <a:xfrm flipH="1" flipV="1">
            <a:off x="4126037" y="2151170"/>
            <a:ext cx="346645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>
            <a:stCxn id="18" idx="0"/>
          </p:cNvCxnSpPr>
          <p:nvPr/>
        </p:nvCxnSpPr>
        <p:spPr>
          <a:xfrm flipV="1">
            <a:off x="4472682" y="2151170"/>
            <a:ext cx="175334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/>
          <p:cNvCxnSpPr>
            <a:stCxn id="18" idx="0"/>
          </p:cNvCxnSpPr>
          <p:nvPr/>
        </p:nvCxnSpPr>
        <p:spPr>
          <a:xfrm flipV="1">
            <a:off x="4472682" y="2151170"/>
            <a:ext cx="629482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/>
          <p:cNvCxnSpPr>
            <a:stCxn id="18" idx="0"/>
          </p:cNvCxnSpPr>
          <p:nvPr/>
        </p:nvCxnSpPr>
        <p:spPr>
          <a:xfrm flipV="1">
            <a:off x="4472681" y="2151170"/>
            <a:ext cx="1083630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/>
          <p:cNvCxnSpPr>
            <a:stCxn id="18" idx="0"/>
          </p:cNvCxnSpPr>
          <p:nvPr/>
        </p:nvCxnSpPr>
        <p:spPr>
          <a:xfrm flipV="1">
            <a:off x="4472682" y="2151170"/>
            <a:ext cx="1558031" cy="96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50"/>
          <p:cNvCxnSpPr>
            <a:stCxn id="5" idx="0"/>
          </p:cNvCxnSpPr>
          <p:nvPr/>
        </p:nvCxnSpPr>
        <p:spPr>
          <a:xfrm flipV="1">
            <a:off x="687742" y="2151171"/>
            <a:ext cx="1769708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>
            <a:stCxn id="5" idx="0"/>
          </p:cNvCxnSpPr>
          <p:nvPr/>
        </p:nvCxnSpPr>
        <p:spPr>
          <a:xfrm flipV="1">
            <a:off x="687742" y="2151171"/>
            <a:ext cx="2234400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>
            <a:stCxn id="5" idx="0"/>
          </p:cNvCxnSpPr>
          <p:nvPr/>
        </p:nvCxnSpPr>
        <p:spPr>
          <a:xfrm flipV="1">
            <a:off x="687742" y="2151171"/>
            <a:ext cx="2636945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>
            <a:stCxn id="5" idx="0"/>
          </p:cNvCxnSpPr>
          <p:nvPr/>
        </p:nvCxnSpPr>
        <p:spPr>
          <a:xfrm flipV="1">
            <a:off x="687742" y="2151171"/>
            <a:ext cx="3094146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stCxn id="5" idx="0"/>
            <a:endCxn id="4" idx="3"/>
          </p:cNvCxnSpPr>
          <p:nvPr/>
        </p:nvCxnSpPr>
        <p:spPr>
          <a:xfrm flipV="1">
            <a:off x="687742" y="2151171"/>
            <a:ext cx="3438295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/>
          <p:cNvCxnSpPr>
            <a:stCxn id="5" idx="0"/>
          </p:cNvCxnSpPr>
          <p:nvPr/>
        </p:nvCxnSpPr>
        <p:spPr>
          <a:xfrm flipV="1">
            <a:off x="687742" y="2151171"/>
            <a:ext cx="3971905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/>
          <p:cNvCxnSpPr>
            <a:stCxn id="5" idx="0"/>
          </p:cNvCxnSpPr>
          <p:nvPr/>
        </p:nvCxnSpPr>
        <p:spPr>
          <a:xfrm flipV="1">
            <a:off x="687742" y="2151171"/>
            <a:ext cx="4414423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/>
          <p:cNvCxnSpPr>
            <a:stCxn id="5" idx="0"/>
          </p:cNvCxnSpPr>
          <p:nvPr/>
        </p:nvCxnSpPr>
        <p:spPr>
          <a:xfrm flipV="1">
            <a:off x="687742" y="2151171"/>
            <a:ext cx="4868570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66"/>
          <p:cNvCxnSpPr>
            <a:stCxn id="5" idx="0"/>
          </p:cNvCxnSpPr>
          <p:nvPr/>
        </p:nvCxnSpPr>
        <p:spPr>
          <a:xfrm flipV="1">
            <a:off x="687742" y="2151171"/>
            <a:ext cx="5335479" cy="3335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/>
          <p:cNvCxnSpPr>
            <a:stCxn id="6" idx="0"/>
          </p:cNvCxnSpPr>
          <p:nvPr/>
        </p:nvCxnSpPr>
        <p:spPr>
          <a:xfrm flipV="1">
            <a:off x="1526682" y="2151171"/>
            <a:ext cx="930768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/>
          <p:cNvCxnSpPr/>
          <p:nvPr/>
        </p:nvCxnSpPr>
        <p:spPr>
          <a:xfrm flipV="1">
            <a:off x="1523631" y="2151171"/>
            <a:ext cx="1398511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72"/>
          <p:cNvCxnSpPr>
            <a:stCxn id="6" idx="0"/>
          </p:cNvCxnSpPr>
          <p:nvPr/>
        </p:nvCxnSpPr>
        <p:spPr>
          <a:xfrm flipV="1">
            <a:off x="1526682" y="2151171"/>
            <a:ext cx="1798005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74"/>
          <p:cNvCxnSpPr>
            <a:stCxn id="6" idx="0"/>
          </p:cNvCxnSpPr>
          <p:nvPr/>
        </p:nvCxnSpPr>
        <p:spPr>
          <a:xfrm flipV="1">
            <a:off x="1526682" y="2151171"/>
            <a:ext cx="2248132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/>
          <p:cNvCxnSpPr>
            <a:stCxn id="6" idx="0"/>
            <a:endCxn id="4" idx="3"/>
          </p:cNvCxnSpPr>
          <p:nvPr/>
        </p:nvCxnSpPr>
        <p:spPr>
          <a:xfrm flipV="1">
            <a:off x="1526682" y="2151171"/>
            <a:ext cx="2599355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/>
          <p:cNvCxnSpPr>
            <a:stCxn id="6" idx="0"/>
          </p:cNvCxnSpPr>
          <p:nvPr/>
        </p:nvCxnSpPr>
        <p:spPr>
          <a:xfrm flipV="1">
            <a:off x="1526682" y="2151171"/>
            <a:ext cx="3132965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80"/>
          <p:cNvCxnSpPr>
            <a:stCxn id="6" idx="0"/>
          </p:cNvCxnSpPr>
          <p:nvPr/>
        </p:nvCxnSpPr>
        <p:spPr>
          <a:xfrm flipV="1">
            <a:off x="1526682" y="2151171"/>
            <a:ext cx="3582150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chte verbindingslijn 82"/>
          <p:cNvCxnSpPr/>
          <p:nvPr/>
        </p:nvCxnSpPr>
        <p:spPr>
          <a:xfrm flipV="1">
            <a:off x="1532642" y="2151171"/>
            <a:ext cx="4023670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84"/>
          <p:cNvCxnSpPr>
            <a:stCxn id="6" idx="0"/>
          </p:cNvCxnSpPr>
          <p:nvPr/>
        </p:nvCxnSpPr>
        <p:spPr>
          <a:xfrm flipV="1">
            <a:off x="1526682" y="2151171"/>
            <a:ext cx="4504031" cy="33352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chte verbindingslijn 86"/>
          <p:cNvCxnSpPr>
            <a:stCxn id="13" idx="0"/>
          </p:cNvCxnSpPr>
          <p:nvPr/>
        </p:nvCxnSpPr>
        <p:spPr>
          <a:xfrm flipH="1" flipV="1">
            <a:off x="2473542" y="2151171"/>
            <a:ext cx="6006853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echte verbindingslijn 88"/>
          <p:cNvCxnSpPr>
            <a:stCxn id="13" idx="0"/>
          </p:cNvCxnSpPr>
          <p:nvPr/>
        </p:nvCxnSpPr>
        <p:spPr>
          <a:xfrm flipH="1" flipV="1">
            <a:off x="2922142" y="2151171"/>
            <a:ext cx="5558253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echte verbindingslijn 90"/>
          <p:cNvCxnSpPr>
            <a:stCxn id="13" idx="0"/>
          </p:cNvCxnSpPr>
          <p:nvPr/>
        </p:nvCxnSpPr>
        <p:spPr>
          <a:xfrm flipH="1" flipV="1">
            <a:off x="3330514" y="2151171"/>
            <a:ext cx="5149881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chte verbindingslijn 92"/>
          <p:cNvCxnSpPr>
            <a:stCxn id="13" idx="0"/>
          </p:cNvCxnSpPr>
          <p:nvPr/>
        </p:nvCxnSpPr>
        <p:spPr>
          <a:xfrm flipH="1" flipV="1">
            <a:off x="3781888" y="2151171"/>
            <a:ext cx="4698507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echte verbindingslijn 94"/>
          <p:cNvCxnSpPr>
            <a:stCxn id="13" idx="0"/>
            <a:endCxn id="4" idx="3"/>
          </p:cNvCxnSpPr>
          <p:nvPr/>
        </p:nvCxnSpPr>
        <p:spPr>
          <a:xfrm flipH="1" flipV="1">
            <a:off x="4126037" y="2151171"/>
            <a:ext cx="4354358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echte verbindingslijn 96"/>
          <p:cNvCxnSpPr>
            <a:stCxn id="13" idx="0"/>
          </p:cNvCxnSpPr>
          <p:nvPr/>
        </p:nvCxnSpPr>
        <p:spPr>
          <a:xfrm flipH="1" flipV="1">
            <a:off x="4647460" y="2151171"/>
            <a:ext cx="3832935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echte verbindingslijn 98"/>
          <p:cNvCxnSpPr>
            <a:stCxn id="13" idx="0"/>
          </p:cNvCxnSpPr>
          <p:nvPr/>
        </p:nvCxnSpPr>
        <p:spPr>
          <a:xfrm flipH="1" flipV="1">
            <a:off x="5111883" y="2151171"/>
            <a:ext cx="3368512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/>
          <p:cNvCxnSpPr>
            <a:stCxn id="13" idx="0"/>
          </p:cNvCxnSpPr>
          <p:nvPr/>
        </p:nvCxnSpPr>
        <p:spPr>
          <a:xfrm flipH="1" flipV="1">
            <a:off x="5562138" y="2151171"/>
            <a:ext cx="2918257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echte verbindingslijn 102"/>
          <p:cNvCxnSpPr>
            <a:stCxn id="13" idx="0"/>
          </p:cNvCxnSpPr>
          <p:nvPr/>
        </p:nvCxnSpPr>
        <p:spPr>
          <a:xfrm flipH="1" flipV="1">
            <a:off x="6033641" y="2151171"/>
            <a:ext cx="2446754" cy="33352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kstvak 103"/>
          <p:cNvSpPr txBox="1"/>
          <p:nvPr/>
        </p:nvSpPr>
        <p:spPr>
          <a:xfrm>
            <a:off x="1280095" y="4040367"/>
            <a:ext cx="14407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monodisciplinaire</a:t>
            </a:r>
          </a:p>
          <a:p>
            <a:r>
              <a:rPr lang="nl-N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contractering</a:t>
            </a:r>
          </a:p>
        </p:txBody>
      </p:sp>
      <p:sp>
        <p:nvSpPr>
          <p:cNvPr id="105" name="Tekstvak 104"/>
          <p:cNvSpPr txBox="1"/>
          <p:nvPr/>
        </p:nvSpPr>
        <p:spPr>
          <a:xfrm>
            <a:off x="6266710" y="3657601"/>
            <a:ext cx="14407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monodisciplinaire</a:t>
            </a:r>
          </a:p>
          <a:p>
            <a:r>
              <a:rPr lang="nl-N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contractering</a:t>
            </a:r>
          </a:p>
        </p:txBody>
      </p:sp>
      <p:sp>
        <p:nvSpPr>
          <p:cNvPr id="18" name="Rechthoek 17"/>
          <p:cNvSpPr/>
          <p:nvPr/>
        </p:nvSpPr>
        <p:spPr>
          <a:xfrm>
            <a:off x="2986781" y="3118837"/>
            <a:ext cx="2971800" cy="1371600"/>
          </a:xfrm>
          <a:prstGeom prst="rect">
            <a:avLst/>
          </a:prstGeom>
          <a:solidFill>
            <a:srgbClr val="F2F2F2">
              <a:alpha val="7607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C00000"/>
                </a:solidFill>
              </a:rPr>
              <a:t>integrale </a:t>
            </a:r>
          </a:p>
          <a:p>
            <a:pPr algn="ctr"/>
            <a:r>
              <a:rPr lang="nl-NL" dirty="0">
                <a:solidFill>
                  <a:srgbClr val="C00000"/>
                </a:solidFill>
              </a:rPr>
              <a:t>geboortezorg </a:t>
            </a:r>
          </a:p>
          <a:p>
            <a:pPr algn="ctr"/>
            <a:r>
              <a:rPr lang="nl-NL" dirty="0">
                <a:solidFill>
                  <a:srgbClr val="C00000"/>
                </a:solidFill>
              </a:rPr>
              <a:t>organisatie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1796" y="1357166"/>
            <a:ext cx="1236770" cy="35124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9563" y="1348492"/>
            <a:ext cx="1242035" cy="373856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5967460" y="914401"/>
            <a:ext cx="34289" cy="12367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9" name="Tekstvak 48"/>
          <p:cNvSpPr txBox="1"/>
          <p:nvPr/>
        </p:nvSpPr>
        <p:spPr>
          <a:xfrm>
            <a:off x="3511652" y="2331158"/>
            <a:ext cx="17867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integrale contractering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634F7FF-D6BC-40B6-9A87-CE645619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92" y="346950"/>
            <a:ext cx="8240141" cy="396000"/>
          </a:xfrm>
        </p:spPr>
        <p:txBody>
          <a:bodyPr/>
          <a:lstStyle/>
          <a:p>
            <a:r>
              <a:rPr lang="nl-NL" dirty="0"/>
              <a:t>Integrale organisatie en bekostiging</a:t>
            </a:r>
          </a:p>
        </p:txBody>
      </p:sp>
    </p:spTree>
    <p:extLst>
      <p:ext uri="{BB962C8B-B14F-4D97-AF65-F5344CB8AC3E}">
        <p14:creationId xmlns:p14="http://schemas.microsoft.com/office/powerpoint/2010/main" val="124032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82F9E-8645-4F1A-B406-89E638AB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Digitale gegevensuitwisseling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6BC6A56-7753-4B7F-BC7E-0A185157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7528" y="2281827"/>
            <a:ext cx="4215483" cy="38601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BF4C48D-D7CE-4F83-B9E9-24EE696C0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58" y="1848213"/>
            <a:ext cx="4295517" cy="7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0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02" y="763322"/>
            <a:ext cx="6787168" cy="53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16" y="4720274"/>
            <a:ext cx="1987062" cy="11937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1" y="1184629"/>
            <a:ext cx="1254369" cy="680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937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FF020397-1F88-4D49-AA7E-565859285B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8240" y="727742"/>
            <a:ext cx="9298675" cy="6199117"/>
          </a:xfr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2200" dirty="0"/>
            </a:br>
            <a:endParaRPr lang="nl-NL" sz="2200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409284" y="5754818"/>
            <a:ext cx="3738717" cy="94389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4: Geboortezorg en Kansrijke Start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753EEF-9DAF-4F6F-86AC-F3AB34F01F0F}"/>
              </a:ext>
            </a:extLst>
          </p:cNvPr>
          <p:cNvSpPr/>
          <p:nvPr/>
        </p:nvSpPr>
        <p:spPr>
          <a:xfrm>
            <a:off x="0" y="0"/>
            <a:ext cx="9144000" cy="2757948"/>
          </a:xfrm>
          <a:prstGeom prst="rect">
            <a:avLst/>
          </a:prstGeom>
          <a:gradFill>
            <a:gsLst>
              <a:gs pos="43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Compleet CPZ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5" y="892660"/>
            <a:ext cx="3465235" cy="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95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iv1311_infographic-financiering_preventie-RGB-slide-11-laag3_grijs-achterg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57" y="4406543"/>
            <a:ext cx="5792724" cy="1850898"/>
          </a:xfrm>
          <a:prstGeom prst="rect">
            <a:avLst/>
          </a:prstGeom>
        </p:spPr>
      </p:pic>
      <p:pic>
        <p:nvPicPr>
          <p:cNvPr id="16" name="Picture 15" descr="riv1311_infographic-financiering_preventie-RGB-slide-11-laag1.png"/>
          <p:cNvPicPr>
            <a:picLocks noChangeAspect="1"/>
          </p:cNvPicPr>
          <p:nvPr/>
        </p:nvPicPr>
        <p:blipFill>
          <a:blip r:embed="rId3"/>
          <a:srcRect l="35093" t="19383" b="45489"/>
          <a:stretch>
            <a:fillRect/>
          </a:stretch>
        </p:blipFill>
        <p:spPr>
          <a:xfrm>
            <a:off x="1193056" y="884041"/>
            <a:ext cx="6666925" cy="2706553"/>
          </a:xfrm>
          <a:prstGeom prst="rect">
            <a:avLst/>
          </a:prstGeom>
        </p:spPr>
      </p:pic>
      <p:pic>
        <p:nvPicPr>
          <p:cNvPr id="5" name="Picture 4" descr="GezondeBevolk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098" y="4556019"/>
            <a:ext cx="2176345" cy="2139767"/>
          </a:xfrm>
          <a:prstGeom prst="rect">
            <a:avLst/>
          </a:prstGeom>
        </p:spPr>
      </p:pic>
      <p:pic>
        <p:nvPicPr>
          <p:cNvPr id="8" name="Picture 7" descr="Groep verhoogdrisi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151" y="4768293"/>
            <a:ext cx="1799712" cy="1975217"/>
          </a:xfrm>
          <a:prstGeom prst="rect">
            <a:avLst/>
          </a:prstGeom>
        </p:spPr>
      </p:pic>
      <p:pic>
        <p:nvPicPr>
          <p:cNvPr id="9" name="Picture 8" descr="Individuengezondheidsrisic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119" y="4932324"/>
            <a:ext cx="1680419" cy="1646314"/>
          </a:xfrm>
          <a:prstGeom prst="rect">
            <a:avLst/>
          </a:prstGeom>
        </p:spPr>
      </p:pic>
      <p:pic>
        <p:nvPicPr>
          <p:cNvPr id="13" name="Picture 12" descr="Gekleurdepijl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996" y="3734030"/>
            <a:ext cx="3229124" cy="1330374"/>
          </a:xfrm>
          <a:prstGeom prst="rect">
            <a:avLst/>
          </a:prstGeom>
        </p:spPr>
      </p:pic>
      <p:pic>
        <p:nvPicPr>
          <p:cNvPr id="15" name="Picture 14" descr="Wett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57" y="2959418"/>
            <a:ext cx="5707418" cy="816587"/>
          </a:xfrm>
          <a:prstGeom prst="rect">
            <a:avLst/>
          </a:prstGeom>
        </p:spPr>
      </p:pic>
      <p:pic>
        <p:nvPicPr>
          <p:cNvPr id="14" name="Picture 13" descr="pijlen 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316" y="2559961"/>
            <a:ext cx="3009900" cy="533400"/>
          </a:xfrm>
          <a:prstGeom prst="rect">
            <a:avLst/>
          </a:prstGeom>
        </p:spPr>
      </p:pic>
      <p:pic>
        <p:nvPicPr>
          <p:cNvPr id="18" name="Picture 17" descr="Individugezondheidsproblee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5343" y="5031891"/>
            <a:ext cx="1501775" cy="1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49476-A35A-403A-BEA7-26F76244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Preventieagenda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21698F-0A61-4AF8-8997-1CE7C98BD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38" y="1605395"/>
            <a:ext cx="3569948" cy="4729577"/>
          </a:xfrm>
        </p:spPr>
        <p:txBody>
          <a:bodyPr/>
          <a:lstStyle/>
          <a:p>
            <a:r>
              <a:rPr lang="nl-NL" sz="2000" dirty="0"/>
              <a:t>geboortezorgprofessionals en preventie</a:t>
            </a:r>
          </a:p>
          <a:p>
            <a:r>
              <a:rPr lang="nl-NL" sz="2000" dirty="0"/>
              <a:t>verbinding maken met sociaal domein en de zorg voor Jeugd</a:t>
            </a:r>
          </a:p>
          <a:p>
            <a:pPr algn="ctr"/>
            <a:endParaRPr lang="nl-NL" sz="2000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E9AD1F-86F9-49CD-8AAD-14706F1D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124" y="1005520"/>
            <a:ext cx="3657390" cy="49719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BC8BD9-5886-4C93-8D64-7177C2FA0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14" y="3012146"/>
            <a:ext cx="2801986" cy="29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10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7B85E-DEE7-4B77-8AE5-4681CA46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7" y="958644"/>
            <a:ext cx="7290021" cy="396000"/>
          </a:xfrm>
        </p:spPr>
        <p:txBody>
          <a:bodyPr/>
          <a:lstStyle/>
          <a:p>
            <a:r>
              <a:rPr lang="nl-NL" dirty="0"/>
              <a:t>Als samenwerkende geboortezorgpartijen: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97EEEF-B2BF-45EF-872C-B2ACAA327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37" y="1936896"/>
            <a:ext cx="7290022" cy="410742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sz="2000" dirty="0"/>
              <a:t>Is het onze </a:t>
            </a:r>
            <a:r>
              <a:rPr lang="nl-NL" sz="2000" b="1" u="sng" dirty="0"/>
              <a:t>verantwoordelijkheid al onze kennis, netwerk en ervaring in te zetten </a:t>
            </a:r>
            <a:r>
              <a:rPr lang="nl-NL" sz="2000" dirty="0"/>
              <a:t>om vermijdbare mortaliteit en morbiditeit van moeders en baby’s te voorkomen.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Zetten wij ons in om complementair samen te werken in het netwerk van gezondheidsbevordering, preventie en zorg in de periode van preconceptie tot 6 weken na de geboorte van de baby. Dat betekent  </a:t>
            </a:r>
            <a:r>
              <a:rPr lang="nl-NL" sz="2000" b="1" u="sng" dirty="0"/>
              <a:t>maximale samenwerking in het netwerk van geboorte</a:t>
            </a:r>
            <a:r>
              <a:rPr lang="nl-NL" sz="2000" b="1" dirty="0"/>
              <a:t>zorg </a:t>
            </a:r>
            <a:r>
              <a:rPr lang="nl-NL" sz="2000" dirty="0"/>
              <a:t>en het uitbreiden van dat netwerk richting het </a:t>
            </a:r>
            <a:r>
              <a:rPr lang="nl-NL" sz="2000" b="1" u="sng" dirty="0"/>
              <a:t>sociaal domein en de zorg voor jeugd.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Zetten wij ons maximaal in voor het </a:t>
            </a:r>
            <a:r>
              <a:rPr lang="nl-NL" sz="2000" b="1" u="sng" dirty="0"/>
              <a:t>gezamenlijk realiseren van randvoorwaarden</a:t>
            </a:r>
            <a:r>
              <a:rPr lang="nl-NL" sz="2000" dirty="0"/>
              <a:t> om onze professionals in het veld samen met het sociaal domein en zorg voor jeugd EN met de cliënt succesvol te laten zijn in het realiseren van integrale geboortezorg en preventie.</a:t>
            </a:r>
          </a:p>
        </p:txBody>
      </p:sp>
    </p:spTree>
    <p:extLst>
      <p:ext uri="{BB962C8B-B14F-4D97-AF65-F5344CB8AC3E}">
        <p14:creationId xmlns:p14="http://schemas.microsoft.com/office/powerpoint/2010/main" val="102255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04F35-E897-441C-A62D-2AB6DE39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3F74B4-09FA-4D5D-9628-A24FD7984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Een Goed begin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College Perinatale Zorg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Hoe is de geboortezorg georganiseerd en wat zijn de belangrijkste thema's?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Geboortezorg en Kansrijke Start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Verbinden in de praktijk</a:t>
            </a:r>
          </a:p>
          <a:p>
            <a:pPr marL="287655" indent="-287655"/>
            <a:endParaRPr lang="nl-NL" dirty="0"/>
          </a:p>
          <a:p>
            <a:pPr marL="287655" indent="-287655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2581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626A6-8C00-4B26-8CF8-3C7A117F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geboortezorg op Kansrijke Start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FBC7A-FF88-420F-BFB7-623DCA1A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472" y="2115315"/>
            <a:ext cx="6681020" cy="41074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nl-NL" sz="2000" b="1" dirty="0">
                <a:solidFill>
                  <a:srgbClr val="000000"/>
                </a:solidFill>
              </a:rPr>
              <a:t>170.000 gezinnen per jaar </a:t>
            </a:r>
            <a:r>
              <a:rPr lang="nl-NL" sz="2000" dirty="0">
                <a:solidFill>
                  <a:srgbClr val="000000"/>
                </a:solidFill>
              </a:rPr>
              <a:t>komen aanraking met professionals in de geboortezorg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</a:rPr>
              <a:t>Deze gezinnen hebben rondom de geboortezorg </a:t>
            </a:r>
            <a:r>
              <a:rPr lang="nl-NL" sz="2000" b="1" dirty="0">
                <a:solidFill>
                  <a:srgbClr val="000000"/>
                </a:solidFill>
              </a:rPr>
              <a:t>veelvuldig contact met zorgverleners in de geboortezorg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b="1" dirty="0">
                <a:solidFill>
                  <a:srgbClr val="000000"/>
                </a:solidFill>
              </a:rPr>
              <a:t>Gezondheid en omstandigheden moeder </a:t>
            </a:r>
            <a:r>
              <a:rPr lang="nl-NL" sz="2000" dirty="0">
                <a:solidFill>
                  <a:srgbClr val="000000"/>
                </a:solidFill>
              </a:rPr>
              <a:t>(ouders) worden in kaart gebracht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</a:rPr>
              <a:t>Zwangerschap en geboorte is een </a:t>
            </a:r>
            <a:r>
              <a:rPr lang="nl-NL" sz="2000" b="1" dirty="0">
                <a:solidFill>
                  <a:srgbClr val="000000"/>
                </a:solidFill>
              </a:rPr>
              <a:t>life </a:t>
            </a:r>
            <a:r>
              <a:rPr lang="nl-NL" sz="2000" dirty="0">
                <a:solidFill>
                  <a:srgbClr val="000000"/>
                </a:solidFill>
              </a:rPr>
              <a:t>event waarin mensen vaak ‘open staan’ voor </a:t>
            </a:r>
            <a:r>
              <a:rPr lang="nl-NL" sz="2000" b="1" dirty="0">
                <a:solidFill>
                  <a:srgbClr val="000000"/>
                </a:solidFill>
              </a:rPr>
              <a:t>verbeteren van leefstijl </a:t>
            </a:r>
            <a:r>
              <a:rPr lang="nl-NL" sz="2000" dirty="0">
                <a:solidFill>
                  <a:srgbClr val="000000"/>
                </a:solidFill>
              </a:rPr>
              <a:t>en op de persoon toegesneden hulpverlening</a:t>
            </a:r>
            <a:r>
              <a:rPr lang="nl-NL" sz="2000" dirty="0">
                <a:solidFill>
                  <a:srgbClr val="67A47A"/>
                </a:solidFill>
                <a:latin typeface="ZapfDingbatsITC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</a:rPr>
              <a:t>Een goede start kan </a:t>
            </a:r>
            <a:r>
              <a:rPr lang="nl-NL" sz="2000" b="1" dirty="0">
                <a:solidFill>
                  <a:srgbClr val="000000"/>
                </a:solidFill>
              </a:rPr>
              <a:t>latere gezondheidsproblemen </a:t>
            </a:r>
            <a:r>
              <a:rPr lang="nl-NL" sz="2000" dirty="0">
                <a:solidFill>
                  <a:srgbClr val="000000"/>
                </a:solidFill>
              </a:rPr>
              <a:t>bij de moeder, het kind en eventuele volgende kinderen </a:t>
            </a:r>
            <a:r>
              <a:rPr lang="nl-NL" sz="2000" b="1" dirty="0">
                <a:solidFill>
                  <a:srgbClr val="000000"/>
                </a:solidFill>
              </a:rPr>
              <a:t>voorkomen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217865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C13C846-31FF-4EE0-8F19-48662C49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4" y="4349206"/>
            <a:ext cx="7819161" cy="22398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269C746-5817-458F-8DED-5D7649E9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4" y="841998"/>
            <a:ext cx="2617527" cy="33273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BE626E4-82F4-446B-918F-4E32A9E48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10" y="841998"/>
            <a:ext cx="2351495" cy="33273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E6807A4-2880-4436-865F-A00E560F5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411" y="883560"/>
            <a:ext cx="2216658" cy="32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44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5025B-FCEC-4E0F-99B2-24BB1437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Gezamenlijke 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76D9D7-6A37-4B9B-A383-18F3428C5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680" indent="-266680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Arial" charset="0"/>
                <a:cs typeface="Arial" charset="0"/>
              </a:rPr>
              <a:t>Meer vroeggeboorte, te laag geboortegewicht en sterfte bij vrouwen met </a:t>
            </a:r>
            <a:r>
              <a:rPr lang="nl-NL" altLang="nl-NL" dirty="0">
                <a:latin typeface="+mn-lt"/>
              </a:rPr>
              <a:t>lage SES, specifieke etniciteit en/of wonend in een achterstandswijk </a:t>
            </a:r>
            <a:r>
              <a:rPr lang="nl-NL" altLang="nl-NL" dirty="0">
                <a:latin typeface="+mn-lt"/>
                <a:ea typeface="Arial" charset="0"/>
                <a:cs typeface="Arial" charset="0"/>
              </a:rPr>
              <a:t>zeker bij stapeling van risico’s;</a:t>
            </a:r>
          </a:p>
          <a:p>
            <a:pPr marL="266680" indent="-266680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Arial" charset="0"/>
                <a:cs typeface="Arial" charset="0"/>
              </a:rPr>
              <a:t>Invloed van juist niet-medische risico’s en armoede al </a:t>
            </a:r>
            <a:r>
              <a:rPr lang="nl-NL" altLang="nl-NL" u="sng" dirty="0">
                <a:latin typeface="+mn-lt"/>
                <a:ea typeface="Arial" charset="0"/>
                <a:cs typeface="Arial" charset="0"/>
              </a:rPr>
              <a:t>voor &amp; aan het begin </a:t>
            </a:r>
            <a:r>
              <a:rPr lang="nl-NL" altLang="nl-NL" dirty="0">
                <a:latin typeface="+mn-lt"/>
                <a:ea typeface="Arial" charset="0"/>
                <a:cs typeface="Arial" charset="0"/>
              </a:rPr>
              <a:t>van de zwangerschap;</a:t>
            </a:r>
          </a:p>
          <a:p>
            <a:pPr marL="266680" indent="-266680">
              <a:buFont typeface="Arial" panose="020B0604020202020204" pitchFamily="34" charset="0"/>
              <a:buChar char="•"/>
            </a:pPr>
            <a:r>
              <a:rPr lang="nl-NL" altLang="nl-NL" dirty="0">
                <a:latin typeface="+mn-lt"/>
                <a:ea typeface="Arial" charset="0"/>
                <a:cs typeface="Arial" charset="0"/>
              </a:rPr>
              <a:t>Ongelijke start -&gt; consequenties voor gezondheid toekomstige generaties.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0855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D7F8B-68C9-4C83-BDCB-7D82F601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7" y="958644"/>
            <a:ext cx="7100991" cy="396000"/>
          </a:xfrm>
        </p:spPr>
        <p:txBody>
          <a:bodyPr/>
          <a:lstStyle/>
          <a:p>
            <a:r>
              <a:rPr lang="nl-NL" dirty="0"/>
              <a:t>Welke rol heeft de geboortezorg?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7B415B-97F5-4F9F-B065-ABF9B211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45490" lvl="1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Signaleren</a:t>
            </a:r>
          </a:p>
          <a:p>
            <a:pPr marL="745490" lvl="1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Begeleiden, voorlichten en controleren voor, tijdens en na zwangerschap, bevalling en kraamtijd</a:t>
            </a:r>
            <a:endParaRPr lang="nl-NL" dirty="0"/>
          </a:p>
          <a:p>
            <a:pPr marL="745490" lvl="1" indent="-457200">
              <a:buFont typeface="+mj-lt"/>
              <a:buAutoNum type="arabicPeriod"/>
            </a:pPr>
            <a:r>
              <a:rPr lang="nl-NL" dirty="0">
                <a:latin typeface="Calibri"/>
                <a:cs typeface="Calibri"/>
              </a:rPr>
              <a:t>Risico’s op opvoed- en opgroeiproblemen signaleren</a:t>
            </a:r>
          </a:p>
          <a:p>
            <a:pPr marL="745490" lvl="1" indent="-457200">
              <a:buFont typeface="+mj-lt"/>
              <a:buAutoNum type="arabicPeriod"/>
            </a:pPr>
            <a:endParaRPr lang="nl-NL" dirty="0">
              <a:latin typeface="Calibri"/>
              <a:cs typeface="Calibri"/>
            </a:endParaRPr>
          </a:p>
          <a:p>
            <a:pPr marL="745490" lvl="1" indent="-457200">
              <a:buFont typeface="+mj-lt"/>
              <a:buAutoNum type="arabicPeriod"/>
            </a:pPr>
            <a:endParaRPr lang="nl-NL" dirty="0">
              <a:latin typeface="Calibri"/>
              <a:cs typeface="Calibri"/>
            </a:endParaRPr>
          </a:p>
          <a:p>
            <a:pPr marL="745490" lvl="1" indent="-457200">
              <a:buFont typeface="+mj-lt"/>
              <a:buAutoNum type="arabicPeriod"/>
            </a:pPr>
            <a:endParaRPr lang="nl-NL" dirty="0">
              <a:latin typeface="Calibri"/>
              <a:cs typeface="Calibri"/>
            </a:endParaRPr>
          </a:p>
          <a:p>
            <a:pPr marL="745490" lvl="1" indent="-457200">
              <a:buFont typeface="+mj-lt"/>
              <a:buAutoNum type="arabicPeriod"/>
            </a:pPr>
            <a:endParaRPr lang="nl-NL" dirty="0">
              <a:latin typeface="Calibri"/>
              <a:cs typeface="Calibri"/>
            </a:endParaRPr>
          </a:p>
          <a:p>
            <a:pPr marL="288290" lvl="1" indent="0">
              <a:buNone/>
            </a:pPr>
            <a:r>
              <a:rPr lang="nl-NL" sz="4000" b="1" dirty="0">
                <a:solidFill>
                  <a:srgbClr val="00ADEE"/>
                </a:solidFill>
                <a:ea typeface="+mj-ea"/>
              </a:rPr>
              <a:t>Welke rol heeft u?</a:t>
            </a:r>
            <a:endParaRPr lang="nl-NL" dirty="0">
              <a:latin typeface="Calibri"/>
              <a:cs typeface="Calibri"/>
            </a:endParaRPr>
          </a:p>
          <a:p>
            <a:pPr marL="575945" lvl="1" indent="-287655">
              <a:buFontTx/>
              <a:buChar char="-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B026A1-78E2-494B-BDE6-DC88B29A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397" y="4197067"/>
            <a:ext cx="1287461" cy="19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FF020397-1F88-4D49-AA7E-565859285B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8240" y="727742"/>
            <a:ext cx="9298675" cy="6199117"/>
          </a:xfr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2200" dirty="0"/>
            </a:br>
            <a:endParaRPr lang="nl-NL" sz="2200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409284" y="5754818"/>
            <a:ext cx="3738717" cy="94389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5: verbinden in de praktijk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753EEF-9DAF-4F6F-86AC-F3AB34F01F0F}"/>
              </a:ext>
            </a:extLst>
          </p:cNvPr>
          <p:cNvSpPr/>
          <p:nvPr/>
        </p:nvSpPr>
        <p:spPr>
          <a:xfrm>
            <a:off x="0" y="0"/>
            <a:ext cx="9144000" cy="2757948"/>
          </a:xfrm>
          <a:prstGeom prst="rect">
            <a:avLst/>
          </a:prstGeom>
          <a:gradFill>
            <a:gsLst>
              <a:gs pos="43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Compleet CPZ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5" y="892660"/>
            <a:ext cx="3465235" cy="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1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BBB5C-CE31-4A9E-B285-44C54122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Waarstaatjegemeente.nl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45701-673B-4D31-832D-84D1A6BBC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25855" r="60641" b="11527"/>
          <a:stretch/>
        </p:blipFill>
        <p:spPr bwMode="auto">
          <a:xfrm>
            <a:off x="1474838" y="2146525"/>
            <a:ext cx="6001306" cy="36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D67F4DD-0541-48E2-895C-5D61E2F095EF}"/>
              </a:ext>
            </a:extLst>
          </p:cNvPr>
          <p:cNvSpPr txBox="1"/>
          <p:nvPr/>
        </p:nvSpPr>
        <p:spPr>
          <a:xfrm>
            <a:off x="1465960" y="1596322"/>
            <a:ext cx="620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Nu aangevuld met perinatale kerncijfers voor de Perinatale atlas:</a:t>
            </a:r>
          </a:p>
        </p:txBody>
      </p:sp>
    </p:spTree>
    <p:extLst>
      <p:ext uri="{BB962C8B-B14F-4D97-AF65-F5344CB8AC3E}">
        <p14:creationId xmlns:p14="http://schemas.microsoft.com/office/powerpoint/2010/main" val="2551572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5B779-D373-4762-BE34-661F6DA9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54" y="752933"/>
            <a:ext cx="8265109" cy="396000"/>
          </a:xfrm>
        </p:spPr>
        <p:txBody>
          <a:bodyPr/>
          <a:lstStyle/>
          <a:p>
            <a:r>
              <a:rPr lang="nl-NL" dirty="0"/>
              <a:t>Verbinding sociaal en medisch domein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CB00828-82EE-44A8-AF69-89091C374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780" y="1964039"/>
            <a:ext cx="5452782" cy="361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2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B1E4A-7241-4E51-AAB2-D789ADF96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6" y="760644"/>
            <a:ext cx="7972147" cy="396000"/>
          </a:xfrm>
        </p:spPr>
        <p:txBody>
          <a:bodyPr/>
          <a:lstStyle/>
          <a:p>
            <a:r>
              <a:rPr lang="nl-NL" dirty="0"/>
              <a:t>Waar zitten de VSV’s?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F739A1-8AC0-4C45-89A1-BD9F258B4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23" y="1814166"/>
            <a:ext cx="7523107" cy="428319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087BE87-B8C4-4D48-8234-7CBA570F7D5C}"/>
              </a:ext>
            </a:extLst>
          </p:cNvPr>
          <p:cNvSpPr txBox="1"/>
          <p:nvPr/>
        </p:nvSpPr>
        <p:spPr>
          <a:xfrm>
            <a:off x="932156" y="1296140"/>
            <a:ext cx="6312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Actueel overzicht op </a:t>
            </a:r>
            <a:r>
              <a:rPr lang="nl-NL" dirty="0">
                <a:hlinkClick r:id="rId3"/>
              </a:rPr>
              <a:t>www.kennisnetgeboortezorg.nl</a:t>
            </a:r>
            <a:r>
              <a:rPr lang="nl-NL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506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55CA-1305-4829-B9E7-1597CA61C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Verbinden gemeenten en VSV’s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6F55FC1-BBDB-4414-A8E9-FBCE24150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290" y="1606063"/>
            <a:ext cx="3496176" cy="41068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74ECF3-33AF-4381-B675-CAC6F1D41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466" y="1713391"/>
            <a:ext cx="4099330" cy="399953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E8A1A30-F56C-4F30-9D45-95BE33CFCDA4}"/>
              </a:ext>
            </a:extLst>
          </p:cNvPr>
          <p:cNvSpPr txBox="1"/>
          <p:nvPr/>
        </p:nvSpPr>
        <p:spPr>
          <a:xfrm>
            <a:off x="1427824" y="5470156"/>
            <a:ext cx="170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355 gemeenten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577479-63E8-4A23-8BBC-08BE14DA1EAD}"/>
              </a:ext>
            </a:extLst>
          </p:cNvPr>
          <p:cNvSpPr txBox="1"/>
          <p:nvPr/>
        </p:nvSpPr>
        <p:spPr>
          <a:xfrm>
            <a:off x="5496757" y="5448902"/>
            <a:ext cx="170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77 VSV’s</a:t>
            </a:r>
          </a:p>
        </p:txBody>
      </p:sp>
    </p:spTree>
    <p:extLst>
      <p:ext uri="{BB962C8B-B14F-4D97-AF65-F5344CB8AC3E}">
        <p14:creationId xmlns:p14="http://schemas.microsoft.com/office/powerpoint/2010/main" val="1855576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6C715-592A-41DB-B4A3-70BA1C2D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283" y="688988"/>
            <a:ext cx="6694654" cy="396000"/>
          </a:xfrm>
        </p:spPr>
        <p:txBody>
          <a:bodyPr/>
          <a:lstStyle/>
          <a:p>
            <a:r>
              <a:rPr lang="nl-NL" dirty="0"/>
              <a:t>Organisaties lokale coalities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1D9760E-328D-48A0-AF23-09CA693C3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219" y="1644111"/>
            <a:ext cx="3585000" cy="35697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7FF16CF-2AFE-432D-BE35-35F28E93D777}"/>
              </a:ext>
            </a:extLst>
          </p:cNvPr>
          <p:cNvSpPr txBox="1"/>
          <p:nvPr/>
        </p:nvSpPr>
        <p:spPr>
          <a:xfrm>
            <a:off x="1358283" y="5403679"/>
            <a:ext cx="30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130 kraamzorgorganisaties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80BE3C-5133-4A23-8624-20274E54C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213" y="1680936"/>
            <a:ext cx="3552111" cy="15008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457AE57-22B1-464F-A3A5-B9F0A36D9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213" y="3647386"/>
            <a:ext cx="3552111" cy="156650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7E73F3-E59E-47BB-8CBA-AF697C757A6F}"/>
              </a:ext>
            </a:extLst>
          </p:cNvPr>
          <p:cNvSpPr txBox="1"/>
          <p:nvPr/>
        </p:nvSpPr>
        <p:spPr>
          <a:xfrm>
            <a:off x="5161555" y="3202316"/>
            <a:ext cx="30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795 verloskundige praktijken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28CD0FB-9C2C-4B6D-B5D5-DA7636D15C39}"/>
              </a:ext>
            </a:extLst>
          </p:cNvPr>
          <p:cNvSpPr txBox="1"/>
          <p:nvPr/>
        </p:nvSpPr>
        <p:spPr>
          <a:xfrm>
            <a:off x="5392895" y="5455172"/>
            <a:ext cx="30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200 JGZ instellingen</a:t>
            </a:r>
          </a:p>
        </p:txBody>
      </p:sp>
    </p:spTree>
    <p:extLst>
      <p:ext uri="{BB962C8B-B14F-4D97-AF65-F5344CB8AC3E}">
        <p14:creationId xmlns:p14="http://schemas.microsoft.com/office/powerpoint/2010/main" val="289815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0F764-4F76-4369-A571-3A9D9745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Zit u al in een lokale coalitie Kansrijke Start?</a:t>
            </a:r>
          </a:p>
        </p:txBody>
      </p:sp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816357BC-12A8-4293-BE24-4B945C37C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94" y="657601"/>
            <a:ext cx="709531" cy="1081602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1E3557-70B8-4DE8-8F45-4E8A70099D3E}"/>
              </a:ext>
            </a:extLst>
          </p:cNvPr>
          <p:cNvSpPr txBox="1">
            <a:spLocks/>
          </p:cNvSpPr>
          <p:nvPr/>
        </p:nvSpPr>
        <p:spPr>
          <a:xfrm>
            <a:off x="1350551" y="2118052"/>
            <a:ext cx="6681020" cy="41074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88000" indent="-2880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457200" rtl="0" eaLnBrk="1" latinLnBrk="0" hangingPunct="1">
              <a:spcBef>
                <a:spcPts val="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457200" rtl="0" eaLnBrk="1" latinLnBrk="0" hangingPunct="1"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457200" rtl="0" eaLnBrk="1" latinLnBrk="0" hangingPunct="1">
              <a:spcBef>
                <a:spcPts val="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945" lvl="1" indent="-287655">
              <a:buFontTx/>
              <a:buChar char="-"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926E17-D3AB-499F-A8C0-797690541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429" y="1714124"/>
            <a:ext cx="79152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16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54D30-F065-4C48-AAE9-784FEDA5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kan me hierbij helpen?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8A9D182-3921-4B8D-BF1A-15E571C9A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788" y="2265497"/>
            <a:ext cx="6681787" cy="29826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00CB23-17B4-4DCB-932C-3A8B95444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6341" y="3265289"/>
            <a:ext cx="3450362" cy="18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89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52668-E28A-4CB0-BC23-D39EF49C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of opmerkingen?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4241FC-D976-46A1-97CF-E5C5063DE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Blijf op de hoogte:</a:t>
            </a:r>
          </a:p>
          <a:p>
            <a:pPr marL="0" indent="0">
              <a:buNone/>
            </a:pPr>
            <a:r>
              <a:rPr lang="nl-NL" dirty="0"/>
              <a:t>Abonneer je op de nieuwsbrief van het CPZ!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https://www.kennisnetgeboortezorg.nl/actueel/nieuwsbrief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Marlies Buurman</a:t>
            </a:r>
          </a:p>
          <a:p>
            <a:pPr marL="0" indent="0">
              <a:buNone/>
            </a:pPr>
            <a:r>
              <a:rPr lang="nl-NL" dirty="0">
                <a:hlinkClick r:id="rId3"/>
              </a:rPr>
              <a:t>marliesbuurman@collegepz.nl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06-34823777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00CFD061-73A2-4A37-8E66-2F9367EF0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309" y="296422"/>
            <a:ext cx="1617197" cy="24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22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A390C-A248-47A1-A034-672FB5AB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958644"/>
            <a:ext cx="7590408" cy="396000"/>
          </a:xfrm>
        </p:spPr>
        <p:txBody>
          <a:bodyPr/>
          <a:lstStyle/>
          <a:p>
            <a:r>
              <a:rPr lang="nl-NL" dirty="0"/>
              <a:t>Kosten geboortezorg per gemeente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B78B20-6525-46EF-8896-3DF645BB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207" y="1623799"/>
            <a:ext cx="5859261" cy="444925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556C298-D907-4350-A27C-A11E5F3193AA}"/>
              </a:ext>
            </a:extLst>
          </p:cNvPr>
          <p:cNvSpPr/>
          <p:nvPr/>
        </p:nvSpPr>
        <p:spPr>
          <a:xfrm>
            <a:off x="1074198" y="38651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Urk, Renswoude, Barneveld, Staphorst </a:t>
            </a:r>
          </a:p>
          <a:p>
            <a:r>
              <a:rPr lang="nl-NL" dirty="0"/>
              <a:t>en Utrecht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1714CEC-8C92-48AA-BEE5-FC5A090EABA2}"/>
              </a:ext>
            </a:extLst>
          </p:cNvPr>
          <p:cNvSpPr/>
          <p:nvPr/>
        </p:nvSpPr>
        <p:spPr>
          <a:xfrm>
            <a:off x="1074198" y="47224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</a:t>
            </a:r>
            <a:r>
              <a:rPr lang="nl-NL" dirty="0" err="1"/>
              <a:t>lijns</a:t>
            </a:r>
            <a:r>
              <a:rPr lang="nl-NL" dirty="0"/>
              <a:t> Verloskunde 230 </a:t>
            </a:r>
            <a:r>
              <a:rPr lang="nl-NL" dirty="0" err="1"/>
              <a:t>milj</a:t>
            </a:r>
            <a:r>
              <a:rPr lang="nl-NL" dirty="0"/>
              <a:t>/</a:t>
            </a:r>
            <a:r>
              <a:rPr lang="nl-NL" dirty="0" err="1"/>
              <a:t>jr</a:t>
            </a:r>
            <a:endParaRPr lang="nl-NL" dirty="0"/>
          </a:p>
          <a:p>
            <a:r>
              <a:rPr lang="nl-NL" dirty="0"/>
              <a:t>Kraamzorg 300 </a:t>
            </a:r>
            <a:r>
              <a:rPr lang="nl-NL" dirty="0" err="1"/>
              <a:t>milj</a:t>
            </a:r>
            <a:r>
              <a:rPr lang="nl-NL" dirty="0"/>
              <a:t>/</a:t>
            </a:r>
            <a:r>
              <a:rPr lang="nl-NL" dirty="0" err="1"/>
              <a:t>jr</a:t>
            </a:r>
            <a:endParaRPr lang="nl-NL" dirty="0"/>
          </a:p>
          <a:p>
            <a:r>
              <a:rPr lang="nl-NL" dirty="0"/>
              <a:t>Totale geboortezorg 2 miljard / </a:t>
            </a:r>
            <a:r>
              <a:rPr lang="nl-NL" dirty="0" err="1"/>
              <a:t>jr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4289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FF020397-1F88-4D49-AA7E-565859285B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8240" y="727742"/>
            <a:ext cx="9298675" cy="6199117"/>
          </a:xfr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2200" dirty="0"/>
            </a:br>
            <a:endParaRPr lang="nl-NL" sz="2200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1409284" y="5754818"/>
            <a:ext cx="3738717" cy="94389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1: ‘een goed begin’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4753EEF-9DAF-4F6F-86AC-F3AB34F01F0F}"/>
              </a:ext>
            </a:extLst>
          </p:cNvPr>
          <p:cNvSpPr/>
          <p:nvPr/>
        </p:nvSpPr>
        <p:spPr>
          <a:xfrm>
            <a:off x="0" y="0"/>
            <a:ext cx="9144000" cy="2757948"/>
          </a:xfrm>
          <a:prstGeom prst="rect">
            <a:avLst/>
          </a:prstGeom>
          <a:gradFill>
            <a:gsLst>
              <a:gs pos="43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Compleet CPZ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5" y="892660"/>
            <a:ext cx="3465235" cy="9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51" y="-43336"/>
            <a:ext cx="9294301" cy="693036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7A893D6-3AC8-40EE-B6B9-B647857D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65" y="1715008"/>
            <a:ext cx="7239000" cy="4067175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C0A2014-6031-44E2-BA7C-92133594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Babysterftecijfers</a:t>
            </a:r>
          </a:p>
        </p:txBody>
      </p:sp>
    </p:spTree>
    <p:extLst>
      <p:ext uri="{BB962C8B-B14F-4D97-AF65-F5344CB8AC3E}">
        <p14:creationId xmlns:p14="http://schemas.microsoft.com/office/powerpoint/2010/main" val="417738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788FA-44CE-4BB7-8BF5-31D7AD02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737" y="589133"/>
            <a:ext cx="6694654" cy="396000"/>
          </a:xfrm>
        </p:spPr>
        <p:txBody>
          <a:bodyPr/>
          <a:lstStyle/>
          <a:p>
            <a:r>
              <a:rPr lang="nl-NL" dirty="0"/>
              <a:t>Perinatale cijfers 2010-2015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26E55F-0900-42DB-8AD0-DAA3BCF26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61" y="1111324"/>
            <a:ext cx="5006616" cy="5331299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4782FAC4-28D9-4499-B47F-449D22991A6D}"/>
              </a:ext>
            </a:extLst>
          </p:cNvPr>
          <p:cNvSpPr/>
          <p:nvPr/>
        </p:nvSpPr>
        <p:spPr>
          <a:xfrm>
            <a:off x="1097537" y="2891118"/>
            <a:ext cx="914400" cy="19498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3668566-A37C-46AF-B665-AA9F9C164F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68251" y="1316162"/>
            <a:ext cx="5716192" cy="4921624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576C96CB-44FA-4F6E-AF90-373B12004222}"/>
              </a:ext>
            </a:extLst>
          </p:cNvPr>
          <p:cNvSpPr/>
          <p:nvPr/>
        </p:nvSpPr>
        <p:spPr>
          <a:xfrm>
            <a:off x="5171711" y="3939987"/>
            <a:ext cx="594066" cy="1476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244416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ws_goedbegin_cover_copy1">
            <a:extLst>
              <a:ext uri="{FF2B5EF4-FFF2-40B4-BE49-F238E27FC236}">
                <a16:creationId xmlns:a16="http://schemas.microsoft.com/office/drawing/2014/main" id="{4FB51182-8FAE-4EBA-9873-21AE2EB1ED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59" y="2058491"/>
            <a:ext cx="2807970" cy="30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604F35-E897-441C-A62D-2AB6DE39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7" y="958644"/>
            <a:ext cx="7413669" cy="396000"/>
          </a:xfrm>
        </p:spPr>
        <p:txBody>
          <a:bodyPr/>
          <a:lstStyle/>
          <a:p>
            <a:r>
              <a:rPr lang="nl-NL" dirty="0" err="1"/>
              <a:t>Stuurgroepadvies</a:t>
            </a:r>
            <a:r>
              <a:rPr lang="nl-NL" dirty="0"/>
              <a:t> ‘een goed begin’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3F74B4-09FA-4D5D-9628-A24FD7984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Doel: Terugdringen van morbiditeit en vermijdbare babysterfte in vijf jaar halveren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>
              <a:buFont typeface="+mj-lt"/>
              <a:buAutoNum type="arabicPeriod"/>
            </a:pPr>
            <a:r>
              <a:rPr lang="nl-NL" sz="1800" dirty="0"/>
              <a:t>Moeder en kind in de hoofdrol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Proactief i.p.v. reactief 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Goed geïnformeerde zwangere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Samen verantwoordelijk regionale netwerken 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Aandacht voor vrouwen uit achterstandsituaties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Bevallende vrouw niet alleen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24/7 beschikbaar en bereikbaar</a:t>
            </a:r>
          </a:p>
          <a:p>
            <a:pPr>
              <a:buFont typeface="+mj-lt"/>
              <a:buAutoNum type="arabicPeriod"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br>
              <a:rPr lang="nl-NL" sz="1600" dirty="0"/>
            </a:br>
            <a:r>
              <a:rPr lang="nl-NL" sz="1600" dirty="0"/>
              <a:t>	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852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CE6DA-D160-4083-9741-F41E1467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8" y="562500"/>
            <a:ext cx="6694654" cy="396000"/>
          </a:xfrm>
        </p:spPr>
        <p:txBody>
          <a:bodyPr/>
          <a:lstStyle/>
          <a:p>
            <a:r>
              <a:rPr lang="nl-NL"/>
              <a:t>Integrale geboortezorg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EFA6A433-D79D-41A2-B141-5483AE6BD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43" y="1553440"/>
            <a:ext cx="705799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770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Aangepast 24">
      <a:dk1>
        <a:sysClr val="windowText" lastClr="000000"/>
      </a:dk1>
      <a:lt1>
        <a:sysClr val="window" lastClr="FFFFFF"/>
      </a:lt1>
      <a:dk2>
        <a:srgbClr val="00ADEE"/>
      </a:dk2>
      <a:lt2>
        <a:srgbClr val="EEECE1"/>
      </a:lt2>
      <a:accent1>
        <a:srgbClr val="00ADEE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Z_powerpoint.pptx [Alleen-lezen]" id="{2EFAA268-6410-4260-AC8D-4136AE6AA926}" vid="{1F3511C7-A308-41CE-BF08-9EF89B11577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187F271E6764BA7C3A6A48E0CBADB" ma:contentTypeVersion="27" ma:contentTypeDescription="Een nieuw document maken." ma:contentTypeScope="" ma:versionID="69aeac6ad3b142ee5c9e9571c9d85649">
  <xsd:schema xmlns:xsd="http://www.w3.org/2001/XMLSchema" xmlns:xs="http://www.w3.org/2001/XMLSchema" xmlns:p="http://schemas.microsoft.com/office/2006/metadata/properties" xmlns:ns2="ec9541f1-3b43-482c-a8de-1b403dece07c" xmlns:ns3="bf4a096b-ecb1-4e85-a1e0-80c521e034ab" xmlns:ns4="18bc3f94-dfc0-4b96-9f8a-0e5bbfb16367" targetNamespace="http://schemas.microsoft.com/office/2006/metadata/properties" ma:root="true" ma:fieldsID="0434b3779304765ba8f90147dee740e4" ns2:_="" ns3:_="" ns4:_="">
    <xsd:import namespace="ec9541f1-3b43-482c-a8de-1b403dece07c"/>
    <xsd:import namespace="bf4a096b-ecb1-4e85-a1e0-80c521e034ab"/>
    <xsd:import namespace="18bc3f94-dfc0-4b96-9f8a-0e5bbfb163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541f1-3b43-482c-a8de-1b403dece0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4a096b-ecb1-4e85-a1e0-80c521e034ab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c3f94-dfc0-4b96-9f8a-0e5bbfb16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BD502-FFFA-4B05-87FA-071BE163B6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1993FB-2014-40D0-B257-1D6E20ACDC29}">
  <ds:schemaRefs>
    <ds:schemaRef ds:uri="http://schemas.openxmlformats.org/package/2006/metadata/core-properties"/>
    <ds:schemaRef ds:uri="ec9541f1-3b43-482c-a8de-1b403dece07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8bc3f94-dfc0-4b96-9f8a-0e5bbfb16367"/>
    <ds:schemaRef ds:uri="http://purl.org/dc/terms/"/>
    <ds:schemaRef ds:uri="bf4a096b-ecb1-4e85-a1e0-80c521e034a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B911CC0-2BDF-4CC6-93FF-69F192BC03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541f1-3b43-482c-a8de-1b403dece07c"/>
    <ds:schemaRef ds:uri="bf4a096b-ecb1-4e85-a1e0-80c521e034ab"/>
    <ds:schemaRef ds:uri="18bc3f94-dfc0-4b96-9f8a-0e5bbfb163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CPZ_powerpoint Sjabloon</Template>
  <TotalTime>854</TotalTime>
  <Words>960</Words>
  <Application>Microsoft Office PowerPoint</Application>
  <PresentationFormat>Diavoorstelling (4:3)</PresentationFormat>
  <Paragraphs>164</Paragraphs>
  <Slides>42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7" baseType="lpstr">
      <vt:lpstr>Arial</vt:lpstr>
      <vt:lpstr>Calibri</vt:lpstr>
      <vt:lpstr>Wingdings</vt:lpstr>
      <vt:lpstr>ZapfDingbatsITC</vt:lpstr>
      <vt:lpstr>Office-thema</vt:lpstr>
      <vt:lpstr>Crashcourse geboortezorg   </vt:lpstr>
      <vt:lpstr>Waarover zou u vandaag meer willen horen? </vt:lpstr>
      <vt:lpstr>Inhoud</vt:lpstr>
      <vt:lpstr>Zit u al in een lokale coalitie Kansrijke Start?</vt:lpstr>
      <vt:lpstr>  </vt:lpstr>
      <vt:lpstr>Babysterftecijfers</vt:lpstr>
      <vt:lpstr>Perinatale cijfers 2010-2015</vt:lpstr>
      <vt:lpstr>Stuurgroepadvies ‘een goed begin’</vt:lpstr>
      <vt:lpstr>Integrale geboortezorg</vt:lpstr>
      <vt:lpstr>  </vt:lpstr>
      <vt:lpstr>College Perinatale Zorg</vt:lpstr>
      <vt:lpstr>Van ‘Een goed begin’, naar ...</vt:lpstr>
      <vt:lpstr>CPZ streeft naar het verbeteren van integrale geboortezorg</vt:lpstr>
      <vt:lpstr>Integrale geboortezorg verbeteren</vt:lpstr>
      <vt:lpstr>  </vt:lpstr>
      <vt:lpstr>Geboortezorgstelsel Nederland</vt:lpstr>
      <vt:lpstr>Wie zitten er allemaal in een VSV?</vt:lpstr>
      <vt:lpstr>Centrale thema’s Geboortezorg:</vt:lpstr>
      <vt:lpstr>Welk thema vindt u het belangrijkste? </vt:lpstr>
      <vt:lpstr>Integrale Zorgstandaard</vt:lpstr>
      <vt:lpstr>Kennisinfrastructuur geboortezorg</vt:lpstr>
      <vt:lpstr>Geboortezorgorganisatie</vt:lpstr>
      <vt:lpstr>Integrale organisatie en bekostiging</vt:lpstr>
      <vt:lpstr>Digitale gegevensuitwisseling</vt:lpstr>
      <vt:lpstr>PowerPoint-presentatie</vt:lpstr>
      <vt:lpstr>  </vt:lpstr>
      <vt:lpstr>PowerPoint-presentatie</vt:lpstr>
      <vt:lpstr>Preventieagenda</vt:lpstr>
      <vt:lpstr>Als samenwerkende geboortezorgpartijen: </vt:lpstr>
      <vt:lpstr>Impact geboortezorg op Kansrijke Start</vt:lpstr>
      <vt:lpstr>PowerPoint-presentatie</vt:lpstr>
      <vt:lpstr>Gezamenlijke opdracht</vt:lpstr>
      <vt:lpstr>Welke rol heeft de geboortezorg?</vt:lpstr>
      <vt:lpstr>  </vt:lpstr>
      <vt:lpstr>Waarstaatjegemeente.nl </vt:lpstr>
      <vt:lpstr>Verbinding sociaal en medisch domein</vt:lpstr>
      <vt:lpstr>Waar zitten de VSV’s?</vt:lpstr>
      <vt:lpstr>Verbinden gemeenten en VSV’s</vt:lpstr>
      <vt:lpstr>Organisaties lokale coalities</vt:lpstr>
      <vt:lpstr>Wie kan me hierbij helpen?</vt:lpstr>
      <vt:lpstr>Vragen of opmerkingen?</vt:lpstr>
      <vt:lpstr>Kosten geboortezorg per gemeente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Preventie</dc:title>
  <dc:creator>Marlies Buurman</dc:creator>
  <cp:lastModifiedBy>Marlies Buurman</cp:lastModifiedBy>
  <cp:revision>52</cp:revision>
  <dcterms:created xsi:type="dcterms:W3CDTF">2018-12-17T22:08:41Z</dcterms:created>
  <dcterms:modified xsi:type="dcterms:W3CDTF">2019-04-26T11:00:06Z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0x010100DB7187F271E6764BA7C3A6A48E0CBADB</vt:lpwstr>
  </property>
  <property fmtid="{D5CDD505-2E9C-101B-9397-08002B2CF9AE}" pid="3" name="AuthorIds_UIVersion_1">
    <vt:lpwstr>674</vt:lpwstr>
  </property>
</Properties>
</file>