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6"/>
  </p:notesMasterIdLst>
  <p:handoutMasterIdLst>
    <p:handoutMasterId r:id="rId37"/>
  </p:handoutMasterIdLst>
  <p:sldIdLst>
    <p:sldId id="346" r:id="rId5"/>
    <p:sldId id="477" r:id="rId6"/>
    <p:sldId id="345" r:id="rId7"/>
    <p:sldId id="452" r:id="rId8"/>
    <p:sldId id="450" r:id="rId9"/>
    <p:sldId id="348" r:id="rId10"/>
    <p:sldId id="451" r:id="rId11"/>
    <p:sldId id="398" r:id="rId12"/>
    <p:sldId id="399" r:id="rId13"/>
    <p:sldId id="474" r:id="rId14"/>
    <p:sldId id="453" r:id="rId15"/>
    <p:sldId id="454" r:id="rId16"/>
    <p:sldId id="468" r:id="rId17"/>
    <p:sldId id="467" r:id="rId18"/>
    <p:sldId id="466" r:id="rId19"/>
    <p:sldId id="465" r:id="rId20"/>
    <p:sldId id="464" r:id="rId21"/>
    <p:sldId id="463" r:id="rId22"/>
    <p:sldId id="456" r:id="rId23"/>
    <p:sldId id="462" r:id="rId24"/>
    <p:sldId id="461" r:id="rId25"/>
    <p:sldId id="455" r:id="rId26"/>
    <p:sldId id="470" r:id="rId27"/>
    <p:sldId id="460" r:id="rId28"/>
    <p:sldId id="473" r:id="rId29"/>
    <p:sldId id="471" r:id="rId30"/>
    <p:sldId id="459" r:id="rId31"/>
    <p:sldId id="435" r:id="rId32"/>
    <p:sldId id="476" r:id="rId33"/>
    <p:sldId id="315" r:id="rId34"/>
    <p:sldId id="314" r:id="rId35"/>
  </p:sldIdLst>
  <p:sldSz cx="12192000" cy="6858000"/>
  <p:notesSz cx="6797675" cy="9928225"/>
  <p:defaultTex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370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velien Cellissen"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D8F7"/>
    <a:srgbClr val="01AEF0"/>
    <a:srgbClr val="209ED1"/>
    <a:srgbClr val="79E5FF"/>
    <a:srgbClr val="03305A"/>
    <a:srgbClr val="51BFC9"/>
    <a:srgbClr val="ADD481"/>
    <a:srgbClr val="9576DC"/>
    <a:srgbClr val="F0D200"/>
    <a:srgbClr val="D954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961"/>
    <p:restoredTop sz="96374" autoAdjust="0"/>
  </p:normalViewPr>
  <p:slideViewPr>
    <p:cSldViewPr snapToGrid="0">
      <p:cViewPr>
        <p:scale>
          <a:sx n="66" d="100"/>
          <a:sy n="66" d="100"/>
        </p:scale>
        <p:origin x="1566" y="1056"/>
      </p:cViewPr>
      <p:guideLst>
        <p:guide orient="horz" pos="2160"/>
        <p:guide pos="3840"/>
        <p:guide pos="37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ra Winterswijk" userId="S::s.winterswijk@transitiegeboortezorg.nl::777a60b5-1642-4bea-8610-54612da2a14e" providerId="AD" clId="Web-{A4409BCF-25BA-A4B6-3F91-EC3FFA1ED81B}"/>
    <pc:docChg chg="modSld">
      <pc:chgData name="Sandra Winterswijk" userId="S::s.winterswijk@transitiegeboortezorg.nl::777a60b5-1642-4bea-8610-54612da2a14e" providerId="AD" clId="Web-{A4409BCF-25BA-A4B6-3F91-EC3FFA1ED81B}" dt="2018-10-29T14:09:19.969" v="21" actId="20577"/>
      <pc:docMkLst>
        <pc:docMk/>
      </pc:docMkLst>
      <pc:sldChg chg="modSp">
        <pc:chgData name="Sandra Winterswijk" userId="S::s.winterswijk@transitiegeboortezorg.nl::777a60b5-1642-4bea-8610-54612da2a14e" providerId="AD" clId="Web-{A4409BCF-25BA-A4B6-3F91-EC3FFA1ED81B}" dt="2018-10-29T14:09:19.969" v="20" actId="20577"/>
        <pc:sldMkLst>
          <pc:docMk/>
          <pc:sldMk cId="280040249" sldId="435"/>
        </pc:sldMkLst>
        <pc:spChg chg="mod">
          <ac:chgData name="Sandra Winterswijk" userId="S::s.winterswijk@transitiegeboortezorg.nl::777a60b5-1642-4bea-8610-54612da2a14e" providerId="AD" clId="Web-{A4409BCF-25BA-A4B6-3F91-EC3FFA1ED81B}" dt="2018-10-29T14:09:19.969" v="20" actId="20577"/>
          <ac:spMkLst>
            <pc:docMk/>
            <pc:sldMk cId="280040249" sldId="435"/>
            <ac:spMk id="3" creationId="{00000000-0000-0000-0000-000000000000}"/>
          </ac:spMkLst>
        </pc:spChg>
      </pc:sldChg>
      <pc:sldChg chg="modSp">
        <pc:chgData name="Sandra Winterswijk" userId="S::s.winterswijk@transitiegeboortezorg.nl::777a60b5-1642-4bea-8610-54612da2a14e" providerId="AD" clId="Web-{A4409BCF-25BA-A4B6-3F91-EC3FFA1ED81B}" dt="2018-10-29T14:08:40.297" v="12" actId="20577"/>
        <pc:sldMkLst>
          <pc:docMk/>
          <pc:sldMk cId="3814697365" sldId="474"/>
        </pc:sldMkLst>
        <pc:spChg chg="mod">
          <ac:chgData name="Sandra Winterswijk" userId="S::s.winterswijk@transitiegeboortezorg.nl::777a60b5-1642-4bea-8610-54612da2a14e" providerId="AD" clId="Web-{A4409BCF-25BA-A4B6-3F91-EC3FFA1ED81B}" dt="2018-10-29T14:08:40.297" v="12" actId="20577"/>
          <ac:spMkLst>
            <pc:docMk/>
            <pc:sldMk cId="3814697365" sldId="474"/>
            <ac:spMk id="4" creationId="{0F50FEA9-26C3-401D-992C-ADFA18DB5C2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6400" cy="498475"/>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nl-NL"/>
          </a:p>
        </p:txBody>
      </p:sp>
      <p:sp>
        <p:nvSpPr>
          <p:cNvPr id="3" name="Tijdelijke aanduiding voor datum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27D1B06-0D41-4F2C-98A9-23AE1C7EDDE6}" type="datetimeFigureOut">
              <a:rPr lang="nl-NL"/>
              <a:pPr>
                <a:defRPr/>
              </a:pPr>
              <a:t>29-10-2018</a:t>
            </a:fld>
            <a:endParaRPr lang="nl-NL"/>
          </a:p>
        </p:txBody>
      </p:sp>
      <p:sp>
        <p:nvSpPr>
          <p:cNvPr id="4" name="Tijdelijke aanduiding voor voettekst 3"/>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nl-NL"/>
          </a:p>
        </p:txBody>
      </p:sp>
      <p:sp>
        <p:nvSpPr>
          <p:cNvPr id="5" name="Tijdelijke aanduiding voor dianummer 4"/>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4BD581EE-5DA4-499D-82EB-DEAC608C04F4}" type="slidenum">
              <a:rPr lang="nl-NL"/>
              <a:pPr>
                <a:defRPr/>
              </a:pPr>
              <a:t>‹nr.›</a:t>
            </a:fld>
            <a:endParaRPr lang="nl-NL"/>
          </a:p>
        </p:txBody>
      </p:sp>
    </p:spTree>
    <p:extLst>
      <p:ext uri="{BB962C8B-B14F-4D97-AF65-F5344CB8AC3E}">
        <p14:creationId xmlns:p14="http://schemas.microsoft.com/office/powerpoint/2010/main" val="1888898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nl-NL"/>
          </a:p>
        </p:txBody>
      </p:sp>
      <p:sp>
        <p:nvSpPr>
          <p:cNvPr id="3" name="Tijdelijke aanduiding voor datum 2"/>
          <p:cNvSpPr>
            <a:spLocks noGrp="1"/>
          </p:cNvSpPr>
          <p:nvPr>
            <p:ph type="dt"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69D39F87-2D4D-4333-95BF-EB80D76C8AF3}" type="datetimeFigureOut">
              <a:rPr lang="nl-NL"/>
              <a:pPr>
                <a:defRPr/>
              </a:pPr>
              <a:t>29-10-2018</a:t>
            </a:fld>
            <a:endParaRPr lang="nl-NL"/>
          </a:p>
        </p:txBody>
      </p:sp>
      <p:sp>
        <p:nvSpPr>
          <p:cNvPr id="4" name="Tijdelijke aanduiding voor dia-afbeelding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p:cNvSpPr>
            <a:spLocks noGrp="1"/>
          </p:cNvSpPr>
          <p:nvPr>
            <p:ph type="body" sz="quarter" idx="3"/>
          </p:nvPr>
        </p:nvSpPr>
        <p:spPr>
          <a:xfrm>
            <a:off x="679450" y="4716463"/>
            <a:ext cx="5438775" cy="4467225"/>
          </a:xfrm>
          <a:prstGeom prst="rect">
            <a:avLst/>
          </a:prstGeom>
        </p:spPr>
        <p:txBody>
          <a:bodyPr vert="horz" lIns="91440" tIns="45720" rIns="91440" bIns="45720" rtlCol="0"/>
          <a:lstStyle/>
          <a:p>
            <a:pPr lvl="0"/>
            <a:r>
              <a:rPr lang="nl-NL" noProof="0"/>
              <a:t>Klik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nl-NL"/>
          </a:p>
        </p:txBody>
      </p:sp>
      <p:sp>
        <p:nvSpPr>
          <p:cNvPr id="7" name="Tijdelijke aanduiding voor dianumm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42EA4C15-FBB0-48FE-A397-FD9BCC047FB1}" type="slidenum">
              <a:rPr lang="nl-NL"/>
              <a:pPr>
                <a:defRPr/>
              </a:pPr>
              <a:t>‹nr.›</a:t>
            </a:fld>
            <a:endParaRPr lang="nl-NL"/>
          </a:p>
        </p:txBody>
      </p:sp>
    </p:spTree>
    <p:extLst>
      <p:ext uri="{BB962C8B-B14F-4D97-AF65-F5344CB8AC3E}">
        <p14:creationId xmlns:p14="http://schemas.microsoft.com/office/powerpoint/2010/main" val="218729480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babyconnect.org/?fbclid=IwAR1i4zCLK9FLB6zG3kyZFktQJ-nkUz6PFbJ-_fv3V6lXzN3AwTFAFoILEWc"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17410"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Welkom </a:t>
            </a:r>
            <a:r>
              <a:rPr lang="en-US" dirty="0" err="1"/>
              <a:t>bij</a:t>
            </a:r>
            <a:r>
              <a:rPr lang="en-US" dirty="0"/>
              <a:t> het </a:t>
            </a:r>
            <a:r>
              <a:rPr lang="en-US" dirty="0" err="1"/>
              <a:t>digitale</a:t>
            </a:r>
            <a:r>
              <a:rPr lang="en-US" dirty="0"/>
              <a:t> </a:t>
            </a:r>
            <a:r>
              <a:rPr lang="en-US" dirty="0" err="1"/>
              <a:t>spreekuur</a:t>
            </a:r>
            <a:r>
              <a:rPr lang="en-US" dirty="0"/>
              <a:t> van het CPZ. </a:t>
            </a:r>
            <a:r>
              <a:rPr lang="en-US" dirty="0" err="1"/>
              <a:t>Mijn</a:t>
            </a:r>
            <a:r>
              <a:rPr lang="en-US" dirty="0"/>
              <a:t> </a:t>
            </a:r>
            <a:r>
              <a:rPr lang="en-US" dirty="0" err="1"/>
              <a:t>naam</a:t>
            </a:r>
            <a:r>
              <a:rPr lang="en-US" dirty="0"/>
              <a:t> is Marian Hoekstra, </a:t>
            </a:r>
            <a:r>
              <a:rPr lang="en-US" dirty="0" err="1"/>
              <a:t>beleidsadviseur</a:t>
            </a:r>
            <a:r>
              <a:rPr lang="en-US" dirty="0"/>
              <a:t> </a:t>
            </a:r>
            <a:r>
              <a:rPr lang="en-US" dirty="0" err="1"/>
              <a:t>bij</a:t>
            </a:r>
            <a:r>
              <a:rPr lang="en-US" dirty="0"/>
              <a:t> het CPZ. Het </a:t>
            </a:r>
            <a:r>
              <a:rPr lang="en-US" dirty="0" err="1"/>
              <a:t>onderwerp</a:t>
            </a:r>
            <a:r>
              <a:rPr lang="en-US" dirty="0"/>
              <a:t> van </a:t>
            </a:r>
            <a:r>
              <a:rPr lang="en-US" dirty="0" err="1"/>
              <a:t>dit</a:t>
            </a:r>
            <a:r>
              <a:rPr lang="en-US" dirty="0"/>
              <a:t> </a:t>
            </a:r>
            <a:r>
              <a:rPr lang="en-US" dirty="0" err="1"/>
              <a:t>spreekuur</a:t>
            </a:r>
            <a:r>
              <a:rPr lang="en-US" dirty="0"/>
              <a:t> is het </a:t>
            </a:r>
            <a:r>
              <a:rPr lang="en-US" dirty="0" err="1"/>
              <a:t>instellen</a:t>
            </a:r>
            <a:r>
              <a:rPr lang="en-US" dirty="0"/>
              <a:t> van </a:t>
            </a:r>
            <a:r>
              <a:rPr lang="en-US" dirty="0" err="1"/>
              <a:t>een</a:t>
            </a:r>
            <a:r>
              <a:rPr lang="en-US" dirty="0"/>
              <a:t> </a:t>
            </a:r>
            <a:r>
              <a:rPr lang="en-US" dirty="0" err="1"/>
              <a:t>moederraad</a:t>
            </a:r>
            <a:r>
              <a:rPr lang="en-US" dirty="0"/>
              <a:t>. We </a:t>
            </a:r>
            <a:r>
              <a:rPr lang="en-US" dirty="0" err="1"/>
              <a:t>zijn</a:t>
            </a:r>
            <a:r>
              <a:rPr lang="en-US" dirty="0"/>
              <a:t> </a:t>
            </a:r>
            <a:r>
              <a:rPr lang="en-US" dirty="0" err="1"/>
              <a:t>te</a:t>
            </a:r>
            <a:r>
              <a:rPr lang="en-US" dirty="0"/>
              <a:t> </a:t>
            </a:r>
            <a:r>
              <a:rPr lang="en-US" dirty="0" err="1"/>
              <a:t>gast</a:t>
            </a:r>
            <a:r>
              <a:rPr lang="en-US" dirty="0"/>
              <a:t> in het Geboortehart van Hoorn </a:t>
            </a:r>
            <a:r>
              <a:rPr lang="en-US" dirty="0" err="1"/>
              <a:t>en</a:t>
            </a:r>
            <a:r>
              <a:rPr lang="en-US" dirty="0"/>
              <a:t> </a:t>
            </a:r>
            <a:r>
              <a:rPr lang="en-US" dirty="0" err="1"/>
              <a:t>hebben</a:t>
            </a:r>
            <a:r>
              <a:rPr lang="en-US" dirty="0"/>
              <a:t> Ciska, </a:t>
            </a:r>
            <a:r>
              <a:rPr lang="en-US" dirty="0" err="1"/>
              <a:t>Cynthis</a:t>
            </a:r>
            <a:r>
              <a:rPr lang="en-US" dirty="0"/>
              <a:t> </a:t>
            </a:r>
            <a:r>
              <a:rPr lang="en-US" dirty="0" err="1"/>
              <a:t>en</a:t>
            </a:r>
            <a:r>
              <a:rPr lang="en-US" dirty="0"/>
              <a:t> Durk </a:t>
            </a:r>
            <a:r>
              <a:rPr lang="en-US" dirty="0" err="1"/>
              <a:t>bereid</a:t>
            </a:r>
            <a:r>
              <a:rPr lang="en-US" dirty="0"/>
              <a:t> </a:t>
            </a:r>
            <a:r>
              <a:rPr lang="en-US" dirty="0" err="1"/>
              <a:t>gevonden</a:t>
            </a:r>
            <a:r>
              <a:rPr lang="en-US" dirty="0"/>
              <a:t> </a:t>
            </a:r>
            <a:r>
              <a:rPr lang="en-US" dirty="0" err="1"/>
              <a:t>hun</a:t>
            </a:r>
            <a:r>
              <a:rPr lang="en-US" dirty="0"/>
              <a:t> </a:t>
            </a:r>
            <a:r>
              <a:rPr lang="en-US" dirty="0" err="1"/>
              <a:t>ervaringen</a:t>
            </a:r>
            <a:r>
              <a:rPr lang="en-US" dirty="0"/>
              <a:t> met </a:t>
            </a:r>
            <a:r>
              <a:rPr lang="en-US" dirty="0" err="1"/>
              <a:t>ons</a:t>
            </a:r>
            <a:r>
              <a:rPr lang="en-US" dirty="0"/>
              <a:t> </a:t>
            </a:r>
            <a:r>
              <a:rPr lang="en-US" dirty="0" err="1"/>
              <a:t>te</a:t>
            </a:r>
            <a:r>
              <a:rPr lang="en-US" dirty="0"/>
              <a:t> </a:t>
            </a:r>
            <a:r>
              <a:rPr lang="en-US" dirty="0" err="1"/>
              <a:t>delen</a:t>
            </a:r>
            <a:r>
              <a:rPr lang="en-US" dirty="0"/>
              <a:t>. Zij </a:t>
            </a:r>
            <a:r>
              <a:rPr lang="en-US" dirty="0" err="1"/>
              <a:t>zullen</a:t>
            </a:r>
            <a:r>
              <a:rPr lang="en-US" dirty="0"/>
              <a:t> </a:t>
            </a:r>
            <a:r>
              <a:rPr lang="en-US" dirty="0" err="1"/>
              <a:t>zich</a:t>
            </a:r>
            <a:r>
              <a:rPr lang="en-US" dirty="0"/>
              <a:t> zo </a:t>
            </a:r>
            <a:r>
              <a:rPr lang="en-US" dirty="0" err="1"/>
              <a:t>zelf</a:t>
            </a:r>
            <a:r>
              <a:rPr lang="en-US" dirty="0"/>
              <a:t> even </a:t>
            </a:r>
            <a:r>
              <a:rPr lang="en-US" dirty="0" err="1"/>
              <a:t>aan</a:t>
            </a:r>
            <a:r>
              <a:rPr lang="en-US" dirty="0"/>
              <a:t> u </a:t>
            </a:r>
            <a:r>
              <a:rPr lang="en-US" dirty="0" err="1"/>
              <a:t>voorstellen</a:t>
            </a:r>
            <a:r>
              <a:rPr lang="en-US" dirty="0"/>
              <a:t>. Wat </a:t>
            </a:r>
            <a:r>
              <a:rPr lang="en-US" dirty="0" err="1"/>
              <a:t>gaan</a:t>
            </a:r>
            <a:r>
              <a:rPr lang="en-US" dirty="0"/>
              <a:t> we </a:t>
            </a:r>
            <a:r>
              <a:rPr lang="en-US" dirty="0" err="1"/>
              <a:t>doen</a:t>
            </a:r>
            <a:r>
              <a:rPr lang="en-US" dirty="0"/>
              <a:t>? </a:t>
            </a:r>
            <a:r>
              <a:rPr lang="en-US" dirty="0" err="1"/>
              <a:t>Eerst</a:t>
            </a:r>
            <a:r>
              <a:rPr lang="en-US" dirty="0"/>
              <a:t> </a:t>
            </a:r>
            <a:r>
              <a:rPr lang="en-US" dirty="0" err="1"/>
              <a:t>zal</a:t>
            </a:r>
            <a:r>
              <a:rPr lang="en-US" dirty="0"/>
              <a:t> </a:t>
            </a:r>
            <a:r>
              <a:rPr lang="en-US" dirty="0" err="1"/>
              <a:t>kort</a:t>
            </a:r>
            <a:r>
              <a:rPr lang="en-US" dirty="0"/>
              <a:t> </a:t>
            </a:r>
            <a:r>
              <a:rPr lang="en-US" dirty="0" err="1"/>
              <a:t>weergegeven</a:t>
            </a:r>
            <a:r>
              <a:rPr lang="en-US" dirty="0"/>
              <a:t> </a:t>
            </a:r>
            <a:r>
              <a:rPr lang="en-US" dirty="0" err="1"/>
              <a:t>worden</a:t>
            </a:r>
            <a:r>
              <a:rPr lang="en-US" dirty="0"/>
              <a:t> wat </a:t>
            </a:r>
            <a:r>
              <a:rPr lang="en-US" dirty="0" err="1"/>
              <a:t>er</a:t>
            </a:r>
            <a:r>
              <a:rPr lang="en-US" dirty="0"/>
              <a:t> in de </a:t>
            </a:r>
            <a:r>
              <a:rPr lang="en-US" dirty="0" err="1"/>
              <a:t>Zorgstandaard</a:t>
            </a:r>
            <a:r>
              <a:rPr lang="en-US" dirty="0"/>
              <a:t> </a:t>
            </a:r>
            <a:r>
              <a:rPr lang="en-US" dirty="0" err="1"/>
              <a:t>staat</a:t>
            </a:r>
            <a:r>
              <a:rPr lang="en-US" dirty="0"/>
              <a:t> over </a:t>
            </a:r>
            <a:r>
              <a:rPr lang="en-US" dirty="0" err="1"/>
              <a:t>een</a:t>
            </a:r>
            <a:r>
              <a:rPr lang="en-US" dirty="0"/>
              <a:t> </a:t>
            </a:r>
            <a:r>
              <a:rPr lang="en-US" dirty="0" err="1"/>
              <a:t>clientenraad</a:t>
            </a:r>
            <a:r>
              <a:rPr lang="en-US" dirty="0"/>
              <a:t> </a:t>
            </a:r>
            <a:r>
              <a:rPr lang="en-US" dirty="0" err="1"/>
              <a:t>en</a:t>
            </a:r>
            <a:r>
              <a:rPr lang="en-US" dirty="0"/>
              <a:t> het </a:t>
            </a:r>
            <a:r>
              <a:rPr lang="en-US" dirty="0" err="1"/>
              <a:t>stappenplan</a:t>
            </a:r>
            <a:r>
              <a:rPr lang="en-US" dirty="0"/>
              <a:t> </a:t>
            </a:r>
            <a:r>
              <a:rPr lang="en-US" dirty="0" err="1"/>
              <a:t>uit</a:t>
            </a:r>
            <a:r>
              <a:rPr lang="en-US" dirty="0"/>
              <a:t> de </a:t>
            </a:r>
            <a:r>
              <a:rPr lang="en-US" dirty="0" err="1"/>
              <a:t>Handreiking</a:t>
            </a:r>
            <a:r>
              <a:rPr lang="en-US" dirty="0"/>
              <a:t> </a:t>
            </a:r>
            <a:r>
              <a:rPr lang="en-US" dirty="0" err="1"/>
              <a:t>Clientparticipatie</a:t>
            </a:r>
            <a:r>
              <a:rPr lang="en-US" dirty="0"/>
              <a:t>, maar </a:t>
            </a:r>
            <a:r>
              <a:rPr lang="en-US" dirty="0" err="1"/>
              <a:t>voordat</a:t>
            </a:r>
            <a:r>
              <a:rPr lang="en-US" dirty="0"/>
              <a:t> we </a:t>
            </a:r>
            <a:r>
              <a:rPr lang="en-US" dirty="0" err="1"/>
              <a:t>beginnen</a:t>
            </a:r>
            <a:r>
              <a:rPr lang="en-US" dirty="0"/>
              <a:t> </a:t>
            </a:r>
            <a:r>
              <a:rPr lang="en-US" dirty="0" err="1"/>
              <a:t>een</a:t>
            </a:r>
            <a:r>
              <a:rPr lang="en-US" dirty="0"/>
              <a:t> </a:t>
            </a:r>
            <a:r>
              <a:rPr lang="en-US" dirty="0" err="1"/>
              <a:t>paar</a:t>
            </a:r>
            <a:r>
              <a:rPr lang="en-US" dirty="0"/>
              <a:t> </a:t>
            </a:r>
            <a:r>
              <a:rPr lang="en-US" dirty="0" err="1"/>
              <a:t>huishoudelijke</a:t>
            </a:r>
            <a:r>
              <a:rPr lang="en-US" dirty="0"/>
              <a:t> </a:t>
            </a:r>
            <a:r>
              <a:rPr lang="en-US" dirty="0" err="1"/>
              <a:t>mededelingen</a:t>
            </a:r>
            <a:r>
              <a:rPr lang="en-US" dirty="0"/>
              <a:t>.</a:t>
            </a:r>
          </a:p>
          <a:p>
            <a:pPr eaLnBrk="1" hangingPunct="1">
              <a:spcBef>
                <a:spcPct val="0"/>
              </a:spcBef>
            </a:pPr>
            <a:endParaRPr lang="en-US" dirty="0"/>
          </a:p>
          <a:p>
            <a:pPr eaLnBrk="1" hangingPunct="1">
              <a:spcBef>
                <a:spcPct val="0"/>
              </a:spcBef>
            </a:pPr>
            <a:endParaRPr lang="en-US" dirty="0"/>
          </a:p>
        </p:txBody>
      </p:sp>
      <p:sp>
        <p:nvSpPr>
          <p:cNvPr id="17411"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6A56842-6D61-45DE-AF4B-6BE0756419B4}" type="slidenum">
              <a:rPr lang="nl-NL">
                <a:cs typeface="Arial" charset="0"/>
              </a:rPr>
              <a:pPr fontAlgn="base">
                <a:spcBef>
                  <a:spcPct val="0"/>
                </a:spcBef>
                <a:spcAft>
                  <a:spcPct val="0"/>
                </a:spcAft>
                <a:defRPr/>
              </a:pPr>
              <a:t>1</a:t>
            </a:fld>
            <a:endParaRPr lang="nl-NL">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nl-NL" dirty="0"/>
              <a:t>Kan hier een link komen naar de bijlage: </a:t>
            </a:r>
            <a:r>
              <a:rPr lang="nl-NL" dirty="0" err="1"/>
              <a:t>https</a:t>
            </a:r>
            <a:r>
              <a:rPr lang="nl-NL" dirty="0"/>
              <a:t>://</a:t>
            </a:r>
            <a:r>
              <a:rPr lang="nl-NL" dirty="0" err="1"/>
              <a:t>www.kennisnetgeboortezorg.nl</a:t>
            </a:r>
            <a:r>
              <a:rPr lang="nl-NL" dirty="0"/>
              <a:t>/kennisbank/</a:t>
            </a:r>
            <a:r>
              <a:rPr lang="nl-NL" dirty="0" err="1"/>
              <a:t>clientenraad</a:t>
            </a:r>
            <a:r>
              <a:rPr lang="nl-NL" dirty="0"/>
              <a:t>/documenten/15377-bedrijfsplan-implementatie-moederraad-igo-geboortehart-incl-begroting</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pPr>
              <a:defRPr/>
            </a:pPr>
            <a:fld id="{42EA4C15-FBB0-48FE-A397-FD9BCC047FB1}" type="slidenum">
              <a:rPr lang="nl-NL" smtClean="0"/>
              <a:pPr>
                <a:defRPr/>
              </a:pPr>
              <a:t>12</a:t>
            </a:fld>
            <a:endParaRPr lang="nl-NL"/>
          </a:p>
        </p:txBody>
      </p:sp>
    </p:spTree>
    <p:extLst>
      <p:ext uri="{BB962C8B-B14F-4D97-AF65-F5344CB8AC3E}">
        <p14:creationId xmlns:p14="http://schemas.microsoft.com/office/powerpoint/2010/main" val="2944658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pPr>
              <a:defRPr/>
            </a:pPr>
            <a:fld id="{42EA4C15-FBB0-48FE-A397-FD9BCC047FB1}" type="slidenum">
              <a:rPr lang="nl-NL" smtClean="0"/>
              <a:pPr>
                <a:defRPr/>
              </a:pPr>
              <a:t>13</a:t>
            </a:fld>
            <a:endParaRPr lang="nl-NL"/>
          </a:p>
        </p:txBody>
      </p:sp>
    </p:spTree>
    <p:extLst>
      <p:ext uri="{BB962C8B-B14F-4D97-AF65-F5344CB8AC3E}">
        <p14:creationId xmlns:p14="http://schemas.microsoft.com/office/powerpoint/2010/main" val="2944658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pPr>
              <a:defRPr/>
            </a:pPr>
            <a:fld id="{42EA4C15-FBB0-48FE-A397-FD9BCC047FB1}" type="slidenum">
              <a:rPr lang="nl-NL" smtClean="0"/>
              <a:pPr>
                <a:defRPr/>
              </a:pPr>
              <a:t>14</a:t>
            </a:fld>
            <a:endParaRPr lang="nl-NL"/>
          </a:p>
        </p:txBody>
      </p:sp>
    </p:spTree>
    <p:extLst>
      <p:ext uri="{BB962C8B-B14F-4D97-AF65-F5344CB8AC3E}">
        <p14:creationId xmlns:p14="http://schemas.microsoft.com/office/powerpoint/2010/main" val="2944658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latin typeface="+mn-lt"/>
              </a:rPr>
              <a:t>De moederraad is een dynamische raad die bestaat uit vijf of zes leden van vrouwen die op dat moment in hun leven tot de doelgroep behoren. Zij nemen vier keer per jaar deel aan </a:t>
            </a:r>
            <a:r>
              <a:rPr lang="nl-NL" sz="1200" dirty="0" err="1">
                <a:latin typeface="+mn-lt"/>
              </a:rPr>
              <a:t>focusgroepgesprekken</a:t>
            </a:r>
            <a:r>
              <a:rPr lang="nl-NL" sz="1200" dirty="0">
                <a:latin typeface="+mn-lt"/>
              </a:rPr>
              <a:t> rondom bepaalde thema’s. Bijvoorbeeld: neonatologie, bevalling, voorlichting, echografie, begeleiding zwangerschap. </a:t>
            </a:r>
          </a:p>
          <a:p>
            <a:endParaRPr lang="nl-NL" sz="1200" dirty="0">
              <a:latin typeface="+mn-lt"/>
            </a:endParaRPr>
          </a:p>
          <a:p>
            <a:r>
              <a:rPr lang="nl-NL" sz="1200" dirty="0">
                <a:latin typeface="+mn-lt"/>
              </a:rPr>
              <a:t>De moeders vertellen hoe ze de zorg rondom de zwangerschap hebben ervaren. De belevingen bieden handreikingen tot verbetering. Daarnaast wordt tijdens het gesprek rechtstreeks gevraagd naar tips voor verbetering van dit specifieke onderdeel van de zorg.</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pPr>
              <a:defRPr/>
            </a:pPr>
            <a:fld id="{42EA4C15-FBB0-48FE-A397-FD9BCC047FB1}" type="slidenum">
              <a:rPr lang="nl-NL" smtClean="0"/>
              <a:pPr>
                <a:defRPr/>
              </a:pPr>
              <a:t>15</a:t>
            </a:fld>
            <a:endParaRPr lang="nl-NL"/>
          </a:p>
        </p:txBody>
      </p:sp>
    </p:spTree>
    <p:extLst>
      <p:ext uri="{BB962C8B-B14F-4D97-AF65-F5344CB8AC3E}">
        <p14:creationId xmlns:p14="http://schemas.microsoft.com/office/powerpoint/2010/main" val="2944658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nl-NL" dirty="0"/>
              <a:t>Wel en niet in het ziekenhuis bevallen.</a:t>
            </a:r>
            <a:r>
              <a:rPr lang="nl-NL" baseline="0" dirty="0"/>
              <a:t> Wel en niet gebruik gemaakt van een kraamsuite. Wel en niet thuis bevallen. Leeftijd tussen 25 en 40? Hoogopgeleid en laagopgeleid. De fase waarin moeders zich bevinden is tijdens hun zwangerschap 8 weken voor de bevalling t/m 3 jaar na de geboorte of vanaf de intake tot 0,5-1 jaar na de geboorte. </a:t>
            </a:r>
            <a:endParaRPr lang="nl-NL" dirty="0"/>
          </a:p>
        </p:txBody>
      </p:sp>
      <p:sp>
        <p:nvSpPr>
          <p:cNvPr id="4" name="Tijdelijke aanduiding voor dianummer 3"/>
          <p:cNvSpPr>
            <a:spLocks noGrp="1"/>
          </p:cNvSpPr>
          <p:nvPr>
            <p:ph type="sldNum" sz="quarter" idx="10"/>
          </p:nvPr>
        </p:nvSpPr>
        <p:spPr/>
        <p:txBody>
          <a:bodyPr/>
          <a:lstStyle/>
          <a:p>
            <a:pPr>
              <a:defRPr/>
            </a:pPr>
            <a:fld id="{42EA4C15-FBB0-48FE-A397-FD9BCC047FB1}" type="slidenum">
              <a:rPr lang="nl-NL" smtClean="0"/>
              <a:pPr>
                <a:defRPr/>
              </a:pPr>
              <a:t>16</a:t>
            </a:fld>
            <a:endParaRPr lang="nl-NL"/>
          </a:p>
        </p:txBody>
      </p:sp>
    </p:spTree>
    <p:extLst>
      <p:ext uri="{BB962C8B-B14F-4D97-AF65-F5344CB8AC3E}">
        <p14:creationId xmlns:p14="http://schemas.microsoft.com/office/powerpoint/2010/main" val="2944658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nl-NL" dirty="0"/>
              <a:t>Let</a:t>
            </a:r>
            <a:r>
              <a:rPr lang="nl-NL" baseline="0" dirty="0"/>
              <a:t> op: de link van het facebookbericht bestaat nog wel, maar heeft verouderde info. Via deze link is de meest recente info beschikbaar: https://www.westfriesgasthuis.nl/over-het-westfriesgasthuis/organisatie/Paginas/Moederraad.aspx</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pPr>
              <a:defRPr/>
            </a:pPr>
            <a:fld id="{42EA4C15-FBB0-48FE-A397-FD9BCC047FB1}" type="slidenum">
              <a:rPr lang="nl-NL" smtClean="0"/>
              <a:pPr>
                <a:defRPr/>
              </a:pPr>
              <a:t>17</a:t>
            </a:fld>
            <a:endParaRPr lang="nl-NL"/>
          </a:p>
        </p:txBody>
      </p:sp>
    </p:spTree>
    <p:extLst>
      <p:ext uri="{BB962C8B-B14F-4D97-AF65-F5344CB8AC3E}">
        <p14:creationId xmlns:p14="http://schemas.microsoft.com/office/powerpoint/2010/main" val="2944658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pPr>
              <a:defRPr/>
            </a:pPr>
            <a:fld id="{42EA4C15-FBB0-48FE-A397-FD9BCC047FB1}" type="slidenum">
              <a:rPr lang="nl-NL" smtClean="0"/>
              <a:pPr>
                <a:defRPr/>
              </a:pPr>
              <a:t>18</a:t>
            </a:fld>
            <a:endParaRPr lang="nl-NL"/>
          </a:p>
        </p:txBody>
      </p:sp>
    </p:spTree>
    <p:extLst>
      <p:ext uri="{BB962C8B-B14F-4D97-AF65-F5344CB8AC3E}">
        <p14:creationId xmlns:p14="http://schemas.microsoft.com/office/powerpoint/2010/main" val="2944658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pPr>
              <a:defRPr/>
            </a:pPr>
            <a:fld id="{42EA4C15-FBB0-48FE-A397-FD9BCC047FB1}" type="slidenum">
              <a:rPr lang="nl-NL" smtClean="0"/>
              <a:pPr>
                <a:defRPr/>
              </a:pPr>
              <a:t>19</a:t>
            </a:fld>
            <a:endParaRPr lang="nl-NL"/>
          </a:p>
        </p:txBody>
      </p:sp>
    </p:spTree>
    <p:extLst>
      <p:ext uri="{BB962C8B-B14F-4D97-AF65-F5344CB8AC3E}">
        <p14:creationId xmlns:p14="http://schemas.microsoft.com/office/powerpoint/2010/main" val="2944658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nl-NL" dirty="0"/>
              <a:t>Hier vertellen over het proces wie zijn</a:t>
            </a:r>
            <a:r>
              <a:rPr lang="nl-NL" baseline="0" dirty="0"/>
              <a:t> wij, waar staan wij voor, opstellen reglement en overstap naar Geboortehart. </a:t>
            </a:r>
            <a:endParaRPr lang="nl-NL" dirty="0"/>
          </a:p>
        </p:txBody>
      </p:sp>
      <p:sp>
        <p:nvSpPr>
          <p:cNvPr id="4" name="Tijdelijke aanduiding voor dianummer 3"/>
          <p:cNvSpPr>
            <a:spLocks noGrp="1"/>
          </p:cNvSpPr>
          <p:nvPr>
            <p:ph type="sldNum" sz="quarter" idx="10"/>
          </p:nvPr>
        </p:nvSpPr>
        <p:spPr/>
        <p:txBody>
          <a:bodyPr/>
          <a:lstStyle/>
          <a:p>
            <a:pPr>
              <a:defRPr/>
            </a:pPr>
            <a:fld id="{42EA4C15-FBB0-48FE-A397-FD9BCC047FB1}" type="slidenum">
              <a:rPr lang="nl-NL" smtClean="0"/>
              <a:pPr>
                <a:defRPr/>
              </a:pPr>
              <a:t>20</a:t>
            </a:fld>
            <a:endParaRPr lang="nl-NL"/>
          </a:p>
        </p:txBody>
      </p:sp>
    </p:spTree>
    <p:extLst>
      <p:ext uri="{BB962C8B-B14F-4D97-AF65-F5344CB8AC3E}">
        <p14:creationId xmlns:p14="http://schemas.microsoft.com/office/powerpoint/2010/main" val="2944658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nl-NL" dirty="0"/>
              <a:t>Vaak wordt gezegd dat cliëntenparticipatie gaat over het overbruggen van de systeem- en leefwereld. De ‘systeemwereld’ staat dan voor het beleid en vooral over de uitvoering van het beleid (door ‘het systeem’, de gemeentelijke dienst bijvoorbeeld of door UWV) en de ‘leefwereld’ voor het dagelijks leven van cliënten. Regelmatig wordt het beeld geschetst dat de leefwereld en de systeemwereld recht tegenover elkaar staan. Dat is niet per se zo. In het ideale geval vullen beide werelden elkaar aan.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nl-NL" dirty="0"/>
          </a:p>
          <a:p>
            <a:r>
              <a:rPr lang="nl-NL" dirty="0"/>
              <a:t>In de wetenschap is veel aandacht voor de manier waarop de dominantie van ‘het systeem’ beperkt kan worden. Een belangrijke manier hiervoor is de voortdurende </a:t>
            </a:r>
            <a:r>
              <a:rPr lang="nl-NL" i="1" dirty="0"/>
              <a:t>dialoog</a:t>
            </a:r>
            <a:r>
              <a:rPr lang="nl-NL" dirty="0"/>
              <a:t> tussen beide werelden, om zo op de hoogte te blijven hoe de ene wereld inwerkt op de andere en andersom. En daar zo nodig verandering in aan te brengen.</a:t>
            </a:r>
          </a:p>
          <a:p>
            <a:r>
              <a:rPr lang="nl-NL" dirty="0"/>
              <a:t>Wat ons betreft gaat cliëntenparticipatie hierover, over een echte, doorlopende dialoog tussen bestuurders en managers enerzijds en cliënten en hun vertegenwoordigers anderzijds.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pPr>
              <a:defRPr/>
            </a:pPr>
            <a:fld id="{42EA4C15-FBB0-48FE-A397-FD9BCC047FB1}" type="slidenum">
              <a:rPr lang="nl-NL" smtClean="0"/>
              <a:pPr>
                <a:defRPr/>
              </a:pPr>
              <a:t>21</a:t>
            </a:fld>
            <a:endParaRPr lang="nl-NL"/>
          </a:p>
        </p:txBody>
      </p:sp>
    </p:spTree>
    <p:extLst>
      <p:ext uri="{BB962C8B-B14F-4D97-AF65-F5344CB8AC3E}">
        <p14:creationId xmlns:p14="http://schemas.microsoft.com/office/powerpoint/2010/main" val="2944658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19458"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nl-NL" dirty="0">
                <a:cs typeface="Calibri" pitchFamily="34" charset="0"/>
              </a:rPr>
              <a:t> </a:t>
            </a:r>
            <a:r>
              <a:rPr lang="en-US" dirty="0"/>
              <a:t>Via de </a:t>
            </a:r>
            <a:r>
              <a:rPr lang="en-US" dirty="0" err="1"/>
              <a:t>chatfunctie</a:t>
            </a:r>
            <a:r>
              <a:rPr lang="en-US" dirty="0"/>
              <a:t> </a:t>
            </a:r>
            <a:r>
              <a:rPr lang="en-US" dirty="0" err="1"/>
              <a:t>kunnen</a:t>
            </a:r>
            <a:r>
              <a:rPr lang="en-US" dirty="0"/>
              <a:t> </a:t>
            </a:r>
            <a:r>
              <a:rPr lang="en-US" dirty="0" err="1"/>
              <a:t>jullie</a:t>
            </a:r>
            <a:r>
              <a:rPr lang="en-US" dirty="0"/>
              <a:t> direct </a:t>
            </a:r>
            <a:r>
              <a:rPr lang="en-US" dirty="0" err="1"/>
              <a:t>vragen</a:t>
            </a:r>
            <a:r>
              <a:rPr lang="en-US" dirty="0"/>
              <a:t> </a:t>
            </a:r>
            <a:r>
              <a:rPr lang="en-US" dirty="0" err="1"/>
              <a:t>stellen</a:t>
            </a:r>
            <a:r>
              <a:rPr lang="en-US" dirty="0"/>
              <a:t>, die </a:t>
            </a:r>
            <a:r>
              <a:rPr lang="en-US" dirty="0" err="1"/>
              <a:t>verschijnen</a:t>
            </a:r>
            <a:r>
              <a:rPr lang="en-US" dirty="0"/>
              <a:t> </a:t>
            </a:r>
            <a:r>
              <a:rPr lang="en-US" dirty="0" err="1"/>
              <a:t>voor</a:t>
            </a:r>
            <a:r>
              <a:rPr lang="en-US" dirty="0"/>
              <a:t> </a:t>
            </a:r>
            <a:r>
              <a:rPr lang="en-US" dirty="0" err="1"/>
              <a:t>iedereen</a:t>
            </a:r>
            <a:r>
              <a:rPr lang="en-US" dirty="0"/>
              <a:t> in </a:t>
            </a:r>
            <a:r>
              <a:rPr lang="en-US" dirty="0" err="1"/>
              <a:t>beeld</a:t>
            </a:r>
            <a:r>
              <a:rPr lang="en-US" dirty="0"/>
              <a:t> </a:t>
            </a:r>
            <a:r>
              <a:rPr lang="en-US" dirty="0" err="1"/>
              <a:t>en</a:t>
            </a:r>
            <a:r>
              <a:rPr lang="en-US" dirty="0"/>
              <a:t> we </a:t>
            </a:r>
            <a:r>
              <a:rPr lang="en-US" dirty="0" err="1"/>
              <a:t>proberen</a:t>
            </a:r>
            <a:r>
              <a:rPr lang="en-US" dirty="0"/>
              <a:t> zo direct </a:t>
            </a:r>
            <a:r>
              <a:rPr lang="en-US" dirty="0" err="1"/>
              <a:t>mogelijk</a:t>
            </a:r>
            <a:r>
              <a:rPr lang="en-US" dirty="0"/>
              <a:t> </a:t>
            </a:r>
            <a:r>
              <a:rPr lang="en-US" dirty="0" err="1"/>
              <a:t>antwoord</a:t>
            </a:r>
            <a:r>
              <a:rPr lang="en-US" dirty="0"/>
              <a:t> </a:t>
            </a:r>
            <a:r>
              <a:rPr lang="en-US" dirty="0" err="1"/>
              <a:t>te</a:t>
            </a:r>
            <a:r>
              <a:rPr lang="en-US" dirty="0"/>
              <a:t> </a:t>
            </a:r>
            <a:r>
              <a:rPr lang="en-US" dirty="0" err="1"/>
              <a:t>geven</a:t>
            </a:r>
            <a:r>
              <a:rPr lang="en-US" dirty="0"/>
              <a:t> op de </a:t>
            </a:r>
            <a:r>
              <a:rPr lang="en-US" dirty="0" err="1"/>
              <a:t>vragen</a:t>
            </a:r>
            <a:r>
              <a:rPr lang="en-US" dirty="0"/>
              <a:t> </a:t>
            </a:r>
            <a:r>
              <a:rPr lang="en-US" dirty="0" err="1"/>
              <a:t>en</a:t>
            </a:r>
            <a:r>
              <a:rPr lang="en-US" dirty="0"/>
              <a:t> </a:t>
            </a:r>
            <a:r>
              <a:rPr lang="en-US" dirty="0" err="1"/>
              <a:t>jullie</a:t>
            </a:r>
            <a:r>
              <a:rPr lang="en-US" dirty="0"/>
              <a:t> </a:t>
            </a:r>
            <a:r>
              <a:rPr lang="en-US" dirty="0" err="1"/>
              <a:t>kunnen</a:t>
            </a:r>
            <a:r>
              <a:rPr lang="en-US" dirty="0"/>
              <a:t> </a:t>
            </a:r>
            <a:r>
              <a:rPr lang="en-US" dirty="0" err="1"/>
              <a:t>ook</a:t>
            </a:r>
            <a:r>
              <a:rPr lang="en-US" dirty="0"/>
              <a:t> via de </a:t>
            </a:r>
            <a:r>
              <a:rPr lang="en-US" dirty="0" err="1"/>
              <a:t>chatfunctie</a:t>
            </a:r>
            <a:r>
              <a:rPr lang="en-US" dirty="0"/>
              <a:t> </a:t>
            </a:r>
            <a:r>
              <a:rPr lang="en-US" dirty="0" err="1"/>
              <a:t>zelf</a:t>
            </a:r>
            <a:r>
              <a:rPr lang="en-US" dirty="0"/>
              <a:t> </a:t>
            </a:r>
            <a:r>
              <a:rPr lang="en-US" dirty="0" err="1"/>
              <a:t>antwoord</a:t>
            </a:r>
            <a:r>
              <a:rPr lang="en-US" dirty="0"/>
              <a:t> </a:t>
            </a:r>
            <a:r>
              <a:rPr lang="en-US" dirty="0" err="1"/>
              <a:t>geven</a:t>
            </a:r>
            <a:r>
              <a:rPr lang="en-US" dirty="0"/>
              <a:t> op </a:t>
            </a:r>
            <a:r>
              <a:rPr lang="en-US" dirty="0" err="1"/>
              <a:t>vragen</a:t>
            </a:r>
            <a:r>
              <a:rPr lang="en-US" dirty="0"/>
              <a:t> die </a:t>
            </a:r>
            <a:r>
              <a:rPr lang="en-US" dirty="0" err="1"/>
              <a:t>anderen</a:t>
            </a:r>
            <a:r>
              <a:rPr lang="en-US" dirty="0"/>
              <a:t> </a:t>
            </a:r>
            <a:r>
              <a:rPr lang="en-US" dirty="0" err="1"/>
              <a:t>stellen</a:t>
            </a:r>
            <a:r>
              <a:rPr lang="en-US" dirty="0"/>
              <a:t> </a:t>
            </a:r>
            <a:r>
              <a:rPr lang="en-US" dirty="0" err="1"/>
              <a:t>dus</a:t>
            </a:r>
            <a:r>
              <a:rPr lang="en-US" dirty="0"/>
              <a:t> </a:t>
            </a:r>
            <a:r>
              <a:rPr lang="en-US" dirty="0" err="1"/>
              <a:t>insprireer</a:t>
            </a:r>
            <a:r>
              <a:rPr lang="en-US" dirty="0"/>
              <a:t> </a:t>
            </a:r>
            <a:r>
              <a:rPr lang="en-US" dirty="0" err="1"/>
              <a:t>elkaar</a:t>
            </a:r>
            <a:r>
              <a:rPr lang="en-US" dirty="0"/>
              <a:t> </a:t>
            </a:r>
            <a:r>
              <a:rPr lang="en-US" dirty="0" err="1"/>
              <a:t>ook</a:t>
            </a:r>
            <a:r>
              <a:rPr lang="en-US" dirty="0"/>
              <a:t> via </a:t>
            </a:r>
            <a:r>
              <a:rPr lang="en-US" dirty="0" err="1"/>
              <a:t>dit</a:t>
            </a:r>
            <a:r>
              <a:rPr lang="en-US" dirty="0"/>
              <a:t> </a:t>
            </a:r>
            <a:r>
              <a:rPr lang="en-US" dirty="0" err="1"/>
              <a:t>spreekuur</a:t>
            </a:r>
            <a:r>
              <a:rPr lang="en-US" dirty="0"/>
              <a:t>. </a:t>
            </a:r>
          </a:p>
          <a:p>
            <a:pPr eaLnBrk="1" hangingPunct="1">
              <a:spcBef>
                <a:spcPct val="0"/>
              </a:spcBef>
            </a:pPr>
            <a:r>
              <a:rPr lang="en-US" dirty="0" err="1"/>
              <a:t>Dit</a:t>
            </a:r>
            <a:r>
              <a:rPr lang="en-US" dirty="0"/>
              <a:t> </a:t>
            </a:r>
            <a:r>
              <a:rPr lang="en-US" dirty="0" err="1"/>
              <a:t>spreekuur</a:t>
            </a:r>
            <a:r>
              <a:rPr lang="en-US" dirty="0"/>
              <a:t> </a:t>
            </a:r>
            <a:r>
              <a:rPr lang="en-US" dirty="0" err="1"/>
              <a:t>wordt</a:t>
            </a:r>
            <a:r>
              <a:rPr lang="en-US" dirty="0"/>
              <a:t> </a:t>
            </a:r>
            <a:r>
              <a:rPr lang="en-US" dirty="0" err="1"/>
              <a:t>opgenomen</a:t>
            </a:r>
            <a:r>
              <a:rPr lang="en-US" dirty="0"/>
              <a:t> </a:t>
            </a:r>
            <a:r>
              <a:rPr lang="en-US" dirty="0" err="1"/>
              <a:t>en</a:t>
            </a:r>
            <a:r>
              <a:rPr lang="en-US" dirty="0"/>
              <a:t> </a:t>
            </a:r>
            <a:r>
              <a:rPr lang="en-US" dirty="0" err="1"/>
              <a:t>na</a:t>
            </a:r>
            <a:r>
              <a:rPr lang="en-US" dirty="0"/>
              <a:t> </a:t>
            </a:r>
            <a:r>
              <a:rPr lang="en-US" dirty="0" err="1"/>
              <a:t>afloop</a:t>
            </a:r>
            <a:r>
              <a:rPr lang="en-US" dirty="0"/>
              <a:t> </a:t>
            </a:r>
            <a:r>
              <a:rPr lang="en-US" dirty="0" err="1"/>
              <a:t>verspreid</a:t>
            </a:r>
            <a:r>
              <a:rPr lang="en-US" dirty="0"/>
              <a:t>. </a:t>
            </a:r>
            <a:r>
              <a:rPr lang="en-US" dirty="0" err="1"/>
              <a:t>Jullie</a:t>
            </a:r>
            <a:r>
              <a:rPr lang="en-US" dirty="0"/>
              <a:t> </a:t>
            </a:r>
            <a:r>
              <a:rPr lang="en-US" dirty="0" err="1"/>
              <a:t>krijgen</a:t>
            </a:r>
            <a:r>
              <a:rPr lang="en-US" dirty="0"/>
              <a:t> </a:t>
            </a:r>
            <a:r>
              <a:rPr lang="en-US" dirty="0" err="1"/>
              <a:t>na</a:t>
            </a:r>
            <a:r>
              <a:rPr lang="en-US" dirty="0"/>
              <a:t> </a:t>
            </a:r>
            <a:r>
              <a:rPr lang="en-US" dirty="0" err="1"/>
              <a:t>afloop</a:t>
            </a:r>
            <a:r>
              <a:rPr lang="en-US" dirty="0"/>
              <a:t> de ppt </a:t>
            </a:r>
            <a:r>
              <a:rPr lang="en-US" dirty="0" err="1"/>
              <a:t>en</a:t>
            </a:r>
            <a:r>
              <a:rPr lang="en-US" dirty="0"/>
              <a:t> de link </a:t>
            </a:r>
            <a:r>
              <a:rPr lang="en-US" dirty="0" err="1"/>
              <a:t>naar</a:t>
            </a:r>
            <a:r>
              <a:rPr lang="en-US" dirty="0"/>
              <a:t> het </a:t>
            </a:r>
            <a:r>
              <a:rPr lang="en-US" dirty="0" err="1"/>
              <a:t>spreekuur</a:t>
            </a:r>
            <a:r>
              <a:rPr lang="en-US" dirty="0"/>
              <a:t> </a:t>
            </a:r>
            <a:r>
              <a:rPr lang="en-US" dirty="0" err="1"/>
              <a:t>gemaild</a:t>
            </a:r>
            <a:r>
              <a:rPr lang="en-US" dirty="0"/>
              <a:t>. </a:t>
            </a:r>
          </a:p>
          <a:p>
            <a:pPr eaLnBrk="1" hangingPunct="1">
              <a:spcBef>
                <a:spcPct val="0"/>
              </a:spcBef>
            </a:pPr>
            <a:endParaRPr lang="nl-NL" dirty="0">
              <a:cs typeface="Calibri" pitchFamily="34" charset="0"/>
            </a:endParaRPr>
          </a:p>
        </p:txBody>
      </p:sp>
      <p:sp>
        <p:nvSpPr>
          <p:cNvPr id="19459"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4F3E951-A55A-44F6-AA45-1D46CB648A41}" type="slidenum">
              <a:rPr lang="nl-NL">
                <a:cs typeface="Arial" charset="0"/>
              </a:rPr>
              <a:pPr fontAlgn="base">
                <a:spcBef>
                  <a:spcPct val="0"/>
                </a:spcBef>
                <a:spcAft>
                  <a:spcPct val="0"/>
                </a:spcAft>
                <a:defRPr/>
              </a:pPr>
              <a:t>3</a:t>
            </a:fld>
            <a:endParaRPr lang="nl-NL">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Moederraad Geboortehart - pagina geeft (ongevraagd) advies over beleid en kwaliteit binnen de (integrale) geboortezorg. We zijn er voor alle ouders in de regio's Westfriesland en Waterland (micro/lokaal). We zijn volwaardig gesprekspartner voor zorgverleners in onze regio (</a:t>
            </a:r>
            <a:r>
              <a:rPr lang="nl-NL" dirty="0" err="1"/>
              <a:t>meso</a:t>
            </a:r>
            <a:r>
              <a:rPr lang="nl-NL" dirty="0"/>
              <a:t>/regionaal). We vertegenwoordigen "onze" ouders in landelijke werkgroepen, zoals de gebruikersgroep van </a:t>
            </a:r>
            <a:r>
              <a:rPr lang="nl-NL" dirty="0" err="1"/>
              <a:t>Babyconnect</a:t>
            </a:r>
            <a:r>
              <a:rPr lang="nl-NL" dirty="0"/>
              <a:t> (</a:t>
            </a:r>
            <a:r>
              <a:rPr lang="nl-NL" dirty="0">
                <a:hlinkClick r:id="rId3"/>
              </a:rPr>
              <a:t>www.babyconnect.org</a:t>
            </a:r>
            <a:r>
              <a:rPr lang="nl-NL" dirty="0"/>
              <a:t>) (macro/landelijk). Voor deze werkgroep vertelt onze voorzitter waarom het voor de </a:t>
            </a:r>
            <a:r>
              <a:rPr lang="nl-NL" dirty="0" err="1"/>
              <a:t>client</a:t>
            </a:r>
            <a:r>
              <a:rPr lang="nl-NL" dirty="0"/>
              <a:t> zo belangrijk is om gegevens tussen zorgverleners juist digitaal te delen.</a:t>
            </a:r>
          </a:p>
          <a:p>
            <a:endParaRPr lang="nl-NL" dirty="0"/>
          </a:p>
          <a:p>
            <a:r>
              <a:rPr lang="nl-NL" dirty="0"/>
              <a:t>Misschien de link delen naar: https://www.babyconnect.org/cms/view/57979464/clienten </a:t>
            </a:r>
          </a:p>
        </p:txBody>
      </p:sp>
      <p:sp>
        <p:nvSpPr>
          <p:cNvPr id="4" name="Tijdelijke aanduiding voor dianummer 3"/>
          <p:cNvSpPr>
            <a:spLocks noGrp="1"/>
          </p:cNvSpPr>
          <p:nvPr>
            <p:ph type="sldNum" sz="quarter" idx="10"/>
          </p:nvPr>
        </p:nvSpPr>
        <p:spPr/>
        <p:txBody>
          <a:bodyPr/>
          <a:lstStyle/>
          <a:p>
            <a:pPr>
              <a:defRPr/>
            </a:pPr>
            <a:fld id="{42EA4C15-FBB0-48FE-A397-FD9BCC047FB1}" type="slidenum">
              <a:rPr lang="nl-NL" smtClean="0"/>
              <a:pPr>
                <a:defRPr/>
              </a:pPr>
              <a:t>22</a:t>
            </a:fld>
            <a:endParaRPr lang="nl-NL"/>
          </a:p>
        </p:txBody>
      </p:sp>
    </p:spTree>
    <p:extLst>
      <p:ext uri="{BB962C8B-B14F-4D97-AF65-F5344CB8AC3E}">
        <p14:creationId xmlns:p14="http://schemas.microsoft.com/office/powerpoint/2010/main" val="3584449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 uitleggen over de communicatie kanalen,</a:t>
            </a:r>
            <a:r>
              <a:rPr lang="nl-NL" baseline="0" dirty="0"/>
              <a:t> maar ook over de uitdaging om echt in contact te komen met onze achterban. </a:t>
            </a:r>
          </a:p>
          <a:p>
            <a:r>
              <a:rPr lang="nl-NL" baseline="0" dirty="0"/>
              <a:t>We willen graag meer in contact komen met VSV en dergelijke, om daar nog meer de stem van de moeders te vertegenwoordigen, maar ook te horen wat daar leeft en dit vanuit de moeders op te pakken. </a:t>
            </a:r>
            <a:endParaRPr lang="nl-NL" dirty="0"/>
          </a:p>
        </p:txBody>
      </p:sp>
      <p:sp>
        <p:nvSpPr>
          <p:cNvPr id="4" name="Tijdelijke aanduiding voor dianummer 3"/>
          <p:cNvSpPr>
            <a:spLocks noGrp="1"/>
          </p:cNvSpPr>
          <p:nvPr>
            <p:ph type="sldNum" sz="quarter" idx="10"/>
          </p:nvPr>
        </p:nvSpPr>
        <p:spPr/>
        <p:txBody>
          <a:bodyPr/>
          <a:lstStyle/>
          <a:p>
            <a:pPr>
              <a:defRPr/>
            </a:pPr>
            <a:fld id="{42EA4C15-FBB0-48FE-A397-FD9BCC047FB1}" type="slidenum">
              <a:rPr lang="nl-NL" smtClean="0"/>
              <a:pPr>
                <a:defRPr/>
              </a:pPr>
              <a:t>23</a:t>
            </a:fld>
            <a:endParaRPr lang="nl-NL"/>
          </a:p>
        </p:txBody>
      </p:sp>
    </p:spTree>
    <p:extLst>
      <p:ext uri="{BB962C8B-B14F-4D97-AF65-F5344CB8AC3E}">
        <p14:creationId xmlns:p14="http://schemas.microsoft.com/office/powerpoint/2010/main" val="3324050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nl-NL" dirty="0"/>
              <a:t>Investeer in goede werving</a:t>
            </a:r>
          </a:p>
          <a:p>
            <a:pPr marL="0" marR="0" lvl="0" indent="0" algn="l" defTabSz="457200" rtl="0" eaLnBrk="0" fontAlgn="base" latinLnBrk="0" hangingPunct="0">
              <a:lnSpc>
                <a:spcPct val="100000"/>
              </a:lnSpc>
              <a:spcBef>
                <a:spcPct val="30000"/>
              </a:spcBef>
              <a:spcAft>
                <a:spcPct val="0"/>
              </a:spcAft>
              <a:buClrTx/>
              <a:buSzTx/>
              <a:buFontTx/>
              <a:buNone/>
              <a:tabLst/>
              <a:defRPr/>
            </a:pPr>
            <a:r>
              <a:rPr lang="nl-NL" dirty="0"/>
              <a:t>Investeer in verwachtingsmanagement</a:t>
            </a:r>
            <a:r>
              <a:rPr lang="nl-NL" baseline="0" dirty="0"/>
              <a:t> leden bij start en bij nieuwe leden (zijinstroom). Dit is verschillend</a:t>
            </a:r>
          </a:p>
          <a:p>
            <a:pPr marL="0" marR="0" lvl="0" indent="0" algn="l" defTabSz="457200" rtl="0" eaLnBrk="0" fontAlgn="base" latinLnBrk="0" hangingPunct="0">
              <a:lnSpc>
                <a:spcPct val="100000"/>
              </a:lnSpc>
              <a:spcBef>
                <a:spcPct val="30000"/>
              </a:spcBef>
              <a:spcAft>
                <a:spcPct val="0"/>
              </a:spcAft>
              <a:buClrTx/>
              <a:buSzTx/>
              <a:buFontTx/>
              <a:buNone/>
              <a:tabLst/>
              <a:defRPr/>
            </a:pPr>
            <a:r>
              <a:rPr lang="nl-NL" baseline="0" dirty="0"/>
              <a:t>Mensen bij elkaar brengen maakt nog geen team, investeer in teambilding. </a:t>
            </a:r>
          </a:p>
          <a:p>
            <a:pPr marL="0" marR="0" lvl="0" indent="0" algn="l" defTabSz="457200" rtl="0" eaLnBrk="0" fontAlgn="base" latinLnBrk="0" hangingPunct="0">
              <a:lnSpc>
                <a:spcPct val="100000"/>
              </a:lnSpc>
              <a:spcBef>
                <a:spcPct val="30000"/>
              </a:spcBef>
              <a:spcAft>
                <a:spcPct val="0"/>
              </a:spcAft>
              <a:buClrTx/>
              <a:buSzTx/>
              <a:buFontTx/>
              <a:buNone/>
              <a:tabLst/>
              <a:defRPr/>
            </a:pPr>
            <a:r>
              <a:rPr lang="nl-NL" baseline="0" dirty="0"/>
              <a:t>Biedt begeleiding bij het worden van een team binnen fase 4 en 5 van het stappenplan in de handreiking</a:t>
            </a:r>
          </a:p>
          <a:p>
            <a:pPr marL="0" marR="0" lvl="0" indent="0" algn="l" defTabSz="457200" rtl="0" eaLnBrk="0" fontAlgn="base" latinLnBrk="0" hangingPunct="0">
              <a:lnSpc>
                <a:spcPct val="100000"/>
              </a:lnSpc>
              <a:spcBef>
                <a:spcPct val="30000"/>
              </a:spcBef>
              <a:spcAft>
                <a:spcPct val="0"/>
              </a:spcAft>
              <a:buClrTx/>
              <a:buSzTx/>
              <a:buFontTx/>
              <a:buNone/>
              <a:tabLst/>
              <a:defRPr/>
            </a:pPr>
            <a:r>
              <a:rPr lang="nl-NL" baseline="0" dirty="0"/>
              <a:t>Praat in de voorfase (stappen 1 t/m 3) al met de aanstaande leden van de raad. PRAAT MET EN NIET OVER. Daarmee win je tijd en is de moederraad sneller effectief voor de zorgverlener. </a:t>
            </a:r>
            <a:endParaRPr lang="nl-NL" dirty="0"/>
          </a:p>
        </p:txBody>
      </p:sp>
      <p:sp>
        <p:nvSpPr>
          <p:cNvPr id="4" name="Tijdelijke aanduiding voor dianummer 3"/>
          <p:cNvSpPr>
            <a:spLocks noGrp="1"/>
          </p:cNvSpPr>
          <p:nvPr>
            <p:ph type="sldNum" sz="quarter" idx="10"/>
          </p:nvPr>
        </p:nvSpPr>
        <p:spPr/>
        <p:txBody>
          <a:bodyPr/>
          <a:lstStyle/>
          <a:p>
            <a:pPr>
              <a:defRPr/>
            </a:pPr>
            <a:fld id="{42EA4C15-FBB0-48FE-A397-FD9BCC047FB1}" type="slidenum">
              <a:rPr lang="nl-NL" smtClean="0"/>
              <a:pPr>
                <a:defRPr/>
              </a:pPr>
              <a:t>24</a:t>
            </a:fld>
            <a:endParaRPr lang="nl-NL"/>
          </a:p>
        </p:txBody>
      </p:sp>
    </p:spTree>
    <p:extLst>
      <p:ext uri="{BB962C8B-B14F-4D97-AF65-F5344CB8AC3E}">
        <p14:creationId xmlns:p14="http://schemas.microsoft.com/office/powerpoint/2010/main" val="2944658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nl-NL" dirty="0"/>
              <a:t>Investeer in goede werving</a:t>
            </a:r>
          </a:p>
          <a:p>
            <a:pPr marL="0" marR="0" lvl="0" indent="0" algn="l" defTabSz="457200" rtl="0" eaLnBrk="0" fontAlgn="base" latinLnBrk="0" hangingPunct="0">
              <a:lnSpc>
                <a:spcPct val="100000"/>
              </a:lnSpc>
              <a:spcBef>
                <a:spcPct val="30000"/>
              </a:spcBef>
              <a:spcAft>
                <a:spcPct val="0"/>
              </a:spcAft>
              <a:buClrTx/>
              <a:buSzTx/>
              <a:buFontTx/>
              <a:buNone/>
              <a:tabLst/>
              <a:defRPr/>
            </a:pPr>
            <a:r>
              <a:rPr lang="nl-NL" dirty="0"/>
              <a:t>Investeer in verwachtingsmanagement</a:t>
            </a:r>
            <a:r>
              <a:rPr lang="nl-NL" baseline="0" dirty="0"/>
              <a:t> leden bij start en bij nieuwe leden (zijinstroom). Dit is verschillend</a:t>
            </a:r>
          </a:p>
          <a:p>
            <a:pPr marL="0" marR="0" lvl="0" indent="0" algn="l" defTabSz="457200" rtl="0" eaLnBrk="0" fontAlgn="base" latinLnBrk="0" hangingPunct="0">
              <a:lnSpc>
                <a:spcPct val="100000"/>
              </a:lnSpc>
              <a:spcBef>
                <a:spcPct val="30000"/>
              </a:spcBef>
              <a:spcAft>
                <a:spcPct val="0"/>
              </a:spcAft>
              <a:buClrTx/>
              <a:buSzTx/>
              <a:buFontTx/>
              <a:buNone/>
              <a:tabLst/>
              <a:defRPr/>
            </a:pPr>
            <a:r>
              <a:rPr lang="nl-NL" baseline="0" dirty="0"/>
              <a:t>Mensen bij elkaar brengen maakt nog geen team, investeer in teambilding. </a:t>
            </a:r>
          </a:p>
          <a:p>
            <a:pPr marL="0" marR="0" lvl="0" indent="0" algn="l" defTabSz="457200" rtl="0" eaLnBrk="0" fontAlgn="base" latinLnBrk="0" hangingPunct="0">
              <a:lnSpc>
                <a:spcPct val="100000"/>
              </a:lnSpc>
              <a:spcBef>
                <a:spcPct val="30000"/>
              </a:spcBef>
              <a:spcAft>
                <a:spcPct val="0"/>
              </a:spcAft>
              <a:buClrTx/>
              <a:buSzTx/>
              <a:buFontTx/>
              <a:buNone/>
              <a:tabLst/>
              <a:defRPr/>
            </a:pPr>
            <a:r>
              <a:rPr lang="nl-NL" baseline="0" dirty="0"/>
              <a:t>Biedt begeleiding bij het worden van een team binnen fase 4 en 5 van het stappenplan in de handreiking</a:t>
            </a:r>
          </a:p>
          <a:p>
            <a:pPr marL="0" marR="0" lvl="0" indent="0" algn="l" defTabSz="457200" rtl="0" eaLnBrk="0" fontAlgn="base" latinLnBrk="0" hangingPunct="0">
              <a:lnSpc>
                <a:spcPct val="100000"/>
              </a:lnSpc>
              <a:spcBef>
                <a:spcPct val="30000"/>
              </a:spcBef>
              <a:spcAft>
                <a:spcPct val="0"/>
              </a:spcAft>
              <a:buClrTx/>
              <a:buSzTx/>
              <a:buFontTx/>
              <a:buNone/>
              <a:tabLst/>
              <a:defRPr/>
            </a:pPr>
            <a:r>
              <a:rPr lang="nl-NL" baseline="0" dirty="0"/>
              <a:t>Praat in de voorfase (stappen 1 t/m 3) al met de aanstaande leden van de raad. PRAAT MET EN NIET OVER. Daarmee win je tijd en is de moederraad sneller effectief voor de zorgverlener. </a:t>
            </a:r>
            <a:endParaRPr lang="nl-NL" dirty="0"/>
          </a:p>
          <a:p>
            <a:endParaRPr lang="nl-NL" dirty="0"/>
          </a:p>
        </p:txBody>
      </p:sp>
      <p:sp>
        <p:nvSpPr>
          <p:cNvPr id="4" name="Tijdelijke aanduiding voor dianummer 3"/>
          <p:cNvSpPr>
            <a:spLocks noGrp="1"/>
          </p:cNvSpPr>
          <p:nvPr>
            <p:ph type="sldNum" sz="quarter" idx="5"/>
          </p:nvPr>
        </p:nvSpPr>
        <p:spPr/>
        <p:txBody>
          <a:bodyPr/>
          <a:lstStyle/>
          <a:p>
            <a:pPr>
              <a:defRPr/>
            </a:pPr>
            <a:fld id="{42EA4C15-FBB0-48FE-A397-FD9BCC047FB1}" type="slidenum">
              <a:rPr lang="nl-NL" smtClean="0"/>
              <a:pPr>
                <a:defRPr/>
              </a:pPr>
              <a:t>25</a:t>
            </a:fld>
            <a:endParaRPr lang="nl-NL"/>
          </a:p>
        </p:txBody>
      </p:sp>
    </p:spTree>
    <p:extLst>
      <p:ext uri="{BB962C8B-B14F-4D97-AF65-F5344CB8AC3E}">
        <p14:creationId xmlns:p14="http://schemas.microsoft.com/office/powerpoint/2010/main" val="2089084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Minister en</a:t>
            </a:r>
            <a:r>
              <a:rPr lang="nl-NL" baseline="0" dirty="0"/>
              <a:t> Suzanne in gesprek </a:t>
            </a:r>
            <a:r>
              <a:rPr lang="nl-NL" baseline="0" dirty="0" err="1"/>
              <a:t>o,a</a:t>
            </a:r>
            <a:r>
              <a:rPr lang="nl-NL" baseline="0" dirty="0"/>
              <a:t>, over resultaten van de moederraad</a:t>
            </a:r>
          </a:p>
          <a:p>
            <a:r>
              <a:rPr lang="nl-NL" baseline="0" dirty="0"/>
              <a:t>Borging van geboortefotografie in he WFG (ook op de OK)</a:t>
            </a:r>
          </a:p>
          <a:p>
            <a:r>
              <a:rPr lang="nl-NL" baseline="0" dirty="0"/>
              <a:t>Wens van moeders: vast </a:t>
            </a:r>
            <a:r>
              <a:rPr lang="nl-NL" baseline="0" dirty="0" err="1"/>
              <a:t>bevalbad</a:t>
            </a:r>
            <a:r>
              <a:rPr lang="nl-NL" baseline="0" dirty="0"/>
              <a:t> in het WFG: wordt gerealiseerd nu bij de verbouwing van suites </a:t>
            </a:r>
            <a:r>
              <a:rPr lang="nl-NL" baseline="0" dirty="0" err="1"/>
              <a:t>ivm</a:t>
            </a:r>
            <a:r>
              <a:rPr lang="nl-NL" baseline="0" dirty="0"/>
              <a:t> samengaan met waterland</a:t>
            </a:r>
          </a:p>
          <a:p>
            <a:r>
              <a:rPr lang="nl-NL" baseline="0" dirty="0"/>
              <a:t>Wij zijn vast partner bij de werkgroep zorg die gaat over kwaliteit en zorgpaden</a:t>
            </a:r>
          </a:p>
          <a:p>
            <a:endParaRPr lang="nl-NL" baseline="0" dirty="0"/>
          </a:p>
        </p:txBody>
      </p:sp>
      <p:sp>
        <p:nvSpPr>
          <p:cNvPr id="4" name="Tijdelijke aanduiding voor dianummer 3"/>
          <p:cNvSpPr>
            <a:spLocks noGrp="1"/>
          </p:cNvSpPr>
          <p:nvPr>
            <p:ph type="sldNum" sz="quarter" idx="10"/>
          </p:nvPr>
        </p:nvSpPr>
        <p:spPr/>
        <p:txBody>
          <a:bodyPr/>
          <a:lstStyle/>
          <a:p>
            <a:pPr>
              <a:defRPr/>
            </a:pPr>
            <a:fld id="{42EA4C15-FBB0-48FE-A397-FD9BCC047FB1}" type="slidenum">
              <a:rPr lang="nl-NL" smtClean="0"/>
              <a:pPr>
                <a:defRPr/>
              </a:pPr>
              <a:t>26</a:t>
            </a:fld>
            <a:endParaRPr lang="nl-NL"/>
          </a:p>
        </p:txBody>
      </p:sp>
    </p:spTree>
    <p:extLst>
      <p:ext uri="{BB962C8B-B14F-4D97-AF65-F5344CB8AC3E}">
        <p14:creationId xmlns:p14="http://schemas.microsoft.com/office/powerpoint/2010/main" val="14191483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nl-NL" dirty="0"/>
              <a:t>Durk</a:t>
            </a:r>
          </a:p>
        </p:txBody>
      </p:sp>
      <p:sp>
        <p:nvSpPr>
          <p:cNvPr id="4" name="Tijdelijke aanduiding voor dianummer 3"/>
          <p:cNvSpPr>
            <a:spLocks noGrp="1"/>
          </p:cNvSpPr>
          <p:nvPr>
            <p:ph type="sldNum" sz="quarter" idx="10"/>
          </p:nvPr>
        </p:nvSpPr>
        <p:spPr/>
        <p:txBody>
          <a:bodyPr/>
          <a:lstStyle/>
          <a:p>
            <a:pPr>
              <a:defRPr/>
            </a:pPr>
            <a:fld id="{42EA4C15-FBB0-48FE-A397-FD9BCC047FB1}" type="slidenum">
              <a:rPr lang="nl-NL" smtClean="0"/>
              <a:pPr>
                <a:defRPr/>
              </a:pPr>
              <a:t>27</a:t>
            </a:fld>
            <a:endParaRPr lang="nl-NL"/>
          </a:p>
        </p:txBody>
      </p:sp>
    </p:spTree>
    <p:extLst>
      <p:ext uri="{BB962C8B-B14F-4D97-AF65-F5344CB8AC3E}">
        <p14:creationId xmlns:p14="http://schemas.microsoft.com/office/powerpoint/2010/main" val="2944658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Kunnen we het reglement nog toevoegen op de kennisbank en daar een link naar maken? Opmerking Sandra</a:t>
            </a:r>
          </a:p>
          <a:p>
            <a:endParaRPr lang="nl-NL" dirty="0"/>
          </a:p>
          <a:p>
            <a:r>
              <a:rPr lang="nl-NL" dirty="0"/>
              <a:t>Hier sluit Marian af.</a:t>
            </a:r>
          </a:p>
        </p:txBody>
      </p:sp>
      <p:sp>
        <p:nvSpPr>
          <p:cNvPr id="4" name="Tijdelijke aanduiding voor dianummer 3"/>
          <p:cNvSpPr>
            <a:spLocks noGrp="1"/>
          </p:cNvSpPr>
          <p:nvPr>
            <p:ph type="sldNum" sz="quarter" idx="5"/>
          </p:nvPr>
        </p:nvSpPr>
        <p:spPr/>
        <p:txBody>
          <a:bodyPr/>
          <a:lstStyle/>
          <a:p>
            <a:pPr>
              <a:defRPr/>
            </a:pPr>
            <a:fld id="{42EA4C15-FBB0-48FE-A397-FD9BCC047FB1}" type="slidenum">
              <a:rPr lang="nl-NL" smtClean="0"/>
              <a:pPr>
                <a:defRPr/>
              </a:pPr>
              <a:t>28</a:t>
            </a:fld>
            <a:endParaRPr lang="nl-NL"/>
          </a:p>
        </p:txBody>
      </p:sp>
    </p:spTree>
    <p:extLst>
      <p:ext uri="{BB962C8B-B14F-4D97-AF65-F5344CB8AC3E}">
        <p14:creationId xmlns:p14="http://schemas.microsoft.com/office/powerpoint/2010/main" val="18267878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45058"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a:p>
        </p:txBody>
      </p:sp>
      <p:sp>
        <p:nvSpPr>
          <p:cNvPr id="45059"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3E6C586-7941-4741-9474-B46CD92D247B}" type="slidenum">
              <a:rPr lang="nl-NL">
                <a:cs typeface="Arial" charset="0"/>
              </a:rPr>
              <a:pPr fontAlgn="base">
                <a:spcBef>
                  <a:spcPct val="0"/>
                </a:spcBef>
                <a:spcAft>
                  <a:spcPct val="0"/>
                </a:spcAft>
                <a:defRPr/>
              </a:pPr>
              <a:t>30</a:t>
            </a:fld>
            <a:endParaRPr lang="nl-NL">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31746"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r>
              <a:rPr lang="nl-NL" sz="800" dirty="0"/>
              <a:t>Het instellen van een cliëntenraad is één van de elementen uit de Zorgstandaard Integrale Geboortezorg. </a:t>
            </a:r>
          </a:p>
        </p:txBody>
      </p:sp>
      <p:sp>
        <p:nvSpPr>
          <p:cNvPr id="27651"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A756A7E-82D3-4E11-BFEF-91ACFB460B4E}" type="slidenum">
              <a:rPr lang="nl-NL">
                <a:cs typeface="Arial" charset="0"/>
              </a:rPr>
              <a:pPr fontAlgn="base">
                <a:spcBef>
                  <a:spcPct val="0"/>
                </a:spcBef>
                <a:spcAft>
                  <a:spcPct val="0"/>
                </a:spcAft>
                <a:defRPr/>
              </a:pPr>
              <a:t>4</a:t>
            </a:fld>
            <a:endParaRPr lang="nl-NL">
              <a:cs typeface="Arial" charset="0"/>
            </a:endParaRPr>
          </a:p>
        </p:txBody>
      </p:sp>
    </p:spTree>
    <p:extLst>
      <p:ext uri="{BB962C8B-B14F-4D97-AF65-F5344CB8AC3E}">
        <p14:creationId xmlns:p14="http://schemas.microsoft.com/office/powerpoint/2010/main" val="1424496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29698"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a:p>
        </p:txBody>
      </p:sp>
      <p:sp>
        <p:nvSpPr>
          <p:cNvPr id="31747"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2FC365D-0C0C-4520-B999-759211570EAE}" type="slidenum">
              <a:rPr lang="nl-NL">
                <a:cs typeface="Arial" charset="0"/>
              </a:rPr>
              <a:pPr fontAlgn="base">
                <a:spcBef>
                  <a:spcPct val="0"/>
                </a:spcBef>
                <a:spcAft>
                  <a:spcPct val="0"/>
                </a:spcAft>
                <a:defRPr/>
              </a:pPr>
              <a:t>6</a:t>
            </a:fld>
            <a:endParaRPr lang="nl-NL">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29698"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a:p>
        </p:txBody>
      </p:sp>
      <p:sp>
        <p:nvSpPr>
          <p:cNvPr id="31747"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2FC365D-0C0C-4520-B999-759211570EAE}" type="slidenum">
              <a:rPr lang="nl-NL">
                <a:cs typeface="Arial" charset="0"/>
              </a:rPr>
              <a:pPr fontAlgn="base">
                <a:spcBef>
                  <a:spcPct val="0"/>
                </a:spcBef>
                <a:spcAft>
                  <a:spcPct val="0"/>
                </a:spcAft>
                <a:defRPr/>
              </a:pPr>
              <a:t>7</a:t>
            </a:fld>
            <a:endParaRPr lang="nl-NL">
              <a:cs typeface="Arial" charset="0"/>
            </a:endParaRPr>
          </a:p>
        </p:txBody>
      </p:sp>
    </p:spTree>
    <p:extLst>
      <p:ext uri="{BB962C8B-B14F-4D97-AF65-F5344CB8AC3E}">
        <p14:creationId xmlns:p14="http://schemas.microsoft.com/office/powerpoint/2010/main" val="3872657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23554"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nl-NL" dirty="0"/>
              <a:t>Leuk om een idee te hebben wie er aan de andere kant zit. Daarom de vraag:</a:t>
            </a:r>
          </a:p>
          <a:p>
            <a:pPr eaLnBrk="1" hangingPunct="1">
              <a:spcBef>
                <a:spcPct val="0"/>
              </a:spcBef>
            </a:pPr>
            <a:endParaRPr lang="nl-NL" dirty="0"/>
          </a:p>
          <a:p>
            <a:pPr eaLnBrk="1" hangingPunct="1">
              <a:spcBef>
                <a:spcPct val="0"/>
              </a:spcBef>
            </a:pPr>
            <a:r>
              <a:rPr lang="nl-NL" dirty="0"/>
              <a:t>Verloskundige</a:t>
            </a:r>
          </a:p>
          <a:p>
            <a:pPr eaLnBrk="1" hangingPunct="1">
              <a:spcBef>
                <a:spcPct val="0"/>
              </a:spcBef>
            </a:pPr>
            <a:r>
              <a:rPr lang="nl-NL" dirty="0"/>
              <a:t>Gynaecoloog</a:t>
            </a:r>
          </a:p>
          <a:p>
            <a:pPr eaLnBrk="1" hangingPunct="1">
              <a:spcBef>
                <a:spcPct val="0"/>
              </a:spcBef>
            </a:pPr>
            <a:r>
              <a:rPr lang="nl-NL" dirty="0"/>
              <a:t>Klinisch verloskundige</a:t>
            </a:r>
          </a:p>
          <a:p>
            <a:pPr eaLnBrk="1" hangingPunct="1">
              <a:spcBef>
                <a:spcPct val="0"/>
              </a:spcBef>
            </a:pPr>
            <a:r>
              <a:rPr lang="nl-NL" dirty="0"/>
              <a:t>Kraamverzorgende</a:t>
            </a:r>
          </a:p>
          <a:p>
            <a:pPr eaLnBrk="1" hangingPunct="1">
              <a:spcBef>
                <a:spcPct val="0"/>
              </a:spcBef>
            </a:pPr>
            <a:r>
              <a:rPr lang="nl-NL" dirty="0"/>
              <a:t>Kinderarts </a:t>
            </a:r>
          </a:p>
          <a:p>
            <a:pPr eaLnBrk="1" hangingPunct="1">
              <a:spcBef>
                <a:spcPct val="0"/>
              </a:spcBef>
            </a:pPr>
            <a:r>
              <a:rPr lang="nl-NL" dirty="0"/>
              <a:t>Overig </a:t>
            </a:r>
          </a:p>
        </p:txBody>
      </p:sp>
      <p:sp>
        <p:nvSpPr>
          <p:cNvPr id="23555"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87F2D5-9DB3-4021-B6A1-2AAAB129B91D}" type="slidenum">
              <a:rPr lang="nl-NL">
                <a:cs typeface="Arial" charset="0"/>
              </a:rPr>
              <a:pPr fontAlgn="base">
                <a:spcBef>
                  <a:spcPct val="0"/>
                </a:spcBef>
                <a:spcAft>
                  <a:spcPct val="0"/>
                </a:spcAft>
                <a:defRPr/>
              </a:pPr>
              <a:t>8</a:t>
            </a:fld>
            <a:endParaRPr lang="nl-NL">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25602"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a:p>
        </p:txBody>
      </p:sp>
      <p:sp>
        <p:nvSpPr>
          <p:cNvPr id="25603"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8DF49DD-8C35-4DC5-83BA-FF98348BFCAD}" type="slidenum">
              <a:rPr lang="nl-NL">
                <a:cs typeface="Arial" charset="0"/>
              </a:rPr>
              <a:pPr fontAlgn="base">
                <a:spcBef>
                  <a:spcPct val="0"/>
                </a:spcBef>
                <a:spcAft>
                  <a:spcPct val="0"/>
                </a:spcAft>
                <a:defRPr/>
              </a:pPr>
              <a:t>9</a:t>
            </a:fld>
            <a:endParaRPr lang="nl-NL">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42EA4C15-FBB0-48FE-A397-FD9BCC047FB1}" type="slidenum">
              <a:rPr lang="nl-NL" smtClean="0"/>
              <a:pPr>
                <a:defRPr/>
              </a:pPr>
              <a:t>10</a:t>
            </a:fld>
            <a:endParaRPr lang="nl-NL"/>
          </a:p>
        </p:txBody>
      </p:sp>
    </p:spTree>
    <p:extLst>
      <p:ext uri="{BB962C8B-B14F-4D97-AF65-F5344CB8AC3E}">
        <p14:creationId xmlns:p14="http://schemas.microsoft.com/office/powerpoint/2010/main" val="4125431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nl-NL" dirty="0"/>
              <a:t>Zorgstandaard:</a:t>
            </a:r>
            <a:r>
              <a:rPr lang="nl-NL" baseline="0" dirty="0"/>
              <a:t> met techniek “Samen Beslissen” de cliënt bekrachtigen en in staat te stellen haar regierol in te nemen in de besluitvorming.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nl-NL"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nl-NL" baseline="0" dirty="0"/>
              <a:t>Vertellen over hoe het begon. Werkgroep van professionals (zorgverleners) vanuit het WFG van start gegaan. In overleg met Geboortehart, maar niet onder geboortehart, omdat zij zelf nog in oprichting was. Wel vanuit de gedachte van samen en de IGO.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nl-NL" baseline="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nl-NL" baseline="0" dirty="0"/>
          </a:p>
        </p:txBody>
      </p:sp>
      <p:sp>
        <p:nvSpPr>
          <p:cNvPr id="4" name="Tijdelijke aanduiding voor dianummer 3"/>
          <p:cNvSpPr>
            <a:spLocks noGrp="1"/>
          </p:cNvSpPr>
          <p:nvPr>
            <p:ph type="sldNum" sz="quarter" idx="10"/>
          </p:nvPr>
        </p:nvSpPr>
        <p:spPr/>
        <p:txBody>
          <a:bodyPr/>
          <a:lstStyle/>
          <a:p>
            <a:pPr>
              <a:defRPr/>
            </a:pPr>
            <a:fld id="{42EA4C15-FBB0-48FE-A397-FD9BCC047FB1}" type="slidenum">
              <a:rPr lang="nl-NL" smtClean="0"/>
              <a:pPr>
                <a:defRPr/>
              </a:pPr>
              <a:t>11</a:t>
            </a:fld>
            <a:endParaRPr lang="nl-NL"/>
          </a:p>
        </p:txBody>
      </p:sp>
    </p:spTree>
    <p:extLst>
      <p:ext uri="{BB962C8B-B14F-4D97-AF65-F5344CB8AC3E}">
        <p14:creationId xmlns:p14="http://schemas.microsoft.com/office/powerpoint/2010/main" val="5345730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www.kennisnetgeboortezorg.nl/"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www.kennisnetgeboortezorg.nl/"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kennisnetgeboortezorg.nl/"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www.kennisnetgeboortezorg.nl/"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www.kennisnetgeboortezorg.nl/"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Afbeelding 6"/>
          <p:cNvPicPr>
            <a:picLocks noChangeAspect="1"/>
          </p:cNvPicPr>
          <p:nvPr userDrawn="1"/>
        </p:nvPicPr>
        <p:blipFill>
          <a:blip r:embed="rId2"/>
          <a:srcRect l="1801" t="3268" r="14957" b="21442"/>
          <a:stretch>
            <a:fillRect/>
          </a:stretch>
        </p:blipFill>
        <p:spPr bwMode="auto">
          <a:xfrm>
            <a:off x="0" y="-112713"/>
            <a:ext cx="12192000" cy="7043738"/>
          </a:xfrm>
          <a:prstGeom prst="rect">
            <a:avLst/>
          </a:prstGeom>
          <a:noFill/>
          <a:ln w="9525">
            <a:noFill/>
            <a:miter lim="800000"/>
            <a:headEnd/>
            <a:tailEnd/>
          </a:ln>
        </p:spPr>
      </p:pic>
      <p:sp>
        <p:nvSpPr>
          <p:cNvPr id="5" name="Rechthoek 8"/>
          <p:cNvSpPr/>
          <p:nvPr userDrawn="1"/>
        </p:nvSpPr>
        <p:spPr>
          <a:xfrm>
            <a:off x="539750" y="4678363"/>
            <a:ext cx="5102225" cy="830262"/>
          </a:xfrm>
          <a:prstGeom prst="rect">
            <a:avLst/>
          </a:prstGeom>
        </p:spPr>
        <p:txBody>
          <a:bodyPr>
            <a:spAutoFit/>
          </a:bodyPr>
          <a:lstStyle/>
          <a:p>
            <a:pPr defTabSz="457200" fontAlgn="auto">
              <a:spcBef>
                <a:spcPct val="20000"/>
              </a:spcBef>
              <a:spcAft>
                <a:spcPts val="0"/>
              </a:spcAft>
              <a:defRPr/>
            </a:pPr>
            <a:br>
              <a:rPr lang="nl-NL" sz="2400" dirty="0">
                <a:latin typeface="+mn-lt"/>
                <a:cs typeface="+mn-cs"/>
              </a:rPr>
            </a:br>
            <a:endParaRPr lang="nl-NL" sz="2400" dirty="0">
              <a:latin typeface="+mn-lt"/>
              <a:cs typeface="+mn-cs"/>
            </a:endParaRPr>
          </a:p>
        </p:txBody>
      </p:sp>
      <p:pic>
        <p:nvPicPr>
          <p:cNvPr id="6" name="Afbeelding 10"/>
          <p:cNvPicPr>
            <a:picLocks noChangeAspect="1"/>
          </p:cNvPicPr>
          <p:nvPr userDrawn="1"/>
        </p:nvPicPr>
        <p:blipFill>
          <a:blip r:embed="rId3"/>
          <a:srcRect/>
          <a:stretch>
            <a:fillRect/>
          </a:stretch>
        </p:blipFill>
        <p:spPr bwMode="auto">
          <a:xfrm>
            <a:off x="255588" y="6053138"/>
            <a:ext cx="1651000" cy="428625"/>
          </a:xfrm>
          <a:prstGeom prst="rect">
            <a:avLst/>
          </a:prstGeom>
          <a:noFill/>
          <a:ln w="9525">
            <a:noFill/>
            <a:miter lim="800000"/>
            <a:headEnd/>
            <a:tailEnd/>
          </a:ln>
        </p:spPr>
      </p:pic>
      <p:sp>
        <p:nvSpPr>
          <p:cNvPr id="2" name="Title 1"/>
          <p:cNvSpPr>
            <a:spLocks noGrp="1"/>
          </p:cNvSpPr>
          <p:nvPr>
            <p:ph type="ctrTitle"/>
          </p:nvPr>
        </p:nvSpPr>
        <p:spPr>
          <a:xfrm>
            <a:off x="3316637" y="419661"/>
            <a:ext cx="8374251" cy="1470025"/>
          </a:xfrm>
          <a:prstGeom prst="rect">
            <a:avLst/>
          </a:prstGeom>
        </p:spPr>
        <p:txBody>
          <a:bodyPr>
            <a:normAutofit/>
          </a:bodyPr>
          <a:lstStyle>
            <a:lvl1pPr algn="l">
              <a:defRPr sz="4000" b="1"/>
            </a:lvl1pPr>
          </a:lstStyle>
          <a:p>
            <a:r>
              <a:rPr lang="en-US" dirty="0"/>
              <a:t>Click to edit Master title style</a:t>
            </a:r>
            <a:endParaRPr lang="nl-NL" dirty="0"/>
          </a:p>
        </p:txBody>
      </p:sp>
      <p:sp>
        <p:nvSpPr>
          <p:cNvPr id="3" name="Subtitle 2"/>
          <p:cNvSpPr>
            <a:spLocks noGrp="1"/>
          </p:cNvSpPr>
          <p:nvPr>
            <p:ph type="subTitle" idx="1"/>
          </p:nvPr>
        </p:nvSpPr>
        <p:spPr>
          <a:xfrm>
            <a:off x="539490" y="4180013"/>
            <a:ext cx="8534400" cy="1752600"/>
          </a:xfrm>
          <a:prstGeom prst="rect">
            <a:avLst/>
          </a:prstGeom>
        </p:spPr>
        <p:txBody>
          <a:bodyPr/>
          <a:lstStyle>
            <a:lvl1pPr marL="0" indent="0" algn="l" defTabSz="457200">
              <a:spcBef>
                <a:spcPct val="20000"/>
              </a:spcBef>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nl-NL"/>
              <a:t>Klik om het opmaakprofiel van de modelondertitel te bewerken</a:t>
            </a:r>
            <a:endParaRPr lang="nl-NL"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Afbeelding 6"/>
          <p:cNvPicPr>
            <a:picLocks noChangeAspect="1"/>
          </p:cNvPicPr>
          <p:nvPr userDrawn="1"/>
        </p:nvPicPr>
        <p:blipFill>
          <a:blip r:embed="rId2"/>
          <a:srcRect/>
          <a:stretch>
            <a:fillRect/>
          </a:stretch>
        </p:blipFill>
        <p:spPr bwMode="auto">
          <a:xfrm>
            <a:off x="3348038" y="0"/>
            <a:ext cx="10604500" cy="7043738"/>
          </a:xfrm>
          <a:prstGeom prst="rect">
            <a:avLst/>
          </a:prstGeom>
          <a:noFill/>
          <a:ln w="9525">
            <a:noFill/>
            <a:miter lim="800000"/>
            <a:headEnd/>
            <a:tailEnd/>
          </a:ln>
        </p:spPr>
      </p:pic>
      <p:sp>
        <p:nvSpPr>
          <p:cNvPr id="3" name="Tekstvak 7"/>
          <p:cNvSpPr txBox="1"/>
          <p:nvPr userDrawn="1"/>
        </p:nvSpPr>
        <p:spPr>
          <a:xfrm>
            <a:off x="847725" y="1285875"/>
            <a:ext cx="7432675" cy="1754188"/>
          </a:xfrm>
          <a:prstGeom prst="rect">
            <a:avLst/>
          </a:prstGeom>
          <a:noFill/>
        </p:spPr>
        <p:txBody>
          <a:bodyPr>
            <a:spAutoFit/>
          </a:bodyPr>
          <a:lstStyle/>
          <a:p>
            <a:pPr fontAlgn="auto">
              <a:spcBef>
                <a:spcPts val="0"/>
              </a:spcBef>
              <a:spcAft>
                <a:spcPts val="0"/>
              </a:spcAft>
              <a:defRPr/>
            </a:pPr>
            <a:r>
              <a:rPr lang="nl-NL" sz="3600" dirty="0">
                <a:latin typeface="+mn-lt"/>
                <a:cs typeface="Calibri"/>
              </a:rPr>
              <a:t>Uitzending wordt gedeeld via </a:t>
            </a:r>
            <a:br>
              <a:rPr lang="nl-NL" sz="3600" dirty="0">
                <a:latin typeface="+mn-lt"/>
                <a:cs typeface="Calibri"/>
              </a:rPr>
            </a:br>
            <a:r>
              <a:rPr lang="nl-NL" sz="3600" dirty="0" err="1">
                <a:latin typeface="+mn-lt"/>
                <a:cs typeface="Calibri"/>
              </a:rPr>
              <a:t>Youtube</a:t>
            </a:r>
            <a:r>
              <a:rPr lang="nl-NL" sz="3600" dirty="0">
                <a:latin typeface="+mn-lt"/>
                <a:cs typeface="Calibri"/>
              </a:rPr>
              <a:t> kanaal: CPZ taskforce</a:t>
            </a:r>
          </a:p>
          <a:p>
            <a:pPr fontAlgn="auto">
              <a:spcBef>
                <a:spcPts val="0"/>
              </a:spcBef>
              <a:spcAft>
                <a:spcPts val="0"/>
              </a:spcAft>
              <a:defRPr/>
            </a:pPr>
            <a:endParaRPr lang="nl-NL" dirty="0">
              <a:latin typeface="+mn-lt"/>
              <a:cs typeface="+mn-cs"/>
            </a:endParaRPr>
          </a:p>
          <a:p>
            <a:pPr fontAlgn="auto">
              <a:spcBef>
                <a:spcPts val="0"/>
              </a:spcBef>
              <a:spcAft>
                <a:spcPts val="0"/>
              </a:spcAft>
              <a:defRPr/>
            </a:pPr>
            <a:endParaRPr lang="nl-NL" dirty="0">
              <a:latin typeface="+mn-lt"/>
              <a:cs typeface="+mn-cs"/>
            </a:endParaRPr>
          </a:p>
        </p:txBody>
      </p:sp>
      <p:sp>
        <p:nvSpPr>
          <p:cNvPr id="4" name="Rechthoek 8"/>
          <p:cNvSpPr/>
          <p:nvPr userDrawn="1"/>
        </p:nvSpPr>
        <p:spPr>
          <a:xfrm>
            <a:off x="847725" y="3324225"/>
            <a:ext cx="5791200" cy="2308225"/>
          </a:xfrm>
          <a:prstGeom prst="rect">
            <a:avLst/>
          </a:prstGeom>
        </p:spPr>
        <p:txBody>
          <a:bodyPr>
            <a:spAutoFit/>
          </a:bodyPr>
          <a:lstStyle/>
          <a:p>
            <a:pPr fontAlgn="auto">
              <a:spcBef>
                <a:spcPts val="0"/>
              </a:spcBef>
              <a:spcAft>
                <a:spcPts val="0"/>
              </a:spcAft>
              <a:defRPr/>
            </a:pPr>
            <a:r>
              <a:rPr lang="nl-NL" sz="2400" dirty="0">
                <a:latin typeface="+mn-lt"/>
                <a:cs typeface="+mn-cs"/>
              </a:rPr>
              <a:t>Voor meer informatie en vragen over ONDERWERP </a:t>
            </a:r>
            <a:r>
              <a:rPr lang="nl-NL" sz="2400" dirty="0">
                <a:latin typeface="+mn-lt"/>
                <a:cs typeface="Calibri"/>
              </a:rPr>
              <a:t>neem je contact op met:</a:t>
            </a:r>
          </a:p>
          <a:p>
            <a:pPr fontAlgn="auto">
              <a:spcBef>
                <a:spcPts val="0"/>
              </a:spcBef>
              <a:spcAft>
                <a:spcPts val="0"/>
              </a:spcAft>
              <a:defRPr/>
            </a:pPr>
            <a:endParaRPr lang="nl-NL" sz="2400" dirty="0">
              <a:latin typeface="+mn-lt"/>
              <a:cs typeface="Calibri"/>
            </a:endParaRPr>
          </a:p>
          <a:p>
            <a:pPr fontAlgn="auto">
              <a:spcBef>
                <a:spcPts val="0"/>
              </a:spcBef>
              <a:spcAft>
                <a:spcPts val="0"/>
              </a:spcAft>
              <a:defRPr/>
            </a:pPr>
            <a:r>
              <a:rPr lang="nl-NL" sz="2400" dirty="0">
                <a:latin typeface="+mn-lt"/>
                <a:cs typeface="+mn-cs"/>
              </a:rPr>
              <a:t>College Perinatale Zorg</a:t>
            </a:r>
            <a:endParaRPr lang="nl-NL" sz="2400" dirty="0">
              <a:latin typeface="+mn-lt"/>
              <a:cs typeface="Calibri"/>
            </a:endParaRPr>
          </a:p>
          <a:p>
            <a:pPr fontAlgn="auto">
              <a:spcBef>
                <a:spcPts val="0"/>
              </a:spcBef>
              <a:spcAft>
                <a:spcPts val="0"/>
              </a:spcAft>
              <a:defRPr/>
            </a:pPr>
            <a:r>
              <a:rPr lang="nl-NL" sz="2400" dirty="0" err="1">
                <a:latin typeface="+mn-lt"/>
                <a:cs typeface="+mn-cs"/>
              </a:rPr>
              <a:t>cpz@collegepz.nl</a:t>
            </a:r>
            <a:endParaRPr lang="nl-NL" sz="2400" dirty="0">
              <a:latin typeface="+mn-lt"/>
              <a:cs typeface="Calibri"/>
            </a:endParaRPr>
          </a:p>
          <a:p>
            <a:pPr fontAlgn="auto">
              <a:spcBef>
                <a:spcPts val="0"/>
              </a:spcBef>
              <a:spcAft>
                <a:spcPts val="0"/>
              </a:spcAft>
              <a:defRPr/>
            </a:pPr>
            <a:r>
              <a:rPr lang="nl-NL" sz="2400" dirty="0">
                <a:latin typeface="+mn-lt"/>
                <a:cs typeface="+mn-cs"/>
              </a:rPr>
              <a:t>030 - 27 39 786</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96001" y="1004345"/>
            <a:ext cx="10800001" cy="533401"/>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96001" y="1814634"/>
            <a:ext cx="10800001" cy="412536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D2B3DABE-069E-402B-A5A9-04335FE6F42A}" type="datetimeFigureOut">
              <a:rPr lang="en-US"/>
              <a:pPr>
                <a:defRPr/>
              </a:pPr>
              <a:t>10/29/2018</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96000" y="6415541"/>
            <a:ext cx="194536" cy="150136"/>
          </a:xfrm>
          <a:prstGeom prst="rect">
            <a:avLst/>
          </a:prstGeom>
        </p:spPr>
        <p:txBody>
          <a:bodyPr/>
          <a:lstStyle>
            <a:lvl1pPr>
              <a:defRPr/>
            </a:lvl1pPr>
          </a:lstStyle>
          <a:p>
            <a:pPr>
              <a:defRPr/>
            </a:pPr>
            <a:fld id="{1B97346E-961E-4054-B323-55B84CDAF1DB}" type="slidenum">
              <a:rPr lang="en-US"/>
              <a:pPr>
                <a:defRPr/>
              </a:pPr>
              <a:t>‹nr.›</a:t>
            </a:fld>
            <a:endParaRPr lang="en-US"/>
          </a:p>
        </p:txBody>
      </p:sp>
    </p:spTree>
    <p:extLst>
      <p:ext uri="{BB962C8B-B14F-4D97-AF65-F5344CB8AC3E}">
        <p14:creationId xmlns:p14="http://schemas.microsoft.com/office/powerpoint/2010/main" val="1276326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useBgFill="1">
        <p:nvSpPr>
          <p:cNvPr id="2" name="Rechthoek 8"/>
          <p:cNvSpPr/>
          <p:nvPr userDrawn="1"/>
        </p:nvSpPr>
        <p:spPr>
          <a:xfrm>
            <a:off x="3848100" y="2520950"/>
            <a:ext cx="5451475" cy="1668463"/>
          </a:xfrm>
          <a:prstGeom prst="rect">
            <a:avLst/>
          </a:prstGeom>
        </p:spPr>
        <p:txBody>
          <a:bodyPr>
            <a:spAutoFit/>
          </a:bodyPr>
          <a:lstStyle/>
          <a:p>
            <a:pPr defTabSz="457200" fontAlgn="auto">
              <a:spcBef>
                <a:spcPct val="20000"/>
              </a:spcBef>
              <a:spcAft>
                <a:spcPts val="0"/>
              </a:spcAft>
              <a:defRPr/>
            </a:pPr>
            <a:r>
              <a:rPr lang="nl-NL" sz="8800" b="1" dirty="0">
                <a:latin typeface="+mn-lt"/>
                <a:cs typeface="+mn-cs"/>
              </a:rPr>
              <a:t>Welkom! </a:t>
            </a:r>
          </a:p>
          <a:p>
            <a:pPr defTabSz="457200" fontAlgn="auto">
              <a:spcBef>
                <a:spcPct val="20000"/>
              </a:spcBef>
              <a:spcAft>
                <a:spcPts val="0"/>
              </a:spcAft>
              <a:defRPr/>
            </a:pPr>
            <a:endParaRPr lang="nl-NL" sz="1200" b="1" dirty="0">
              <a:solidFill>
                <a:prstClr val="white"/>
              </a:solidFill>
              <a:latin typeface="+mn-lt"/>
              <a:cs typeface="+mn-cs"/>
            </a:endParaRPr>
          </a:p>
        </p:txBody>
      </p:sp>
      <p:sp>
        <p:nvSpPr>
          <p:cNvPr id="3" name="Oval 5">
            <a:hlinkClick r:id="rId2"/>
          </p:cNvPr>
          <p:cNvSpPr/>
          <p:nvPr userDrawn="1"/>
        </p:nvSpPr>
        <p:spPr>
          <a:xfrm rot="21417198">
            <a:off x="5932488" y="5656263"/>
            <a:ext cx="6269037" cy="1639887"/>
          </a:xfrm>
          <a:custGeom>
            <a:avLst/>
            <a:gdLst>
              <a:gd name="connsiteX0" fmla="*/ 0 w 3707904"/>
              <a:gd name="connsiteY0" fmla="*/ 922412 h 1844824"/>
              <a:gd name="connsiteX1" fmla="*/ 1853952 w 3707904"/>
              <a:gd name="connsiteY1" fmla="*/ 0 h 1844824"/>
              <a:gd name="connsiteX2" fmla="*/ 3707904 w 3707904"/>
              <a:gd name="connsiteY2" fmla="*/ 922412 h 1844824"/>
              <a:gd name="connsiteX3" fmla="*/ 1853952 w 3707904"/>
              <a:gd name="connsiteY3" fmla="*/ 1844824 h 1844824"/>
              <a:gd name="connsiteX4" fmla="*/ 0 w 3707904"/>
              <a:gd name="connsiteY4" fmla="*/ 922412 h 1844824"/>
              <a:gd name="connsiteX0" fmla="*/ 0 w 3759663"/>
              <a:gd name="connsiteY0" fmla="*/ 954447 h 2245276"/>
              <a:gd name="connsiteX1" fmla="*/ 1853952 w 3759663"/>
              <a:gd name="connsiteY1" fmla="*/ 32035 h 2245276"/>
              <a:gd name="connsiteX2" fmla="*/ 3759663 w 3759663"/>
              <a:gd name="connsiteY2" fmla="*/ 2015496 h 2245276"/>
              <a:gd name="connsiteX3" fmla="*/ 1853952 w 3759663"/>
              <a:gd name="connsiteY3" fmla="*/ 1876859 h 2245276"/>
              <a:gd name="connsiteX4" fmla="*/ 0 w 3759663"/>
              <a:gd name="connsiteY4" fmla="*/ 954447 h 2245276"/>
              <a:gd name="connsiteX0" fmla="*/ 0 w 4674063"/>
              <a:gd name="connsiteY0" fmla="*/ 1845727 h 2183083"/>
              <a:gd name="connsiteX1" fmla="*/ 2768352 w 4674063"/>
              <a:gd name="connsiteY1" fmla="*/ 289 h 2183083"/>
              <a:gd name="connsiteX2" fmla="*/ 4674063 w 4674063"/>
              <a:gd name="connsiteY2" fmla="*/ 1983750 h 2183083"/>
              <a:gd name="connsiteX3" fmla="*/ 2768352 w 4674063"/>
              <a:gd name="connsiteY3" fmla="*/ 1845113 h 2183083"/>
              <a:gd name="connsiteX4" fmla="*/ 0 w 4674063"/>
              <a:gd name="connsiteY4" fmla="*/ 1845727 h 2183083"/>
              <a:gd name="connsiteX0" fmla="*/ 12 w 4674075"/>
              <a:gd name="connsiteY0" fmla="*/ 1621437 h 1958793"/>
              <a:gd name="connsiteX1" fmla="*/ 2733859 w 4674075"/>
              <a:gd name="connsiteY1" fmla="*/ 286 h 1958793"/>
              <a:gd name="connsiteX2" fmla="*/ 4674075 w 4674075"/>
              <a:gd name="connsiteY2" fmla="*/ 1759460 h 1958793"/>
              <a:gd name="connsiteX3" fmla="*/ 2768364 w 4674075"/>
              <a:gd name="connsiteY3" fmla="*/ 1620823 h 1958793"/>
              <a:gd name="connsiteX4" fmla="*/ 12 w 4674075"/>
              <a:gd name="connsiteY4" fmla="*/ 1621437 h 1958793"/>
              <a:gd name="connsiteX0" fmla="*/ 1693 w 4675756"/>
              <a:gd name="connsiteY0" fmla="*/ 1440317 h 1777673"/>
              <a:gd name="connsiteX1" fmla="*/ 3184114 w 4675756"/>
              <a:gd name="connsiteY1" fmla="*/ 321 h 1777673"/>
              <a:gd name="connsiteX2" fmla="*/ 4675756 w 4675756"/>
              <a:gd name="connsiteY2" fmla="*/ 1578340 h 1777673"/>
              <a:gd name="connsiteX3" fmla="*/ 2770045 w 4675756"/>
              <a:gd name="connsiteY3" fmla="*/ 1439703 h 1777673"/>
              <a:gd name="connsiteX4" fmla="*/ 1693 w 4675756"/>
              <a:gd name="connsiteY4" fmla="*/ 1440317 h 177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756" h="1777673">
                <a:moveTo>
                  <a:pt x="1693" y="1440317"/>
                </a:moveTo>
                <a:cubicBezTo>
                  <a:pt x="70704" y="1200420"/>
                  <a:pt x="2405104" y="-22683"/>
                  <a:pt x="3184114" y="321"/>
                </a:cubicBezTo>
                <a:cubicBezTo>
                  <a:pt x="3963124" y="23325"/>
                  <a:pt x="4675756" y="1068906"/>
                  <a:pt x="4675756" y="1578340"/>
                </a:cubicBezTo>
                <a:cubicBezTo>
                  <a:pt x="4675756" y="2087774"/>
                  <a:pt x="3549055" y="1462707"/>
                  <a:pt x="2770045" y="1439703"/>
                </a:cubicBezTo>
                <a:cubicBezTo>
                  <a:pt x="1991035" y="1416699"/>
                  <a:pt x="-67318" y="1680214"/>
                  <a:pt x="1693" y="1440317"/>
                </a:cubicBezTo>
                <a:close/>
              </a:path>
            </a:pathLst>
          </a:custGeom>
          <a:solidFill>
            <a:srgbClr val="01AE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a:t>       </a:t>
            </a:r>
            <a:endParaRPr lang="nl-NL"/>
          </a:p>
        </p:txBody>
      </p:sp>
      <p:sp>
        <p:nvSpPr>
          <p:cNvPr id="4" name="TextBox 7"/>
          <p:cNvSpPr txBox="1"/>
          <p:nvPr userDrawn="1"/>
        </p:nvSpPr>
        <p:spPr>
          <a:xfrm>
            <a:off x="8174038" y="6211888"/>
            <a:ext cx="2949575" cy="646112"/>
          </a:xfrm>
          <a:prstGeom prst="rect">
            <a:avLst/>
          </a:prstGeom>
          <a:noFill/>
        </p:spPr>
        <p:txBody>
          <a:bodyPr wrap="none">
            <a:spAutoFit/>
          </a:bodyPr>
          <a:lstStyle/>
          <a:p>
            <a:pPr fontAlgn="auto">
              <a:spcBef>
                <a:spcPts val="0"/>
              </a:spcBef>
              <a:spcAft>
                <a:spcPts val="0"/>
              </a:spcAft>
              <a:defRPr/>
            </a:pPr>
            <a:r>
              <a:rPr lang="en-GB" sz="1600" b="1" dirty="0" err="1">
                <a:latin typeface="+mn-lt"/>
                <a:cs typeface="+mn-cs"/>
              </a:rPr>
              <a:t>www.kennisnetgeboortezorg.nl</a:t>
            </a:r>
            <a:endParaRPr lang="nl-NL" sz="1600" b="1" dirty="0">
              <a:latin typeface="+mn-lt"/>
              <a:cs typeface="+mn-cs"/>
            </a:endParaRPr>
          </a:p>
          <a:p>
            <a:pPr fontAlgn="auto">
              <a:spcBef>
                <a:spcPts val="0"/>
              </a:spcBef>
              <a:spcAft>
                <a:spcPts val="0"/>
              </a:spcAft>
              <a:defRPr/>
            </a:pPr>
            <a:endParaRPr lang="nl-NL" sz="2000" b="1" dirty="0">
              <a:solidFill>
                <a:srgbClr val="01AEF0"/>
              </a:solidFill>
              <a:latin typeface="+mn-lt"/>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Rechthoek 7"/>
          <p:cNvSpPr/>
          <p:nvPr userDrawn="1"/>
        </p:nvSpPr>
        <p:spPr>
          <a:xfrm>
            <a:off x="4224338" y="2349500"/>
            <a:ext cx="2211387" cy="368300"/>
          </a:xfrm>
          <a:prstGeom prst="rect">
            <a:avLst/>
          </a:prstGeom>
        </p:spPr>
        <p:txBody>
          <a:bodyPr>
            <a:spAutoFit/>
          </a:bodyPr>
          <a:lstStyle/>
          <a:p>
            <a:pPr fontAlgn="auto">
              <a:spcBef>
                <a:spcPts val="0"/>
              </a:spcBef>
              <a:spcAft>
                <a:spcPts val="0"/>
              </a:spcAft>
              <a:defRPr/>
            </a:pPr>
            <a:endParaRPr lang="nl-NL">
              <a:latin typeface="+mn-lt"/>
              <a:cs typeface="+mn-cs"/>
            </a:endParaRPr>
          </a:p>
        </p:txBody>
      </p:sp>
      <p:sp>
        <p:nvSpPr>
          <p:cNvPr id="3" name="Tekstvak 8"/>
          <p:cNvSpPr txBox="1"/>
          <p:nvPr userDrawn="1"/>
        </p:nvSpPr>
        <p:spPr>
          <a:xfrm>
            <a:off x="5872163" y="412750"/>
            <a:ext cx="4403725" cy="708025"/>
          </a:xfrm>
          <a:prstGeom prst="rect">
            <a:avLst/>
          </a:prstGeom>
          <a:noFill/>
        </p:spPr>
        <p:txBody>
          <a:bodyPr>
            <a:spAutoFit/>
          </a:bodyPr>
          <a:lstStyle/>
          <a:p>
            <a:pPr fontAlgn="auto">
              <a:spcBef>
                <a:spcPts val="0"/>
              </a:spcBef>
              <a:spcAft>
                <a:spcPts val="0"/>
              </a:spcAft>
              <a:defRPr/>
            </a:pPr>
            <a:r>
              <a:rPr lang="nl-NL" sz="4000" b="1" dirty="0">
                <a:latin typeface="+mn-lt"/>
                <a:cs typeface="+mn-cs"/>
              </a:rPr>
              <a:t>Even voorstellen…</a:t>
            </a:r>
          </a:p>
        </p:txBody>
      </p:sp>
      <p:sp>
        <p:nvSpPr>
          <p:cNvPr id="4" name="Tekstvak 9"/>
          <p:cNvSpPr txBox="1"/>
          <p:nvPr userDrawn="1"/>
        </p:nvSpPr>
        <p:spPr>
          <a:xfrm>
            <a:off x="1116013" y="2349500"/>
            <a:ext cx="3108325" cy="460375"/>
          </a:xfrm>
          <a:prstGeom prst="rect">
            <a:avLst/>
          </a:prstGeom>
          <a:noFill/>
        </p:spPr>
        <p:txBody>
          <a:bodyPr>
            <a:spAutoFit/>
          </a:bodyPr>
          <a:lstStyle/>
          <a:p>
            <a:pPr fontAlgn="auto">
              <a:spcBef>
                <a:spcPts val="0"/>
              </a:spcBef>
              <a:spcAft>
                <a:spcPts val="0"/>
              </a:spcAft>
              <a:defRPr/>
            </a:pPr>
            <a:r>
              <a:rPr lang="nl-NL" sz="2400" dirty="0">
                <a:latin typeface="+mn-lt"/>
                <a:cs typeface="+mn-cs"/>
              </a:rPr>
              <a:t>Foto van jezelf</a:t>
            </a:r>
          </a:p>
        </p:txBody>
      </p:sp>
      <p:sp>
        <p:nvSpPr>
          <p:cNvPr id="5" name="Tekstvak 10"/>
          <p:cNvSpPr txBox="1"/>
          <p:nvPr userDrawn="1"/>
        </p:nvSpPr>
        <p:spPr>
          <a:xfrm>
            <a:off x="6059488" y="4633913"/>
            <a:ext cx="3302000" cy="1200150"/>
          </a:xfrm>
          <a:prstGeom prst="rect">
            <a:avLst/>
          </a:prstGeom>
          <a:noFill/>
        </p:spPr>
        <p:txBody>
          <a:bodyPr>
            <a:spAutoFit/>
          </a:bodyPr>
          <a:lstStyle/>
          <a:p>
            <a:pPr fontAlgn="auto">
              <a:spcBef>
                <a:spcPts val="0"/>
              </a:spcBef>
              <a:spcAft>
                <a:spcPts val="0"/>
              </a:spcAft>
              <a:defRPr/>
            </a:pPr>
            <a:r>
              <a:rPr lang="nl-NL" sz="2400" dirty="0">
                <a:latin typeface="+mn-lt"/>
                <a:cs typeface="+mn-cs"/>
              </a:rPr>
              <a:t>Naam </a:t>
            </a:r>
          </a:p>
          <a:p>
            <a:pPr fontAlgn="auto">
              <a:spcBef>
                <a:spcPts val="0"/>
              </a:spcBef>
              <a:spcAft>
                <a:spcPts val="0"/>
              </a:spcAft>
              <a:defRPr/>
            </a:pPr>
            <a:r>
              <a:rPr lang="nl-NL" sz="2400" dirty="0">
                <a:latin typeface="+mn-lt"/>
                <a:cs typeface="+mn-cs"/>
              </a:rPr>
              <a:t>Functie </a:t>
            </a:r>
            <a:br>
              <a:rPr lang="nl-NL" sz="2400" dirty="0">
                <a:latin typeface="+mn-lt"/>
                <a:cs typeface="+mn-cs"/>
              </a:rPr>
            </a:br>
            <a:r>
              <a:rPr lang="nl-NL" sz="2400" dirty="0">
                <a:latin typeface="+mn-lt"/>
                <a:cs typeface="+mn-cs"/>
              </a:rPr>
              <a:t>Organisatie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2" name="Rechthoek 8"/>
          <p:cNvSpPr/>
          <p:nvPr userDrawn="1"/>
        </p:nvSpPr>
        <p:spPr>
          <a:xfrm>
            <a:off x="4532313" y="10282238"/>
            <a:ext cx="2876550" cy="708025"/>
          </a:xfrm>
          <a:prstGeom prst="rect">
            <a:avLst/>
          </a:prstGeom>
        </p:spPr>
        <p:txBody>
          <a:bodyPr wrap="none">
            <a:spAutoFit/>
          </a:bodyPr>
          <a:lstStyle/>
          <a:p>
            <a:pPr fontAlgn="auto">
              <a:spcBef>
                <a:spcPts val="0"/>
              </a:spcBef>
              <a:spcAft>
                <a:spcPts val="0"/>
              </a:spcAft>
              <a:defRPr/>
            </a:pPr>
            <a:r>
              <a:rPr lang="nl-NL" altLang="nl-NL" sz="4000" b="1" dirty="0">
                <a:solidFill>
                  <a:srgbClr val="01AEF0"/>
                </a:solidFill>
                <a:latin typeface="+mn-lt"/>
                <a:cs typeface="+mn-cs"/>
              </a:rPr>
              <a:t>R</a:t>
            </a:r>
            <a:r>
              <a:rPr lang="nl-NL" altLang="nl-NL" sz="4000" b="1" dirty="0">
                <a:latin typeface="+mn-lt"/>
                <a:cs typeface="+mn-cs"/>
              </a:rPr>
              <a:t>ode draad: </a:t>
            </a:r>
            <a:endParaRPr lang="nl-NL" sz="4000" dirty="0">
              <a:latin typeface="+mn-lt"/>
              <a:cs typeface="+mn-cs"/>
            </a:endParaRPr>
          </a:p>
        </p:txBody>
      </p:sp>
      <p:sp>
        <p:nvSpPr>
          <p:cNvPr id="3" name="Rechthoek 11"/>
          <p:cNvSpPr/>
          <p:nvPr userDrawn="1"/>
        </p:nvSpPr>
        <p:spPr>
          <a:xfrm>
            <a:off x="1778000" y="2420938"/>
            <a:ext cx="9221788" cy="646112"/>
          </a:xfrm>
          <a:prstGeom prst="rect">
            <a:avLst/>
          </a:prstGeom>
        </p:spPr>
        <p:txBody>
          <a:bodyPr>
            <a:spAutoFit/>
          </a:bodyPr>
          <a:lstStyle/>
          <a:p>
            <a:pPr defTabSz="457200" fontAlgn="auto">
              <a:spcBef>
                <a:spcPct val="20000"/>
              </a:spcBef>
              <a:spcAft>
                <a:spcPts val="0"/>
              </a:spcAft>
              <a:defRPr/>
            </a:pPr>
            <a:r>
              <a:rPr lang="nl-NL" sz="3600" b="1" dirty="0">
                <a:latin typeface="+mn-lt"/>
                <a:cs typeface="+mn-cs"/>
              </a:rPr>
              <a:t>Vraag aan deelnemers</a:t>
            </a:r>
            <a:endParaRPr lang="nl-NL" sz="3200" b="1" dirty="0">
              <a:latin typeface="+mn-lt"/>
              <a:cs typeface="+mn-cs"/>
            </a:endParaRPr>
          </a:p>
        </p:txBody>
      </p:sp>
      <p:sp>
        <p:nvSpPr>
          <p:cNvPr id="4" name="Oval 5">
            <a:hlinkClick r:id="rId2"/>
          </p:cNvPr>
          <p:cNvSpPr/>
          <p:nvPr userDrawn="1"/>
        </p:nvSpPr>
        <p:spPr>
          <a:xfrm rot="21417198">
            <a:off x="5932488" y="5656263"/>
            <a:ext cx="6269037" cy="1639887"/>
          </a:xfrm>
          <a:custGeom>
            <a:avLst/>
            <a:gdLst>
              <a:gd name="connsiteX0" fmla="*/ 0 w 3707904"/>
              <a:gd name="connsiteY0" fmla="*/ 922412 h 1844824"/>
              <a:gd name="connsiteX1" fmla="*/ 1853952 w 3707904"/>
              <a:gd name="connsiteY1" fmla="*/ 0 h 1844824"/>
              <a:gd name="connsiteX2" fmla="*/ 3707904 w 3707904"/>
              <a:gd name="connsiteY2" fmla="*/ 922412 h 1844824"/>
              <a:gd name="connsiteX3" fmla="*/ 1853952 w 3707904"/>
              <a:gd name="connsiteY3" fmla="*/ 1844824 h 1844824"/>
              <a:gd name="connsiteX4" fmla="*/ 0 w 3707904"/>
              <a:gd name="connsiteY4" fmla="*/ 922412 h 1844824"/>
              <a:gd name="connsiteX0" fmla="*/ 0 w 3759663"/>
              <a:gd name="connsiteY0" fmla="*/ 954447 h 2245276"/>
              <a:gd name="connsiteX1" fmla="*/ 1853952 w 3759663"/>
              <a:gd name="connsiteY1" fmla="*/ 32035 h 2245276"/>
              <a:gd name="connsiteX2" fmla="*/ 3759663 w 3759663"/>
              <a:gd name="connsiteY2" fmla="*/ 2015496 h 2245276"/>
              <a:gd name="connsiteX3" fmla="*/ 1853952 w 3759663"/>
              <a:gd name="connsiteY3" fmla="*/ 1876859 h 2245276"/>
              <a:gd name="connsiteX4" fmla="*/ 0 w 3759663"/>
              <a:gd name="connsiteY4" fmla="*/ 954447 h 2245276"/>
              <a:gd name="connsiteX0" fmla="*/ 0 w 4674063"/>
              <a:gd name="connsiteY0" fmla="*/ 1845727 h 2183083"/>
              <a:gd name="connsiteX1" fmla="*/ 2768352 w 4674063"/>
              <a:gd name="connsiteY1" fmla="*/ 289 h 2183083"/>
              <a:gd name="connsiteX2" fmla="*/ 4674063 w 4674063"/>
              <a:gd name="connsiteY2" fmla="*/ 1983750 h 2183083"/>
              <a:gd name="connsiteX3" fmla="*/ 2768352 w 4674063"/>
              <a:gd name="connsiteY3" fmla="*/ 1845113 h 2183083"/>
              <a:gd name="connsiteX4" fmla="*/ 0 w 4674063"/>
              <a:gd name="connsiteY4" fmla="*/ 1845727 h 2183083"/>
              <a:gd name="connsiteX0" fmla="*/ 12 w 4674075"/>
              <a:gd name="connsiteY0" fmla="*/ 1621437 h 1958793"/>
              <a:gd name="connsiteX1" fmla="*/ 2733859 w 4674075"/>
              <a:gd name="connsiteY1" fmla="*/ 286 h 1958793"/>
              <a:gd name="connsiteX2" fmla="*/ 4674075 w 4674075"/>
              <a:gd name="connsiteY2" fmla="*/ 1759460 h 1958793"/>
              <a:gd name="connsiteX3" fmla="*/ 2768364 w 4674075"/>
              <a:gd name="connsiteY3" fmla="*/ 1620823 h 1958793"/>
              <a:gd name="connsiteX4" fmla="*/ 12 w 4674075"/>
              <a:gd name="connsiteY4" fmla="*/ 1621437 h 1958793"/>
              <a:gd name="connsiteX0" fmla="*/ 1693 w 4675756"/>
              <a:gd name="connsiteY0" fmla="*/ 1440317 h 1777673"/>
              <a:gd name="connsiteX1" fmla="*/ 3184114 w 4675756"/>
              <a:gd name="connsiteY1" fmla="*/ 321 h 1777673"/>
              <a:gd name="connsiteX2" fmla="*/ 4675756 w 4675756"/>
              <a:gd name="connsiteY2" fmla="*/ 1578340 h 1777673"/>
              <a:gd name="connsiteX3" fmla="*/ 2770045 w 4675756"/>
              <a:gd name="connsiteY3" fmla="*/ 1439703 h 1777673"/>
              <a:gd name="connsiteX4" fmla="*/ 1693 w 4675756"/>
              <a:gd name="connsiteY4" fmla="*/ 1440317 h 177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756" h="1777673">
                <a:moveTo>
                  <a:pt x="1693" y="1440317"/>
                </a:moveTo>
                <a:cubicBezTo>
                  <a:pt x="70704" y="1200420"/>
                  <a:pt x="2405104" y="-22683"/>
                  <a:pt x="3184114" y="321"/>
                </a:cubicBezTo>
                <a:cubicBezTo>
                  <a:pt x="3963124" y="23325"/>
                  <a:pt x="4675756" y="1068906"/>
                  <a:pt x="4675756" y="1578340"/>
                </a:cubicBezTo>
                <a:cubicBezTo>
                  <a:pt x="4675756" y="2087774"/>
                  <a:pt x="3549055" y="1462707"/>
                  <a:pt x="2770045" y="1439703"/>
                </a:cubicBezTo>
                <a:cubicBezTo>
                  <a:pt x="1991035" y="1416699"/>
                  <a:pt x="-67318" y="1680214"/>
                  <a:pt x="1693" y="1440317"/>
                </a:cubicBezTo>
                <a:close/>
              </a:path>
            </a:pathLst>
          </a:custGeom>
          <a:solidFill>
            <a:srgbClr val="01AE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a:t>       </a:t>
            </a:r>
            <a:endParaRPr lang="nl-NL"/>
          </a:p>
        </p:txBody>
      </p:sp>
      <p:sp>
        <p:nvSpPr>
          <p:cNvPr id="5" name="TextBox 7"/>
          <p:cNvSpPr txBox="1"/>
          <p:nvPr userDrawn="1"/>
        </p:nvSpPr>
        <p:spPr>
          <a:xfrm>
            <a:off x="8174038" y="6211888"/>
            <a:ext cx="2949575" cy="646112"/>
          </a:xfrm>
          <a:prstGeom prst="rect">
            <a:avLst/>
          </a:prstGeom>
          <a:noFill/>
        </p:spPr>
        <p:txBody>
          <a:bodyPr wrap="none">
            <a:spAutoFit/>
          </a:bodyPr>
          <a:lstStyle/>
          <a:p>
            <a:pPr fontAlgn="auto">
              <a:spcBef>
                <a:spcPts val="0"/>
              </a:spcBef>
              <a:spcAft>
                <a:spcPts val="0"/>
              </a:spcAft>
              <a:defRPr/>
            </a:pPr>
            <a:r>
              <a:rPr lang="en-GB" sz="1600" b="1" dirty="0" err="1">
                <a:latin typeface="+mn-lt"/>
                <a:cs typeface="+mn-cs"/>
              </a:rPr>
              <a:t>www.kennisnetgeboortezorg.nl</a:t>
            </a:r>
            <a:endParaRPr lang="nl-NL" sz="1600" b="1" dirty="0">
              <a:latin typeface="+mn-lt"/>
              <a:cs typeface="+mn-cs"/>
            </a:endParaRPr>
          </a:p>
          <a:p>
            <a:pPr fontAlgn="auto">
              <a:spcBef>
                <a:spcPts val="0"/>
              </a:spcBef>
              <a:spcAft>
                <a:spcPts val="0"/>
              </a:spcAft>
              <a:defRPr/>
            </a:pPr>
            <a:endParaRPr lang="nl-NL" sz="2000" b="1" dirty="0">
              <a:solidFill>
                <a:srgbClr val="01AEF0"/>
              </a:solidFill>
              <a:latin typeface="+mn-lt"/>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Rectangle 3"/>
          <p:cNvSpPr txBox="1">
            <a:spLocks noChangeArrowheads="1"/>
          </p:cNvSpPr>
          <p:nvPr userDrawn="1"/>
        </p:nvSpPr>
        <p:spPr>
          <a:xfrm>
            <a:off x="2159000" y="1506538"/>
            <a:ext cx="6049963" cy="5205412"/>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nl-NL" altLang="nl-NL" sz="2400" dirty="0"/>
              <a:t>Tekst </a:t>
            </a:r>
            <a:endParaRPr lang="nl-NL" sz="2400" dirty="0"/>
          </a:p>
          <a:p>
            <a:pPr fontAlgn="auto">
              <a:spcAft>
                <a:spcPts val="0"/>
              </a:spcAft>
              <a:defRPr/>
            </a:pPr>
            <a:endParaRPr lang="nl-NL" altLang="nl-NL" sz="2800" dirty="0"/>
          </a:p>
          <a:p>
            <a:pPr marL="0" indent="0" fontAlgn="auto">
              <a:spcAft>
                <a:spcPts val="0"/>
              </a:spcAft>
              <a:buFont typeface="Arial" panose="020B0604020202020204" pitchFamily="34" charset="0"/>
              <a:buNone/>
              <a:defRPr/>
            </a:pPr>
            <a:endParaRPr lang="nl-NL" altLang="nl-NL" dirty="0">
              <a:solidFill>
                <a:schemeClr val="tx2"/>
              </a:solidFill>
            </a:endParaRPr>
          </a:p>
        </p:txBody>
      </p:sp>
      <p:sp>
        <p:nvSpPr>
          <p:cNvPr id="3" name="Tekstvak 12"/>
          <p:cNvSpPr txBox="1"/>
          <p:nvPr userDrawn="1"/>
        </p:nvSpPr>
        <p:spPr>
          <a:xfrm>
            <a:off x="2159000" y="396875"/>
            <a:ext cx="4443413" cy="708025"/>
          </a:xfrm>
          <a:prstGeom prst="rect">
            <a:avLst/>
          </a:prstGeom>
          <a:noFill/>
        </p:spPr>
        <p:txBody>
          <a:bodyPr>
            <a:spAutoFit/>
          </a:bodyPr>
          <a:lstStyle/>
          <a:p>
            <a:pPr fontAlgn="auto">
              <a:spcBef>
                <a:spcPts val="0"/>
              </a:spcBef>
              <a:spcAft>
                <a:spcPts val="0"/>
              </a:spcAft>
              <a:defRPr/>
            </a:pPr>
            <a:r>
              <a:rPr lang="nl-NL" sz="4000" b="1" dirty="0">
                <a:latin typeface="+mn-lt"/>
                <a:cs typeface="+mn-cs"/>
              </a:rPr>
              <a:t>Kop</a:t>
            </a:r>
          </a:p>
        </p:txBody>
      </p:sp>
      <p:sp>
        <p:nvSpPr>
          <p:cNvPr id="4" name="Oval 5">
            <a:hlinkClick r:id="rId2"/>
          </p:cNvPr>
          <p:cNvSpPr/>
          <p:nvPr userDrawn="1"/>
        </p:nvSpPr>
        <p:spPr>
          <a:xfrm rot="21417198">
            <a:off x="5932488" y="5656263"/>
            <a:ext cx="6269037" cy="1639887"/>
          </a:xfrm>
          <a:custGeom>
            <a:avLst/>
            <a:gdLst>
              <a:gd name="connsiteX0" fmla="*/ 0 w 3707904"/>
              <a:gd name="connsiteY0" fmla="*/ 922412 h 1844824"/>
              <a:gd name="connsiteX1" fmla="*/ 1853952 w 3707904"/>
              <a:gd name="connsiteY1" fmla="*/ 0 h 1844824"/>
              <a:gd name="connsiteX2" fmla="*/ 3707904 w 3707904"/>
              <a:gd name="connsiteY2" fmla="*/ 922412 h 1844824"/>
              <a:gd name="connsiteX3" fmla="*/ 1853952 w 3707904"/>
              <a:gd name="connsiteY3" fmla="*/ 1844824 h 1844824"/>
              <a:gd name="connsiteX4" fmla="*/ 0 w 3707904"/>
              <a:gd name="connsiteY4" fmla="*/ 922412 h 1844824"/>
              <a:gd name="connsiteX0" fmla="*/ 0 w 3759663"/>
              <a:gd name="connsiteY0" fmla="*/ 954447 h 2245276"/>
              <a:gd name="connsiteX1" fmla="*/ 1853952 w 3759663"/>
              <a:gd name="connsiteY1" fmla="*/ 32035 h 2245276"/>
              <a:gd name="connsiteX2" fmla="*/ 3759663 w 3759663"/>
              <a:gd name="connsiteY2" fmla="*/ 2015496 h 2245276"/>
              <a:gd name="connsiteX3" fmla="*/ 1853952 w 3759663"/>
              <a:gd name="connsiteY3" fmla="*/ 1876859 h 2245276"/>
              <a:gd name="connsiteX4" fmla="*/ 0 w 3759663"/>
              <a:gd name="connsiteY4" fmla="*/ 954447 h 2245276"/>
              <a:gd name="connsiteX0" fmla="*/ 0 w 4674063"/>
              <a:gd name="connsiteY0" fmla="*/ 1845727 h 2183083"/>
              <a:gd name="connsiteX1" fmla="*/ 2768352 w 4674063"/>
              <a:gd name="connsiteY1" fmla="*/ 289 h 2183083"/>
              <a:gd name="connsiteX2" fmla="*/ 4674063 w 4674063"/>
              <a:gd name="connsiteY2" fmla="*/ 1983750 h 2183083"/>
              <a:gd name="connsiteX3" fmla="*/ 2768352 w 4674063"/>
              <a:gd name="connsiteY3" fmla="*/ 1845113 h 2183083"/>
              <a:gd name="connsiteX4" fmla="*/ 0 w 4674063"/>
              <a:gd name="connsiteY4" fmla="*/ 1845727 h 2183083"/>
              <a:gd name="connsiteX0" fmla="*/ 12 w 4674075"/>
              <a:gd name="connsiteY0" fmla="*/ 1621437 h 1958793"/>
              <a:gd name="connsiteX1" fmla="*/ 2733859 w 4674075"/>
              <a:gd name="connsiteY1" fmla="*/ 286 h 1958793"/>
              <a:gd name="connsiteX2" fmla="*/ 4674075 w 4674075"/>
              <a:gd name="connsiteY2" fmla="*/ 1759460 h 1958793"/>
              <a:gd name="connsiteX3" fmla="*/ 2768364 w 4674075"/>
              <a:gd name="connsiteY3" fmla="*/ 1620823 h 1958793"/>
              <a:gd name="connsiteX4" fmla="*/ 12 w 4674075"/>
              <a:gd name="connsiteY4" fmla="*/ 1621437 h 1958793"/>
              <a:gd name="connsiteX0" fmla="*/ 1693 w 4675756"/>
              <a:gd name="connsiteY0" fmla="*/ 1440317 h 1777673"/>
              <a:gd name="connsiteX1" fmla="*/ 3184114 w 4675756"/>
              <a:gd name="connsiteY1" fmla="*/ 321 h 1777673"/>
              <a:gd name="connsiteX2" fmla="*/ 4675756 w 4675756"/>
              <a:gd name="connsiteY2" fmla="*/ 1578340 h 1777673"/>
              <a:gd name="connsiteX3" fmla="*/ 2770045 w 4675756"/>
              <a:gd name="connsiteY3" fmla="*/ 1439703 h 1777673"/>
              <a:gd name="connsiteX4" fmla="*/ 1693 w 4675756"/>
              <a:gd name="connsiteY4" fmla="*/ 1440317 h 177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756" h="1777673">
                <a:moveTo>
                  <a:pt x="1693" y="1440317"/>
                </a:moveTo>
                <a:cubicBezTo>
                  <a:pt x="70704" y="1200420"/>
                  <a:pt x="2405104" y="-22683"/>
                  <a:pt x="3184114" y="321"/>
                </a:cubicBezTo>
                <a:cubicBezTo>
                  <a:pt x="3963124" y="23325"/>
                  <a:pt x="4675756" y="1068906"/>
                  <a:pt x="4675756" y="1578340"/>
                </a:cubicBezTo>
                <a:cubicBezTo>
                  <a:pt x="4675756" y="2087774"/>
                  <a:pt x="3549055" y="1462707"/>
                  <a:pt x="2770045" y="1439703"/>
                </a:cubicBezTo>
                <a:cubicBezTo>
                  <a:pt x="1991035" y="1416699"/>
                  <a:pt x="-67318" y="1680214"/>
                  <a:pt x="1693" y="1440317"/>
                </a:cubicBezTo>
                <a:close/>
              </a:path>
            </a:pathLst>
          </a:custGeom>
          <a:solidFill>
            <a:srgbClr val="01AE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a:t>       </a:t>
            </a:r>
            <a:endParaRPr lang="nl-NL"/>
          </a:p>
        </p:txBody>
      </p:sp>
      <p:sp>
        <p:nvSpPr>
          <p:cNvPr id="5" name="TextBox 7"/>
          <p:cNvSpPr txBox="1"/>
          <p:nvPr userDrawn="1"/>
        </p:nvSpPr>
        <p:spPr>
          <a:xfrm>
            <a:off x="8174038" y="6211888"/>
            <a:ext cx="2949575" cy="646112"/>
          </a:xfrm>
          <a:prstGeom prst="rect">
            <a:avLst/>
          </a:prstGeom>
          <a:noFill/>
        </p:spPr>
        <p:txBody>
          <a:bodyPr wrap="none">
            <a:spAutoFit/>
          </a:bodyPr>
          <a:lstStyle/>
          <a:p>
            <a:pPr fontAlgn="auto">
              <a:spcBef>
                <a:spcPts val="0"/>
              </a:spcBef>
              <a:spcAft>
                <a:spcPts val="0"/>
              </a:spcAft>
              <a:defRPr/>
            </a:pPr>
            <a:r>
              <a:rPr lang="en-GB" sz="1600" b="1" dirty="0" err="1">
                <a:latin typeface="+mn-lt"/>
                <a:cs typeface="+mn-cs"/>
              </a:rPr>
              <a:t>www.kennisnetgeboortezorg.nl</a:t>
            </a:r>
            <a:endParaRPr lang="nl-NL" sz="1600" b="1" dirty="0">
              <a:latin typeface="+mn-lt"/>
              <a:cs typeface="+mn-cs"/>
            </a:endParaRPr>
          </a:p>
          <a:p>
            <a:pPr fontAlgn="auto">
              <a:spcBef>
                <a:spcPts val="0"/>
              </a:spcBef>
              <a:spcAft>
                <a:spcPts val="0"/>
              </a:spcAft>
              <a:defRPr/>
            </a:pPr>
            <a:endParaRPr lang="nl-NL" sz="2000" b="1" dirty="0">
              <a:solidFill>
                <a:srgbClr val="01AEF0"/>
              </a:solidFill>
              <a:latin typeface="+mn-lt"/>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ekstvak 5"/>
          <p:cNvSpPr txBox="1"/>
          <p:nvPr userDrawn="1"/>
        </p:nvSpPr>
        <p:spPr>
          <a:xfrm>
            <a:off x="1838325" y="533400"/>
            <a:ext cx="9907588" cy="708025"/>
          </a:xfrm>
          <a:prstGeom prst="rect">
            <a:avLst/>
          </a:prstGeom>
          <a:noFill/>
        </p:spPr>
        <p:txBody>
          <a:bodyPr>
            <a:spAutoFit/>
          </a:bodyPr>
          <a:lstStyle/>
          <a:p>
            <a:pPr fontAlgn="auto">
              <a:spcBef>
                <a:spcPts val="0"/>
              </a:spcBef>
              <a:spcAft>
                <a:spcPts val="0"/>
              </a:spcAft>
              <a:defRPr/>
            </a:pPr>
            <a:r>
              <a:rPr lang="nl-NL" sz="4000" b="1" dirty="0">
                <a:latin typeface="+mn-lt"/>
                <a:cs typeface="+mn-cs"/>
              </a:rPr>
              <a:t>Kop</a:t>
            </a:r>
          </a:p>
        </p:txBody>
      </p:sp>
      <p:sp>
        <p:nvSpPr>
          <p:cNvPr id="3" name="Tekstvak 6">
            <a:extLst/>
          </p:cNvPr>
          <p:cNvSpPr txBox="1"/>
          <p:nvPr userDrawn="1"/>
        </p:nvSpPr>
        <p:spPr>
          <a:xfrm>
            <a:off x="1838325" y="1428750"/>
            <a:ext cx="7450138" cy="954088"/>
          </a:xfrm>
          <a:prstGeom prst="rect">
            <a:avLst/>
          </a:prstGeom>
        </p:spPr>
        <p:txBody>
          <a:bodyPr>
            <a:spAutoFit/>
          </a:bodyPr>
          <a:lstStyle/>
          <a:p>
            <a:pPr fontAlgn="auto">
              <a:spcBef>
                <a:spcPts val="0"/>
              </a:spcBef>
              <a:spcAft>
                <a:spcPts val="0"/>
              </a:spcAft>
              <a:defRPr/>
            </a:pPr>
            <a:endParaRPr lang="nl-NL" sz="2800" dirty="0">
              <a:latin typeface="+mn-lt"/>
              <a:cs typeface="Calibri"/>
            </a:endParaRPr>
          </a:p>
          <a:p>
            <a:pPr marL="342900" indent="-342900" fontAlgn="auto">
              <a:spcBef>
                <a:spcPts val="0"/>
              </a:spcBef>
              <a:spcAft>
                <a:spcPts val="0"/>
              </a:spcAft>
              <a:buFontTx/>
              <a:buChar char="•"/>
              <a:defRPr/>
            </a:pPr>
            <a:r>
              <a:rPr lang="nl-NL" sz="2800" dirty="0">
                <a:latin typeface="+mn-lt"/>
                <a:cs typeface="Calibri"/>
              </a:rPr>
              <a:t>Opsomming</a:t>
            </a:r>
            <a:endParaRPr lang="nl-NL" sz="2800" dirty="0">
              <a:latin typeface="+mn-lt"/>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2" name="Rechthoek 7"/>
          <p:cNvSpPr/>
          <p:nvPr userDrawn="1"/>
        </p:nvSpPr>
        <p:spPr>
          <a:xfrm>
            <a:off x="614363" y="2717800"/>
            <a:ext cx="10531475" cy="1016000"/>
          </a:xfrm>
          <a:prstGeom prst="rect">
            <a:avLst/>
          </a:prstGeom>
        </p:spPr>
        <p:txBody>
          <a:bodyPr>
            <a:spAutoFit/>
          </a:bodyPr>
          <a:lstStyle/>
          <a:p>
            <a:pPr algn="ctr" defTabSz="457200" fontAlgn="auto">
              <a:spcBef>
                <a:spcPct val="20000"/>
              </a:spcBef>
              <a:spcAft>
                <a:spcPts val="0"/>
              </a:spcAft>
              <a:defRPr/>
            </a:pPr>
            <a:r>
              <a:rPr lang="nl-NL" sz="6000" b="1" dirty="0">
                <a:latin typeface="+mn-lt"/>
                <a:cs typeface="+mn-cs"/>
              </a:rPr>
              <a:t>Evaluatie</a:t>
            </a:r>
            <a:r>
              <a:rPr lang="nl-NL" sz="6000" b="1" dirty="0">
                <a:latin typeface="+mn-lt"/>
                <a:cs typeface="Calibri"/>
              </a:rPr>
              <a:t> via peiling in scherm</a:t>
            </a:r>
            <a:endParaRPr lang="nl-NL" sz="9000" b="1" dirty="0">
              <a:latin typeface="+mn-lt"/>
              <a:cs typeface="+mn-cs"/>
            </a:endParaRPr>
          </a:p>
        </p:txBody>
      </p:sp>
      <p:sp>
        <p:nvSpPr>
          <p:cNvPr id="3" name="Oval 5">
            <a:hlinkClick r:id="rId2"/>
          </p:cNvPr>
          <p:cNvSpPr/>
          <p:nvPr userDrawn="1"/>
        </p:nvSpPr>
        <p:spPr>
          <a:xfrm rot="21417198">
            <a:off x="5932488" y="5656263"/>
            <a:ext cx="6269037" cy="1639887"/>
          </a:xfrm>
          <a:custGeom>
            <a:avLst/>
            <a:gdLst>
              <a:gd name="connsiteX0" fmla="*/ 0 w 3707904"/>
              <a:gd name="connsiteY0" fmla="*/ 922412 h 1844824"/>
              <a:gd name="connsiteX1" fmla="*/ 1853952 w 3707904"/>
              <a:gd name="connsiteY1" fmla="*/ 0 h 1844824"/>
              <a:gd name="connsiteX2" fmla="*/ 3707904 w 3707904"/>
              <a:gd name="connsiteY2" fmla="*/ 922412 h 1844824"/>
              <a:gd name="connsiteX3" fmla="*/ 1853952 w 3707904"/>
              <a:gd name="connsiteY3" fmla="*/ 1844824 h 1844824"/>
              <a:gd name="connsiteX4" fmla="*/ 0 w 3707904"/>
              <a:gd name="connsiteY4" fmla="*/ 922412 h 1844824"/>
              <a:gd name="connsiteX0" fmla="*/ 0 w 3759663"/>
              <a:gd name="connsiteY0" fmla="*/ 954447 h 2245276"/>
              <a:gd name="connsiteX1" fmla="*/ 1853952 w 3759663"/>
              <a:gd name="connsiteY1" fmla="*/ 32035 h 2245276"/>
              <a:gd name="connsiteX2" fmla="*/ 3759663 w 3759663"/>
              <a:gd name="connsiteY2" fmla="*/ 2015496 h 2245276"/>
              <a:gd name="connsiteX3" fmla="*/ 1853952 w 3759663"/>
              <a:gd name="connsiteY3" fmla="*/ 1876859 h 2245276"/>
              <a:gd name="connsiteX4" fmla="*/ 0 w 3759663"/>
              <a:gd name="connsiteY4" fmla="*/ 954447 h 2245276"/>
              <a:gd name="connsiteX0" fmla="*/ 0 w 4674063"/>
              <a:gd name="connsiteY0" fmla="*/ 1845727 h 2183083"/>
              <a:gd name="connsiteX1" fmla="*/ 2768352 w 4674063"/>
              <a:gd name="connsiteY1" fmla="*/ 289 h 2183083"/>
              <a:gd name="connsiteX2" fmla="*/ 4674063 w 4674063"/>
              <a:gd name="connsiteY2" fmla="*/ 1983750 h 2183083"/>
              <a:gd name="connsiteX3" fmla="*/ 2768352 w 4674063"/>
              <a:gd name="connsiteY3" fmla="*/ 1845113 h 2183083"/>
              <a:gd name="connsiteX4" fmla="*/ 0 w 4674063"/>
              <a:gd name="connsiteY4" fmla="*/ 1845727 h 2183083"/>
              <a:gd name="connsiteX0" fmla="*/ 12 w 4674075"/>
              <a:gd name="connsiteY0" fmla="*/ 1621437 h 1958793"/>
              <a:gd name="connsiteX1" fmla="*/ 2733859 w 4674075"/>
              <a:gd name="connsiteY1" fmla="*/ 286 h 1958793"/>
              <a:gd name="connsiteX2" fmla="*/ 4674075 w 4674075"/>
              <a:gd name="connsiteY2" fmla="*/ 1759460 h 1958793"/>
              <a:gd name="connsiteX3" fmla="*/ 2768364 w 4674075"/>
              <a:gd name="connsiteY3" fmla="*/ 1620823 h 1958793"/>
              <a:gd name="connsiteX4" fmla="*/ 12 w 4674075"/>
              <a:gd name="connsiteY4" fmla="*/ 1621437 h 1958793"/>
              <a:gd name="connsiteX0" fmla="*/ 1693 w 4675756"/>
              <a:gd name="connsiteY0" fmla="*/ 1440317 h 1777673"/>
              <a:gd name="connsiteX1" fmla="*/ 3184114 w 4675756"/>
              <a:gd name="connsiteY1" fmla="*/ 321 h 1777673"/>
              <a:gd name="connsiteX2" fmla="*/ 4675756 w 4675756"/>
              <a:gd name="connsiteY2" fmla="*/ 1578340 h 1777673"/>
              <a:gd name="connsiteX3" fmla="*/ 2770045 w 4675756"/>
              <a:gd name="connsiteY3" fmla="*/ 1439703 h 1777673"/>
              <a:gd name="connsiteX4" fmla="*/ 1693 w 4675756"/>
              <a:gd name="connsiteY4" fmla="*/ 1440317 h 177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756" h="1777673">
                <a:moveTo>
                  <a:pt x="1693" y="1440317"/>
                </a:moveTo>
                <a:cubicBezTo>
                  <a:pt x="70704" y="1200420"/>
                  <a:pt x="2405104" y="-22683"/>
                  <a:pt x="3184114" y="321"/>
                </a:cubicBezTo>
                <a:cubicBezTo>
                  <a:pt x="3963124" y="23325"/>
                  <a:pt x="4675756" y="1068906"/>
                  <a:pt x="4675756" y="1578340"/>
                </a:cubicBezTo>
                <a:cubicBezTo>
                  <a:pt x="4675756" y="2087774"/>
                  <a:pt x="3549055" y="1462707"/>
                  <a:pt x="2770045" y="1439703"/>
                </a:cubicBezTo>
                <a:cubicBezTo>
                  <a:pt x="1991035" y="1416699"/>
                  <a:pt x="-67318" y="1680214"/>
                  <a:pt x="1693" y="1440317"/>
                </a:cubicBezTo>
                <a:close/>
              </a:path>
            </a:pathLst>
          </a:custGeom>
          <a:solidFill>
            <a:srgbClr val="01AE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a:t>       </a:t>
            </a:r>
            <a:endParaRPr lang="nl-NL"/>
          </a:p>
        </p:txBody>
      </p:sp>
      <p:sp>
        <p:nvSpPr>
          <p:cNvPr id="4" name="TextBox 7"/>
          <p:cNvSpPr txBox="1"/>
          <p:nvPr userDrawn="1"/>
        </p:nvSpPr>
        <p:spPr>
          <a:xfrm>
            <a:off x="8174038" y="6211888"/>
            <a:ext cx="2949575" cy="646112"/>
          </a:xfrm>
          <a:prstGeom prst="rect">
            <a:avLst/>
          </a:prstGeom>
          <a:noFill/>
        </p:spPr>
        <p:txBody>
          <a:bodyPr wrap="none">
            <a:spAutoFit/>
          </a:bodyPr>
          <a:lstStyle/>
          <a:p>
            <a:pPr fontAlgn="auto">
              <a:spcBef>
                <a:spcPts val="0"/>
              </a:spcBef>
              <a:spcAft>
                <a:spcPts val="0"/>
              </a:spcAft>
              <a:defRPr/>
            </a:pPr>
            <a:r>
              <a:rPr lang="en-GB" sz="1600" b="1" dirty="0" err="1">
                <a:latin typeface="+mn-lt"/>
                <a:cs typeface="+mn-cs"/>
              </a:rPr>
              <a:t>www.kennisnetgeboortezorg.nl</a:t>
            </a:r>
            <a:endParaRPr lang="nl-NL" sz="1600" b="1" dirty="0">
              <a:latin typeface="+mn-lt"/>
              <a:cs typeface="+mn-cs"/>
            </a:endParaRPr>
          </a:p>
          <a:p>
            <a:pPr fontAlgn="auto">
              <a:spcBef>
                <a:spcPts val="0"/>
              </a:spcBef>
              <a:spcAft>
                <a:spcPts val="0"/>
              </a:spcAft>
              <a:defRPr/>
            </a:pPr>
            <a:endParaRPr lang="nl-NL" sz="2000" b="1" dirty="0">
              <a:solidFill>
                <a:srgbClr val="01AEF0"/>
              </a:solidFill>
              <a:latin typeface="+mn-lt"/>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2" name="Rechthoek 7"/>
          <p:cNvSpPr/>
          <p:nvPr userDrawn="1"/>
        </p:nvSpPr>
        <p:spPr>
          <a:xfrm>
            <a:off x="614363" y="2717800"/>
            <a:ext cx="10531475" cy="2678113"/>
          </a:xfrm>
          <a:prstGeom prst="rect">
            <a:avLst/>
          </a:prstGeom>
        </p:spPr>
        <p:txBody>
          <a:bodyPr>
            <a:spAutoFit/>
          </a:bodyPr>
          <a:lstStyle/>
          <a:p>
            <a:pPr algn="ctr" defTabSz="457200" fontAlgn="auto">
              <a:spcBef>
                <a:spcPct val="20000"/>
              </a:spcBef>
              <a:spcAft>
                <a:spcPts val="0"/>
              </a:spcAft>
              <a:defRPr/>
            </a:pPr>
            <a:r>
              <a:rPr lang="nl-NL" sz="6000" b="1" dirty="0">
                <a:latin typeface="+mn-lt"/>
                <a:cs typeface="+mn-cs"/>
              </a:rPr>
              <a:t>Bedankt voor je deelname!</a:t>
            </a:r>
          </a:p>
          <a:p>
            <a:pPr algn="ctr" defTabSz="457200" fontAlgn="auto">
              <a:spcBef>
                <a:spcPct val="20000"/>
              </a:spcBef>
              <a:spcAft>
                <a:spcPts val="0"/>
              </a:spcAft>
              <a:defRPr/>
            </a:pPr>
            <a:r>
              <a:rPr lang="nl-NL" sz="9000" b="1" dirty="0">
                <a:latin typeface="+mn-lt"/>
                <a:cs typeface="+mn-cs"/>
                <a:sym typeface="Wingdings"/>
              </a:rPr>
              <a:t> </a:t>
            </a:r>
            <a:endParaRPr lang="nl-NL" sz="9000" b="1" dirty="0">
              <a:latin typeface="+mn-lt"/>
              <a:cs typeface="+mn-cs"/>
            </a:endParaRPr>
          </a:p>
        </p:txBody>
      </p:sp>
      <p:sp>
        <p:nvSpPr>
          <p:cNvPr id="3" name="Oval 5">
            <a:hlinkClick r:id="rId2"/>
          </p:cNvPr>
          <p:cNvSpPr/>
          <p:nvPr userDrawn="1"/>
        </p:nvSpPr>
        <p:spPr>
          <a:xfrm rot="21417198">
            <a:off x="5932488" y="5656263"/>
            <a:ext cx="6269037" cy="1639887"/>
          </a:xfrm>
          <a:custGeom>
            <a:avLst/>
            <a:gdLst>
              <a:gd name="connsiteX0" fmla="*/ 0 w 3707904"/>
              <a:gd name="connsiteY0" fmla="*/ 922412 h 1844824"/>
              <a:gd name="connsiteX1" fmla="*/ 1853952 w 3707904"/>
              <a:gd name="connsiteY1" fmla="*/ 0 h 1844824"/>
              <a:gd name="connsiteX2" fmla="*/ 3707904 w 3707904"/>
              <a:gd name="connsiteY2" fmla="*/ 922412 h 1844824"/>
              <a:gd name="connsiteX3" fmla="*/ 1853952 w 3707904"/>
              <a:gd name="connsiteY3" fmla="*/ 1844824 h 1844824"/>
              <a:gd name="connsiteX4" fmla="*/ 0 w 3707904"/>
              <a:gd name="connsiteY4" fmla="*/ 922412 h 1844824"/>
              <a:gd name="connsiteX0" fmla="*/ 0 w 3759663"/>
              <a:gd name="connsiteY0" fmla="*/ 954447 h 2245276"/>
              <a:gd name="connsiteX1" fmla="*/ 1853952 w 3759663"/>
              <a:gd name="connsiteY1" fmla="*/ 32035 h 2245276"/>
              <a:gd name="connsiteX2" fmla="*/ 3759663 w 3759663"/>
              <a:gd name="connsiteY2" fmla="*/ 2015496 h 2245276"/>
              <a:gd name="connsiteX3" fmla="*/ 1853952 w 3759663"/>
              <a:gd name="connsiteY3" fmla="*/ 1876859 h 2245276"/>
              <a:gd name="connsiteX4" fmla="*/ 0 w 3759663"/>
              <a:gd name="connsiteY4" fmla="*/ 954447 h 2245276"/>
              <a:gd name="connsiteX0" fmla="*/ 0 w 4674063"/>
              <a:gd name="connsiteY0" fmla="*/ 1845727 h 2183083"/>
              <a:gd name="connsiteX1" fmla="*/ 2768352 w 4674063"/>
              <a:gd name="connsiteY1" fmla="*/ 289 h 2183083"/>
              <a:gd name="connsiteX2" fmla="*/ 4674063 w 4674063"/>
              <a:gd name="connsiteY2" fmla="*/ 1983750 h 2183083"/>
              <a:gd name="connsiteX3" fmla="*/ 2768352 w 4674063"/>
              <a:gd name="connsiteY3" fmla="*/ 1845113 h 2183083"/>
              <a:gd name="connsiteX4" fmla="*/ 0 w 4674063"/>
              <a:gd name="connsiteY4" fmla="*/ 1845727 h 2183083"/>
              <a:gd name="connsiteX0" fmla="*/ 12 w 4674075"/>
              <a:gd name="connsiteY0" fmla="*/ 1621437 h 1958793"/>
              <a:gd name="connsiteX1" fmla="*/ 2733859 w 4674075"/>
              <a:gd name="connsiteY1" fmla="*/ 286 h 1958793"/>
              <a:gd name="connsiteX2" fmla="*/ 4674075 w 4674075"/>
              <a:gd name="connsiteY2" fmla="*/ 1759460 h 1958793"/>
              <a:gd name="connsiteX3" fmla="*/ 2768364 w 4674075"/>
              <a:gd name="connsiteY3" fmla="*/ 1620823 h 1958793"/>
              <a:gd name="connsiteX4" fmla="*/ 12 w 4674075"/>
              <a:gd name="connsiteY4" fmla="*/ 1621437 h 1958793"/>
              <a:gd name="connsiteX0" fmla="*/ 1693 w 4675756"/>
              <a:gd name="connsiteY0" fmla="*/ 1440317 h 1777673"/>
              <a:gd name="connsiteX1" fmla="*/ 3184114 w 4675756"/>
              <a:gd name="connsiteY1" fmla="*/ 321 h 1777673"/>
              <a:gd name="connsiteX2" fmla="*/ 4675756 w 4675756"/>
              <a:gd name="connsiteY2" fmla="*/ 1578340 h 1777673"/>
              <a:gd name="connsiteX3" fmla="*/ 2770045 w 4675756"/>
              <a:gd name="connsiteY3" fmla="*/ 1439703 h 1777673"/>
              <a:gd name="connsiteX4" fmla="*/ 1693 w 4675756"/>
              <a:gd name="connsiteY4" fmla="*/ 1440317 h 177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756" h="1777673">
                <a:moveTo>
                  <a:pt x="1693" y="1440317"/>
                </a:moveTo>
                <a:cubicBezTo>
                  <a:pt x="70704" y="1200420"/>
                  <a:pt x="2405104" y="-22683"/>
                  <a:pt x="3184114" y="321"/>
                </a:cubicBezTo>
                <a:cubicBezTo>
                  <a:pt x="3963124" y="23325"/>
                  <a:pt x="4675756" y="1068906"/>
                  <a:pt x="4675756" y="1578340"/>
                </a:cubicBezTo>
                <a:cubicBezTo>
                  <a:pt x="4675756" y="2087774"/>
                  <a:pt x="3549055" y="1462707"/>
                  <a:pt x="2770045" y="1439703"/>
                </a:cubicBezTo>
                <a:cubicBezTo>
                  <a:pt x="1991035" y="1416699"/>
                  <a:pt x="-67318" y="1680214"/>
                  <a:pt x="1693" y="1440317"/>
                </a:cubicBezTo>
                <a:close/>
              </a:path>
            </a:pathLst>
          </a:custGeom>
          <a:solidFill>
            <a:srgbClr val="01AE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a:t>       </a:t>
            </a:r>
            <a:endParaRPr lang="nl-NL"/>
          </a:p>
        </p:txBody>
      </p:sp>
      <p:sp>
        <p:nvSpPr>
          <p:cNvPr id="4" name="TextBox 7"/>
          <p:cNvSpPr txBox="1"/>
          <p:nvPr userDrawn="1"/>
        </p:nvSpPr>
        <p:spPr>
          <a:xfrm>
            <a:off x="8174038" y="6211888"/>
            <a:ext cx="2949575" cy="646112"/>
          </a:xfrm>
          <a:prstGeom prst="rect">
            <a:avLst/>
          </a:prstGeom>
          <a:noFill/>
        </p:spPr>
        <p:txBody>
          <a:bodyPr wrap="none">
            <a:spAutoFit/>
          </a:bodyPr>
          <a:lstStyle/>
          <a:p>
            <a:pPr fontAlgn="auto">
              <a:spcBef>
                <a:spcPts val="0"/>
              </a:spcBef>
              <a:spcAft>
                <a:spcPts val="0"/>
              </a:spcAft>
              <a:defRPr/>
            </a:pPr>
            <a:r>
              <a:rPr lang="en-GB" sz="1600" b="1" dirty="0" err="1">
                <a:latin typeface="+mn-lt"/>
                <a:cs typeface="+mn-cs"/>
              </a:rPr>
              <a:t>www.kennisnetgeboortezorg.nl</a:t>
            </a:r>
            <a:endParaRPr lang="nl-NL" sz="1600" b="1" dirty="0">
              <a:latin typeface="+mn-lt"/>
              <a:cs typeface="+mn-cs"/>
            </a:endParaRPr>
          </a:p>
          <a:p>
            <a:pPr fontAlgn="auto">
              <a:spcBef>
                <a:spcPts val="0"/>
              </a:spcBef>
              <a:spcAft>
                <a:spcPts val="0"/>
              </a:spcAft>
              <a:defRPr/>
            </a:pPr>
            <a:endParaRPr lang="nl-NL" sz="2000" b="1" dirty="0">
              <a:solidFill>
                <a:srgbClr val="01AEF0"/>
              </a:solidFill>
              <a:latin typeface="+mn-lt"/>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hthoekige driehoek 11"/>
          <p:cNvSpPr/>
          <p:nvPr userDrawn="1"/>
        </p:nvSpPr>
        <p:spPr>
          <a:xfrm rot="16200000" flipH="1" flipV="1">
            <a:off x="23812" y="-23812"/>
            <a:ext cx="1285875" cy="1333500"/>
          </a:xfrm>
          <a:prstGeom prst="rtTriangle">
            <a:avLst/>
          </a:prstGeom>
          <a:solidFill>
            <a:srgbClr val="01AE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dirty="0"/>
          </a:p>
        </p:txBody>
      </p:sp>
      <p:pic>
        <p:nvPicPr>
          <p:cNvPr id="1027" name="Afbeelding 13"/>
          <p:cNvPicPr>
            <a:picLocks noChangeAspect="1"/>
          </p:cNvPicPr>
          <p:nvPr userDrawn="1"/>
        </p:nvPicPr>
        <p:blipFill>
          <a:blip r:embed="rId13"/>
          <a:srcRect/>
          <a:stretch>
            <a:fillRect/>
          </a:stretch>
        </p:blipFill>
        <p:spPr bwMode="auto">
          <a:xfrm>
            <a:off x="255588" y="6053138"/>
            <a:ext cx="1651000" cy="4286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www.kennisnetgeboortezorg.nl/?file=17969&amp;m=1531830462&amp;action=file.downloa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kennisnetgeboortezorg.nl/kennisbank/clientenraad/documenten/15377-bedrijfsplan-implementatie-moederraad-igo-geboortehart-incl-begroting"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babyconnect.org/cms/view/57979464/clienten"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s://www.westfriesgasthuis.nl/over-het-westfriesgasthuis/organisatie/Paginas/Moederraad.aspx" TargetMode="External"/><Relationship Id="rId5" Type="http://schemas.openxmlformats.org/officeDocument/2006/relationships/hyperlink" Target="mailto:moederraad@geboortehart.nl" TargetMode="External"/><Relationship Id="rId4" Type="http://schemas.openxmlformats.org/officeDocument/2006/relationships/hyperlink" Target="https://www.facebook.com/MoederraadGeboortehar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hyperlink" Target="https://www.kennisnetgeboortezorg.nl/?file=19707&amp;m=1540821764&amp;action=file.download" TargetMode="External"/><Relationship Id="rId3" Type="http://schemas.openxmlformats.org/officeDocument/2006/relationships/hyperlink" Target="https://www.kennisnetgeboortezorg.nl/?file=9700&amp;m=1494527093&amp;action=file.download" TargetMode="External"/><Relationship Id="rId7" Type="http://schemas.openxmlformats.org/officeDocument/2006/relationships/hyperlink" Target="https://www.kennisnetgeboortezorg.nl/kennisbank/clientenraad/documenten/15377-bedrijfsplan-implementatie-moederraad-igo-geboortehart-incl-begroting" TargetMode="External"/><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hyperlink" Target="http://www.regionaalconsortium.nl/nl/blauwdruk/" TargetMode="External"/><Relationship Id="rId5" Type="http://schemas.openxmlformats.org/officeDocument/2006/relationships/hyperlink" Target="http://www.kennisnetgeboortezorg.nl/" TargetMode="External"/><Relationship Id="rId10" Type="http://schemas.openxmlformats.org/officeDocument/2006/relationships/hyperlink" Target="https://www.westfriesgasthuis.nl/over-het-westfriesgasthuis/organisatie/Paginas/Moederraad.aspx" TargetMode="External"/><Relationship Id="rId4" Type="http://schemas.openxmlformats.org/officeDocument/2006/relationships/hyperlink" Target="https://www.kennisnetgeboortezorg.nl/?file=17969&amp;m=1531830462&amp;action=file.download" TargetMode="External"/><Relationship Id="rId9" Type="http://schemas.openxmlformats.org/officeDocument/2006/relationships/hyperlink" Target="mailto:moederraad@geboortehart.nl"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www.kennisnetgeboortezorg.nl/"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www.kennisnetgeboortezorg.nl/"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s://www.kennisnetgeboortezorg.nl/?file=10611&amp;m=1499092978&amp;action=file.download" TargetMode="Externa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hyperlink" Target="http://www.kennisnetgeboortezorg.nl/"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hyperlink" Target="http://www.kennisnetgeboortezorg.nl/"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5C2F81A-B946-404A-9EE0-909AEBE7A18E}"/>
              </a:ext>
            </a:extLst>
          </p:cNvPr>
          <p:cNvPicPr>
            <a:picLocks noChangeAspect="1"/>
          </p:cNvPicPr>
          <p:nvPr/>
        </p:nvPicPr>
        <p:blipFill rotWithShape="1">
          <a:blip r:embed="rId3">
            <a:extLst>
              <a:ext uri="{28A0092B-C50C-407E-A947-70E740481C1C}">
                <a14:useLocalDpi xmlns:a14="http://schemas.microsoft.com/office/drawing/2010/main" val="0"/>
              </a:ext>
            </a:extLst>
          </a:blip>
          <a:srcRect l="27355" t="14711" b="23995"/>
          <a:stretch/>
        </p:blipFill>
        <p:spPr>
          <a:xfrm>
            <a:off x="0" y="0"/>
            <a:ext cx="12192000" cy="6858000"/>
          </a:xfrm>
          <a:prstGeom prst="rect">
            <a:avLst/>
          </a:prstGeom>
        </p:spPr>
      </p:pic>
      <p:sp>
        <p:nvSpPr>
          <p:cNvPr id="4" name="Rechthoek 3"/>
          <p:cNvSpPr/>
          <p:nvPr/>
        </p:nvSpPr>
        <p:spPr>
          <a:xfrm>
            <a:off x="4366895" y="1124907"/>
            <a:ext cx="8743950" cy="1754326"/>
          </a:xfrm>
          <a:prstGeom prst="rect">
            <a:avLst/>
          </a:prstGeom>
        </p:spPr>
        <p:txBody>
          <a:bodyPr>
            <a:spAutoFit/>
          </a:bodyPr>
          <a:lstStyle/>
          <a:p>
            <a:pPr defTabSz="457200" fontAlgn="auto">
              <a:spcBef>
                <a:spcPts val="0"/>
              </a:spcBef>
              <a:spcAft>
                <a:spcPts val="0"/>
              </a:spcAft>
              <a:defRPr/>
            </a:pPr>
            <a:r>
              <a:rPr lang="nl-NL" sz="4000" b="1" dirty="0">
                <a:latin typeface="+mn-lt"/>
                <a:cs typeface="+mn-cs"/>
              </a:rPr>
              <a:t>Digitaal</a:t>
            </a:r>
            <a:r>
              <a:rPr lang="nl-NL" sz="4000" b="1" dirty="0">
                <a:solidFill>
                  <a:srgbClr val="01AEF0"/>
                </a:solidFill>
                <a:latin typeface="+mn-lt"/>
                <a:cs typeface="+mn-cs"/>
              </a:rPr>
              <a:t> </a:t>
            </a:r>
            <a:r>
              <a:rPr lang="nl-NL" sz="4000" b="1" dirty="0">
                <a:latin typeface="+mn-lt"/>
                <a:cs typeface="+mn-cs"/>
              </a:rPr>
              <a:t>spreekuur</a:t>
            </a:r>
            <a:endParaRPr lang="nl-NL" sz="1200" b="1" dirty="0">
              <a:latin typeface="+mn-lt"/>
              <a:cs typeface="+mn-cs"/>
            </a:endParaRPr>
          </a:p>
          <a:p>
            <a:pPr defTabSz="457200" fontAlgn="auto">
              <a:spcBef>
                <a:spcPts val="0"/>
              </a:spcBef>
              <a:spcAft>
                <a:spcPts val="0"/>
              </a:spcAft>
              <a:defRPr/>
            </a:pPr>
            <a:endParaRPr lang="nl-NL" sz="1200" b="1" dirty="0">
              <a:solidFill>
                <a:srgbClr val="01AEF0"/>
              </a:solidFill>
              <a:latin typeface="+mn-lt"/>
              <a:cs typeface="+mn-cs"/>
            </a:endParaRPr>
          </a:p>
          <a:p>
            <a:pPr defTabSz="457200" fontAlgn="auto">
              <a:spcBef>
                <a:spcPts val="0"/>
              </a:spcBef>
              <a:spcAft>
                <a:spcPts val="0"/>
              </a:spcAft>
              <a:defRPr/>
            </a:pPr>
            <a:r>
              <a:rPr lang="nl-NL" sz="2800" b="1" i="1" dirty="0">
                <a:latin typeface="+mn-lt"/>
                <a:cs typeface="+mn-cs"/>
              </a:rPr>
              <a:t>‘Instellen van een moederraad’ </a:t>
            </a:r>
          </a:p>
          <a:p>
            <a:pPr defTabSz="457200" fontAlgn="auto">
              <a:spcBef>
                <a:spcPts val="0"/>
              </a:spcBef>
              <a:spcAft>
                <a:spcPts val="0"/>
              </a:spcAft>
              <a:defRPr/>
            </a:pPr>
            <a:r>
              <a:rPr lang="nl-NL" sz="2800" dirty="0">
                <a:latin typeface="+mn-lt"/>
                <a:cs typeface="+mn-cs"/>
              </a:rPr>
              <a:t>29 oktober 2018  om 20.15 uur</a:t>
            </a:r>
            <a:endParaRPr lang="nl-NL" sz="1050" b="1" dirty="0">
              <a:latin typeface="+mn-lt"/>
              <a:cs typeface="+mn-cs"/>
            </a:endParaRPr>
          </a:p>
        </p:txBody>
      </p:sp>
      <p:sp>
        <p:nvSpPr>
          <p:cNvPr id="16388" name="Rechthoek 4"/>
          <p:cNvSpPr>
            <a:spLocks noChangeArrowheads="1"/>
          </p:cNvSpPr>
          <p:nvPr/>
        </p:nvSpPr>
        <p:spPr bwMode="auto">
          <a:xfrm>
            <a:off x="4394777" y="3051260"/>
            <a:ext cx="9311698" cy="4007251"/>
          </a:xfrm>
          <a:prstGeom prst="rect">
            <a:avLst/>
          </a:prstGeom>
          <a:noFill/>
          <a:ln w="9525">
            <a:noFill/>
            <a:miter lim="800000"/>
            <a:headEnd/>
            <a:tailEnd/>
          </a:ln>
        </p:spPr>
        <p:txBody>
          <a:bodyPr wrap="square">
            <a:spAutoFit/>
          </a:bodyPr>
          <a:lstStyle/>
          <a:p>
            <a:pPr marL="342900" indent="-342900" defTabSz="457200">
              <a:spcBef>
                <a:spcPct val="20000"/>
              </a:spcBef>
              <a:buFont typeface="Arial" charset="0"/>
              <a:buChar char="•"/>
            </a:pPr>
            <a:r>
              <a:rPr lang="nl-NL" sz="2400" dirty="0">
                <a:latin typeface="Calibri" pitchFamily="34" charset="0"/>
              </a:rPr>
              <a:t>Ciska Winter </a:t>
            </a:r>
            <a:br>
              <a:rPr lang="nl-NL" sz="2400" dirty="0">
                <a:latin typeface="Calibri" pitchFamily="34" charset="0"/>
              </a:rPr>
            </a:br>
            <a:r>
              <a:rPr lang="nl-NL" sz="2400" dirty="0">
                <a:latin typeface="+mj-lt"/>
              </a:rPr>
              <a:t>senior verpleegkundige en gespecialiseerd </a:t>
            </a:r>
            <a:br>
              <a:rPr lang="nl-NL" sz="2400" dirty="0">
                <a:latin typeface="+mj-lt"/>
              </a:rPr>
            </a:br>
            <a:r>
              <a:rPr lang="nl-NL" sz="2400" dirty="0">
                <a:latin typeface="+mj-lt"/>
              </a:rPr>
              <a:t>verpleegkundige O&amp;G </a:t>
            </a:r>
            <a:r>
              <a:rPr lang="nl-NL" sz="2400" dirty="0" err="1">
                <a:latin typeface="Calibri" pitchFamily="34" charset="0"/>
              </a:rPr>
              <a:t>Westfriesgasthuis</a:t>
            </a:r>
            <a:r>
              <a:rPr lang="nl-NL" sz="2400" dirty="0">
                <a:latin typeface="Calibri" pitchFamily="34" charset="0"/>
              </a:rPr>
              <a:t> Hoorn</a:t>
            </a:r>
          </a:p>
          <a:p>
            <a:pPr marL="342900" indent="-342900" defTabSz="457200">
              <a:spcBef>
                <a:spcPct val="20000"/>
              </a:spcBef>
              <a:buFont typeface="Arial" charset="0"/>
              <a:buChar char="•"/>
            </a:pPr>
            <a:r>
              <a:rPr lang="nl-NL" sz="2400" dirty="0">
                <a:latin typeface="Calibri" pitchFamily="34" charset="0"/>
                <a:cs typeface="Calibri" pitchFamily="34" charset="0"/>
              </a:rPr>
              <a:t>Cynthia van Stiphout</a:t>
            </a:r>
            <a:br>
              <a:rPr lang="nl-NL" sz="2400" dirty="0">
                <a:latin typeface="Calibri" pitchFamily="34" charset="0"/>
                <a:cs typeface="Calibri" pitchFamily="34" charset="0"/>
              </a:rPr>
            </a:br>
            <a:r>
              <a:rPr lang="nl-NL" sz="2400" dirty="0">
                <a:latin typeface="Calibri" pitchFamily="34" charset="0"/>
                <a:cs typeface="Calibri" pitchFamily="34" charset="0"/>
              </a:rPr>
              <a:t>Voorzitter Moederraad Geboortehart</a:t>
            </a:r>
          </a:p>
          <a:p>
            <a:pPr marL="342900" indent="-342900" defTabSz="457200">
              <a:spcBef>
                <a:spcPct val="20000"/>
              </a:spcBef>
              <a:buFont typeface="Arial" charset="0"/>
              <a:buChar char="•"/>
            </a:pPr>
            <a:r>
              <a:rPr lang="nl-NL" sz="2400" dirty="0">
                <a:latin typeface="Calibri" pitchFamily="34" charset="0"/>
                <a:cs typeface="Calibri" pitchFamily="34" charset="0"/>
              </a:rPr>
              <a:t>Durk Berks</a:t>
            </a:r>
            <a:br>
              <a:rPr lang="nl-NL" sz="2400" dirty="0">
                <a:latin typeface="Calibri" pitchFamily="34" charset="0"/>
                <a:cs typeface="Calibri" pitchFamily="34" charset="0"/>
              </a:rPr>
            </a:br>
            <a:r>
              <a:rPr lang="nl-NL" sz="2400" dirty="0">
                <a:latin typeface="Calibri" pitchFamily="34" charset="0"/>
                <a:cs typeface="Calibri" pitchFamily="34" charset="0"/>
              </a:rPr>
              <a:t>Gynaecoloog </a:t>
            </a:r>
            <a:r>
              <a:rPr lang="nl-NL" sz="2400" dirty="0" err="1">
                <a:latin typeface="Calibri" pitchFamily="34" charset="0"/>
                <a:cs typeface="Calibri" pitchFamily="34" charset="0"/>
              </a:rPr>
              <a:t>Westfriesgasthuis</a:t>
            </a:r>
            <a:r>
              <a:rPr lang="nl-NL" sz="2400" dirty="0">
                <a:latin typeface="Calibri" pitchFamily="34" charset="0"/>
                <a:cs typeface="Calibri" pitchFamily="34" charset="0"/>
              </a:rPr>
              <a:t> Hoorn</a:t>
            </a:r>
          </a:p>
          <a:p>
            <a:pPr marL="342900" indent="-342900" defTabSz="457200">
              <a:spcBef>
                <a:spcPct val="20000"/>
              </a:spcBef>
              <a:buFont typeface="Arial" charset="0"/>
              <a:buChar char="•"/>
            </a:pPr>
            <a:r>
              <a:rPr lang="nl-NL" sz="2400" dirty="0">
                <a:latin typeface="Calibri" pitchFamily="34" charset="0"/>
              </a:rPr>
              <a:t>Marian Hoekstra</a:t>
            </a:r>
            <a:br>
              <a:rPr lang="nl-NL" sz="2400" dirty="0">
                <a:latin typeface="Calibri" pitchFamily="34" charset="0"/>
              </a:rPr>
            </a:br>
            <a:r>
              <a:rPr lang="nl-NL" sz="2400" dirty="0">
                <a:latin typeface="Calibri" pitchFamily="34" charset="0"/>
              </a:rPr>
              <a:t>Senior beleidsadviseur CPZ</a:t>
            </a:r>
            <a:br>
              <a:rPr lang="nl-NL" sz="2400" dirty="0">
                <a:latin typeface="Calibri" pitchFamily="34" charset="0"/>
                <a:cs typeface="Calibri" pitchFamily="34" charset="0"/>
              </a:rPr>
            </a:br>
            <a:endParaRPr lang="nl-NL" sz="2400" dirty="0">
              <a:latin typeface="Calibri" pitchFamily="34" charset="0"/>
              <a:cs typeface="Calibri" pitchFamily="34" charset="0"/>
            </a:endParaRPr>
          </a:p>
        </p:txBody>
      </p:sp>
      <p:pic>
        <p:nvPicPr>
          <p:cNvPr id="8" name="Afbeelding 7">
            <a:extLst>
              <a:ext uri="{FF2B5EF4-FFF2-40B4-BE49-F238E27FC236}">
                <a16:creationId xmlns:a16="http://schemas.microsoft.com/office/drawing/2014/main" id="{625C88B6-DA42-1448-85D7-DB2CE6388D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8830" y="190880"/>
            <a:ext cx="2946400" cy="76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5">
            <a:extLst>
              <a:ext uri="{FF2B5EF4-FFF2-40B4-BE49-F238E27FC236}">
                <a16:creationId xmlns:a16="http://schemas.microsoft.com/office/drawing/2014/main" id="{2C060260-133E-A749-ADD2-A6034BBBB502}"/>
              </a:ext>
            </a:extLst>
          </p:cNvPr>
          <p:cNvPicPr>
            <a:picLocks noChangeAspect="1"/>
          </p:cNvPicPr>
          <p:nvPr/>
        </p:nvPicPr>
        <p:blipFill>
          <a:blip r:embed="rId3"/>
          <a:srcRect l="1801" t="3268" r="14957" b="21442"/>
          <a:stretch>
            <a:fillRect/>
          </a:stretch>
        </p:blipFill>
        <p:spPr bwMode="auto">
          <a:xfrm>
            <a:off x="-182880" y="-1149797"/>
            <a:ext cx="14569440" cy="8417267"/>
          </a:xfrm>
          <a:prstGeom prst="rect">
            <a:avLst/>
          </a:prstGeom>
          <a:noFill/>
          <a:ln w="9525">
            <a:noFill/>
            <a:miter lim="800000"/>
            <a:headEnd/>
            <a:tailEnd/>
          </a:ln>
        </p:spPr>
      </p:pic>
      <p:sp>
        <p:nvSpPr>
          <p:cNvPr id="4" name="Tekstvak 3">
            <a:extLst>
              <a:ext uri="{FF2B5EF4-FFF2-40B4-BE49-F238E27FC236}">
                <a16:creationId xmlns:a16="http://schemas.microsoft.com/office/drawing/2014/main" id="{0F50FEA9-26C3-401D-992C-ADFA18DB5C25}"/>
              </a:ext>
            </a:extLst>
          </p:cNvPr>
          <p:cNvSpPr txBox="1"/>
          <p:nvPr/>
        </p:nvSpPr>
        <p:spPr>
          <a:xfrm>
            <a:off x="352829" y="305068"/>
            <a:ext cx="9196648" cy="6063198"/>
          </a:xfrm>
          <a:prstGeom prst="rect">
            <a:avLst/>
          </a:prstGeom>
          <a:noFill/>
        </p:spPr>
        <p:txBody>
          <a:bodyPr wrap="square" rtlCol="0" anchor="t">
            <a:spAutoFit/>
          </a:bodyPr>
          <a:lstStyle/>
          <a:p>
            <a:r>
              <a:rPr lang="nl-NL" sz="3600" b="1" dirty="0">
                <a:latin typeface="Calibri" panose="020F0502020204030204" pitchFamily="34" charset="0"/>
                <a:cs typeface="Calibri" panose="020F0502020204030204" pitchFamily="34" charset="0"/>
              </a:rPr>
              <a:t>Hoe ver zijn jullie in het proces van </a:t>
            </a:r>
            <a:br>
              <a:rPr lang="nl-NL" sz="3600" b="1" dirty="0">
                <a:latin typeface="Calibri" panose="020F0502020204030204" pitchFamily="34" charset="0"/>
                <a:cs typeface="Calibri" panose="020F0502020204030204" pitchFamily="34" charset="0"/>
              </a:rPr>
            </a:br>
            <a:r>
              <a:rPr lang="nl-NL" sz="3600" b="1" dirty="0">
                <a:latin typeface="Calibri" panose="020F0502020204030204" pitchFamily="34" charset="0"/>
                <a:cs typeface="Calibri" panose="020F0502020204030204" pitchFamily="34" charset="0"/>
              </a:rPr>
              <a:t>het instellen van een moeder/ouderraad?</a:t>
            </a:r>
          </a:p>
          <a:p>
            <a:endParaRPr lang="nl-NL" sz="3600" b="1" dirty="0">
              <a:latin typeface="Calibri" panose="020F0502020204030204" pitchFamily="34" charset="0"/>
              <a:cs typeface="Calibri" panose="020F0502020204030204" pitchFamily="34" charset="0"/>
            </a:endParaRPr>
          </a:p>
          <a:p>
            <a:r>
              <a:rPr lang="nl-NL" sz="2800" dirty="0">
                <a:latin typeface="Calibri" panose="020F0502020204030204" pitchFamily="34" charset="0"/>
                <a:cs typeface="Calibri" panose="020F0502020204030204" pitchFamily="34" charset="0"/>
                <a:hlinkClick r:id="rId4"/>
              </a:rPr>
              <a:t>CPZ Handreiking implementatie cliëntparticipatie </a:t>
            </a:r>
            <a:endParaRPr lang="nl-NL" sz="2800" b="1" dirty="0">
              <a:latin typeface="Calibri" panose="020F0502020204030204" pitchFamily="34" charset="0"/>
              <a:cs typeface="Calibri" panose="020F0502020204030204" pitchFamily="34" charset="0"/>
            </a:endParaRPr>
          </a:p>
          <a:p>
            <a:r>
              <a:rPr lang="nl-NL" sz="2800" b="1" dirty="0">
                <a:latin typeface="Calibri" panose="020F0502020204030204" pitchFamily="34" charset="0"/>
                <a:cs typeface="Calibri" panose="020F0502020204030204" pitchFamily="34" charset="0"/>
              </a:rPr>
              <a:t>Stappenplan uit de handreiking: </a:t>
            </a:r>
            <a:endParaRPr lang="nl-NL"/>
          </a:p>
          <a:p>
            <a:r>
              <a:rPr lang="nl-NL" sz="2800" b="1" dirty="0">
                <a:latin typeface="Calibri" panose="020F0502020204030204" pitchFamily="34" charset="0"/>
                <a:cs typeface="Calibri" panose="020F0502020204030204" pitchFamily="34" charset="0"/>
              </a:rPr>
              <a:t>Stap 1: </a:t>
            </a:r>
            <a:r>
              <a:rPr lang="nl-NL" sz="2800" dirty="0">
                <a:latin typeface="Calibri" panose="020F0502020204030204" pitchFamily="34" charset="0"/>
                <a:cs typeface="Calibri" panose="020F0502020204030204" pitchFamily="34" charset="0"/>
              </a:rPr>
              <a:t>Bepaal of het VSV/ de IGO een </a:t>
            </a:r>
            <a:br>
              <a:rPr lang="nl-NL" sz="2800" dirty="0">
                <a:latin typeface="Calibri" panose="020F0502020204030204" pitchFamily="34" charset="0"/>
                <a:cs typeface="Calibri" panose="020F0502020204030204" pitchFamily="34" charset="0"/>
              </a:rPr>
            </a:br>
            <a:r>
              <a:rPr lang="nl-NL" sz="2800" dirty="0">
                <a:latin typeface="Calibri" panose="020F0502020204030204" pitchFamily="34" charset="0"/>
                <a:cs typeface="Calibri" panose="020F0502020204030204" pitchFamily="34" charset="0"/>
              </a:rPr>
              <a:t>             </a:t>
            </a:r>
            <a:r>
              <a:rPr lang="nl-NL" sz="2800" dirty="0" err="1">
                <a:latin typeface="Calibri" panose="020F0502020204030204" pitchFamily="34" charset="0"/>
                <a:cs typeface="Calibri" panose="020F0502020204030204" pitchFamily="34" charset="0"/>
              </a:rPr>
              <a:t>WTZi</a:t>
            </a:r>
            <a:r>
              <a:rPr lang="nl-NL" sz="2800" dirty="0">
                <a:latin typeface="Calibri" panose="020F0502020204030204" pitchFamily="34" charset="0"/>
                <a:cs typeface="Calibri" panose="020F0502020204030204" pitchFamily="34" charset="0"/>
              </a:rPr>
              <a:t> Erkende instelling is</a:t>
            </a:r>
          </a:p>
          <a:p>
            <a:r>
              <a:rPr lang="nl-NL" sz="2800" b="1" dirty="0">
                <a:latin typeface="Calibri" panose="020F0502020204030204" pitchFamily="34" charset="0"/>
                <a:cs typeface="Calibri" panose="020F0502020204030204" pitchFamily="34" charset="0"/>
              </a:rPr>
              <a:t>Stap 2: </a:t>
            </a:r>
            <a:r>
              <a:rPr lang="nl-NL" sz="2800" dirty="0">
                <a:latin typeface="Calibri" panose="020F0502020204030204" pitchFamily="34" charset="0"/>
                <a:cs typeface="Calibri" panose="020F0502020204030204" pitchFamily="34" charset="0"/>
              </a:rPr>
              <a:t>Bepaal het beoogde doel (plan)</a:t>
            </a:r>
          </a:p>
          <a:p>
            <a:r>
              <a:rPr lang="nl-NL" sz="2800" b="1" dirty="0">
                <a:latin typeface="Calibri" panose="020F0502020204030204" pitchFamily="34" charset="0"/>
                <a:cs typeface="Calibri" panose="020F0502020204030204" pitchFamily="34" charset="0"/>
              </a:rPr>
              <a:t>Stap 3: </a:t>
            </a:r>
            <a:r>
              <a:rPr lang="nl-NL" sz="2800" dirty="0">
                <a:latin typeface="Calibri" panose="020F0502020204030204" pitchFamily="34" charset="0"/>
                <a:cs typeface="Calibri" panose="020F0502020204030204" pitchFamily="34" charset="0"/>
              </a:rPr>
              <a:t>Bepaal de randvoorwaarden (plan)</a:t>
            </a:r>
          </a:p>
          <a:p>
            <a:r>
              <a:rPr lang="nl-NL" sz="2800" b="1" dirty="0">
                <a:latin typeface="Calibri" panose="020F0502020204030204" pitchFamily="34" charset="0"/>
                <a:cs typeface="Calibri" panose="020F0502020204030204" pitchFamily="34" charset="0"/>
              </a:rPr>
              <a:t>Stap 4: </a:t>
            </a:r>
            <a:r>
              <a:rPr lang="nl-NL" sz="2800" dirty="0">
                <a:latin typeface="Calibri" panose="020F0502020204030204" pitchFamily="34" charset="0"/>
                <a:cs typeface="Calibri" panose="020F0502020204030204" pitchFamily="34" charset="0"/>
              </a:rPr>
              <a:t>Werving (do)</a:t>
            </a:r>
          </a:p>
          <a:p>
            <a:r>
              <a:rPr lang="nl-NL" sz="2800" b="1" dirty="0">
                <a:latin typeface="Calibri" panose="020F0502020204030204" pitchFamily="34" charset="0"/>
                <a:cs typeface="Calibri" panose="020F0502020204030204" pitchFamily="34" charset="0"/>
              </a:rPr>
              <a:t>Stap 5: </a:t>
            </a:r>
            <a:r>
              <a:rPr lang="nl-NL" sz="2800" dirty="0">
                <a:latin typeface="Calibri" panose="020F0502020204030204" pitchFamily="34" charset="0"/>
                <a:cs typeface="Calibri" panose="020F0502020204030204" pitchFamily="34" charset="0"/>
              </a:rPr>
              <a:t>Voer uit (do) </a:t>
            </a:r>
          </a:p>
          <a:p>
            <a:r>
              <a:rPr lang="nl-NL" sz="2800" b="1" dirty="0">
                <a:latin typeface="Calibri" panose="020F0502020204030204" pitchFamily="34" charset="0"/>
                <a:cs typeface="Calibri" panose="020F0502020204030204" pitchFamily="34" charset="0"/>
              </a:rPr>
              <a:t>Stap 6: </a:t>
            </a:r>
            <a:r>
              <a:rPr lang="nl-NL" sz="2800" dirty="0">
                <a:latin typeface="Calibri" panose="020F0502020204030204" pitchFamily="34" charset="0"/>
                <a:cs typeface="Calibri" panose="020F0502020204030204" pitchFamily="34" charset="0"/>
              </a:rPr>
              <a:t>Check</a:t>
            </a:r>
          </a:p>
          <a:p>
            <a:r>
              <a:rPr lang="nl-NL" sz="2800" b="1" dirty="0">
                <a:latin typeface="Calibri" panose="020F0502020204030204" pitchFamily="34" charset="0"/>
                <a:cs typeface="Calibri" panose="020F0502020204030204" pitchFamily="34" charset="0"/>
              </a:rPr>
              <a:t>Stap 7: </a:t>
            </a:r>
            <a:r>
              <a:rPr lang="nl-NL" sz="2800" dirty="0">
                <a:latin typeface="Calibri" panose="020F0502020204030204" pitchFamily="34" charset="0"/>
                <a:cs typeface="Calibri" panose="020F0502020204030204" pitchFamily="34" charset="0"/>
              </a:rPr>
              <a:t>Act</a:t>
            </a:r>
          </a:p>
        </p:txBody>
      </p:sp>
    </p:spTree>
    <p:extLst>
      <p:ext uri="{BB962C8B-B14F-4D97-AF65-F5344CB8AC3E}">
        <p14:creationId xmlns:p14="http://schemas.microsoft.com/office/powerpoint/2010/main" val="3814697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986741" y="1305099"/>
            <a:ext cx="8661862" cy="2277547"/>
          </a:xfrm>
          <a:prstGeom prst="rect">
            <a:avLst/>
          </a:prstGeom>
          <a:noFill/>
        </p:spPr>
        <p:txBody>
          <a:bodyPr wrap="square" rtlCol="0">
            <a:spAutoFit/>
          </a:bodyPr>
          <a:lstStyle/>
          <a:p>
            <a:r>
              <a:rPr lang="nl-NL" sz="4000" b="1" dirty="0">
                <a:solidFill>
                  <a:srgbClr val="209ED1"/>
                </a:solidFill>
                <a:latin typeface="+mn-lt"/>
              </a:rPr>
              <a:t>De basis</a:t>
            </a:r>
          </a:p>
          <a:p>
            <a:endParaRPr lang="nl-NL" sz="2800" dirty="0">
              <a:latin typeface="+mn-lt"/>
            </a:endParaRPr>
          </a:p>
          <a:p>
            <a:r>
              <a:rPr lang="nl-NL" sz="2800" dirty="0">
                <a:latin typeface="+mn-lt"/>
              </a:rPr>
              <a:t>Cliëntgerichte zorg kan uitsluitend vormgegeven worden mét de cliënt over wat belangrijk is vóór de cliënt.</a:t>
            </a:r>
          </a:p>
          <a:p>
            <a:endParaRPr lang="nl-NL" dirty="0"/>
          </a:p>
        </p:txBody>
      </p:sp>
      <p:pic>
        <p:nvPicPr>
          <p:cNvPr id="4" name="Afbeelding 3">
            <a:extLst>
              <a:ext uri="{FF2B5EF4-FFF2-40B4-BE49-F238E27FC236}">
                <a16:creationId xmlns:a16="http://schemas.microsoft.com/office/drawing/2014/main" id="{98F62A80-0492-4388-B0B8-8C79C3FBCC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68495"/>
            <a:ext cx="5081158" cy="1397318"/>
          </a:xfrm>
          <a:prstGeom prst="rect">
            <a:avLst/>
          </a:prstGeom>
        </p:spPr>
      </p:pic>
    </p:spTree>
    <p:extLst>
      <p:ext uri="{BB962C8B-B14F-4D97-AF65-F5344CB8AC3E}">
        <p14:creationId xmlns:p14="http://schemas.microsoft.com/office/powerpoint/2010/main" val="1676326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0724E744-B6C2-4854-84D7-E0A882656570}"/>
              </a:ext>
            </a:extLst>
          </p:cNvPr>
          <p:cNvSpPr txBox="1"/>
          <p:nvPr/>
        </p:nvSpPr>
        <p:spPr>
          <a:xfrm>
            <a:off x="1374831" y="674400"/>
            <a:ext cx="10487891" cy="5078313"/>
          </a:xfrm>
          <a:prstGeom prst="rect">
            <a:avLst/>
          </a:prstGeom>
          <a:noFill/>
        </p:spPr>
        <p:txBody>
          <a:bodyPr wrap="square" rtlCol="0">
            <a:spAutoFit/>
          </a:bodyPr>
          <a:lstStyle/>
          <a:p>
            <a:r>
              <a:rPr lang="nl-NL" sz="4000" b="1" dirty="0">
                <a:solidFill>
                  <a:srgbClr val="209ED1"/>
                </a:solidFill>
                <a:latin typeface="+mn-lt"/>
              </a:rPr>
              <a:t>Het project</a:t>
            </a:r>
          </a:p>
          <a:p>
            <a:pPr algn="ctr"/>
            <a:endParaRPr lang="nl-NL" dirty="0">
              <a:latin typeface="+mn-lt"/>
            </a:endParaRPr>
          </a:p>
          <a:p>
            <a:r>
              <a:rPr lang="nl-NL" sz="2800" dirty="0">
                <a:latin typeface="+mj-lt"/>
              </a:rPr>
              <a:t>De werkgroep van zorgprofessionals bestond uit:</a:t>
            </a:r>
          </a:p>
          <a:p>
            <a:pPr marL="2114550" lvl="4" indent="-285750">
              <a:buFont typeface="Arial" charset="0"/>
              <a:buChar char="•"/>
            </a:pPr>
            <a:r>
              <a:rPr lang="nl-NL" sz="2800" dirty="0">
                <a:latin typeface="+mj-lt"/>
              </a:rPr>
              <a:t>Verpleegkundige O&amp;G</a:t>
            </a:r>
          </a:p>
          <a:p>
            <a:pPr marL="2114550" lvl="4" indent="-285750">
              <a:buFont typeface="Arial" charset="0"/>
              <a:buChar char="•"/>
            </a:pPr>
            <a:r>
              <a:rPr lang="nl-NL" sz="2800" dirty="0">
                <a:latin typeface="+mj-lt"/>
              </a:rPr>
              <a:t>Verpleegkundige K&amp;J</a:t>
            </a:r>
          </a:p>
          <a:p>
            <a:pPr marL="2114550" lvl="4" indent="-285750">
              <a:buFont typeface="Arial" charset="0"/>
              <a:buChar char="•"/>
            </a:pPr>
            <a:r>
              <a:rPr lang="nl-NL" sz="2800" dirty="0">
                <a:latin typeface="+mj-lt"/>
              </a:rPr>
              <a:t>Gynaecoloog</a:t>
            </a:r>
          </a:p>
          <a:p>
            <a:pPr marL="2114550" lvl="4" indent="-285750">
              <a:buFont typeface="Arial" charset="0"/>
              <a:buChar char="•"/>
            </a:pPr>
            <a:r>
              <a:rPr lang="nl-NL" sz="2800" dirty="0">
                <a:latin typeface="+mj-lt"/>
              </a:rPr>
              <a:t>Medewerker communicatie ziekenhuis</a:t>
            </a:r>
          </a:p>
          <a:p>
            <a:pPr marL="2114550" lvl="4" indent="-285750">
              <a:buFont typeface="Arial" charset="0"/>
              <a:buChar char="•"/>
            </a:pPr>
            <a:r>
              <a:rPr lang="nl-NL" sz="2800" dirty="0">
                <a:latin typeface="+mj-lt"/>
              </a:rPr>
              <a:t>Lid stuurgroep Geboortehart</a:t>
            </a:r>
          </a:p>
          <a:p>
            <a:pPr marL="2114550" lvl="4" indent="-285750">
              <a:buFont typeface="Arial" charset="0"/>
              <a:buChar char="•"/>
            </a:pPr>
            <a:endParaRPr lang="nl-NL" sz="1200" dirty="0">
              <a:latin typeface="+mj-lt"/>
            </a:endParaRPr>
          </a:p>
          <a:p>
            <a:endParaRPr lang="nl-NL" sz="1200" dirty="0">
              <a:latin typeface="+mj-lt"/>
            </a:endParaRPr>
          </a:p>
          <a:p>
            <a:r>
              <a:rPr lang="nl-NL" sz="2800" dirty="0">
                <a:latin typeface="+mj-lt"/>
              </a:rPr>
              <a:t>Uitkomst van de werkgroep is opgenomen in</a:t>
            </a:r>
            <a:r>
              <a:rPr lang="nl-NL" sz="2800" dirty="0">
                <a:latin typeface="+mj-lt"/>
                <a:hlinkClick r:id="rId3"/>
              </a:rPr>
              <a:t> </a:t>
            </a:r>
            <a:br>
              <a:rPr lang="nl-NL" sz="2800" dirty="0">
                <a:latin typeface="+mj-lt"/>
                <a:hlinkClick r:id="rId3"/>
              </a:rPr>
            </a:br>
            <a:r>
              <a:rPr lang="nl-NL" sz="2800" dirty="0">
                <a:latin typeface="+mj-lt"/>
                <a:hlinkClick r:id="rId3"/>
              </a:rPr>
              <a:t>- bijlage 10B van het bedrijfsplan Geboortehart (18-01-2017) </a:t>
            </a:r>
            <a:endParaRPr lang="nl-NL" sz="2800" dirty="0">
              <a:latin typeface="+mj-lt"/>
            </a:endParaRPr>
          </a:p>
          <a:p>
            <a:pPr marL="285750" indent="-285750">
              <a:buFont typeface="Arial" charset="0"/>
              <a:buChar char="•"/>
            </a:pPr>
            <a:endParaRPr lang="nl-NL" dirty="0"/>
          </a:p>
        </p:txBody>
      </p:sp>
    </p:spTree>
    <p:extLst>
      <p:ext uri="{BB962C8B-B14F-4D97-AF65-F5344CB8AC3E}">
        <p14:creationId xmlns:p14="http://schemas.microsoft.com/office/powerpoint/2010/main" val="2533472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666702" y="850669"/>
            <a:ext cx="8919556" cy="4462760"/>
          </a:xfrm>
          <a:prstGeom prst="rect">
            <a:avLst/>
          </a:prstGeom>
          <a:noFill/>
        </p:spPr>
        <p:txBody>
          <a:bodyPr wrap="square" rtlCol="0">
            <a:spAutoFit/>
          </a:bodyPr>
          <a:lstStyle/>
          <a:p>
            <a:r>
              <a:rPr lang="nl-NL" sz="4000" b="1" dirty="0">
                <a:solidFill>
                  <a:srgbClr val="209ED1"/>
                </a:solidFill>
                <a:latin typeface="+mn-lt"/>
              </a:rPr>
              <a:t>Kwaliteit</a:t>
            </a:r>
          </a:p>
          <a:p>
            <a:endParaRPr lang="nl-NL" sz="2000" dirty="0">
              <a:latin typeface="+mn-lt"/>
            </a:endParaRPr>
          </a:p>
          <a:p>
            <a:r>
              <a:rPr lang="nl-NL" sz="2800" dirty="0">
                <a:latin typeface="+mn-lt"/>
              </a:rPr>
              <a:t>Het verlenen van de </a:t>
            </a:r>
            <a:r>
              <a:rPr lang="nl-NL" sz="2800" b="1" dirty="0">
                <a:latin typeface="+mn-lt"/>
              </a:rPr>
              <a:t>juiste</a:t>
            </a:r>
            <a:r>
              <a:rPr lang="nl-NL" sz="2800" dirty="0">
                <a:latin typeface="+mn-lt"/>
              </a:rPr>
              <a:t> </a:t>
            </a:r>
            <a:r>
              <a:rPr lang="nl-NL" sz="2800" b="1" dirty="0">
                <a:latin typeface="+mn-lt"/>
              </a:rPr>
              <a:t>zorg</a:t>
            </a:r>
            <a:r>
              <a:rPr lang="nl-NL" sz="2800" dirty="0">
                <a:latin typeface="+mn-lt"/>
              </a:rPr>
              <a:t> op de </a:t>
            </a:r>
            <a:r>
              <a:rPr lang="nl-NL" sz="2800" b="1" dirty="0">
                <a:latin typeface="+mn-lt"/>
              </a:rPr>
              <a:t>juiste plek </a:t>
            </a:r>
            <a:r>
              <a:rPr lang="nl-NL" sz="2800" dirty="0">
                <a:latin typeface="+mn-lt"/>
              </a:rPr>
              <a:t>door de </a:t>
            </a:r>
            <a:r>
              <a:rPr lang="nl-NL" sz="2800" b="1" dirty="0">
                <a:latin typeface="+mn-lt"/>
              </a:rPr>
              <a:t>juiste zorgprofessional</a:t>
            </a:r>
            <a:r>
              <a:rPr lang="nl-NL" sz="2800" dirty="0">
                <a:latin typeface="+mn-lt"/>
              </a:rPr>
              <a:t>. </a:t>
            </a:r>
          </a:p>
          <a:p>
            <a:endParaRPr lang="nl-NL" sz="2800" dirty="0">
              <a:latin typeface="+mn-lt"/>
            </a:endParaRPr>
          </a:p>
          <a:p>
            <a:r>
              <a:rPr lang="nl-NL" sz="2800" dirty="0">
                <a:latin typeface="+mn-lt"/>
              </a:rPr>
              <a:t>Hierbij staat de cliënt centraal, haar mening ideeën en ervaringen worden meegenomen in de ontwikkeling van zorg, het continu verbeteren en de organisatie van Geboortehart en het Centrum voor Geboortezorg van het WFG. </a:t>
            </a:r>
          </a:p>
        </p:txBody>
      </p:sp>
    </p:spTree>
    <p:extLst>
      <p:ext uri="{BB962C8B-B14F-4D97-AF65-F5344CB8AC3E}">
        <p14:creationId xmlns:p14="http://schemas.microsoft.com/office/powerpoint/2010/main" val="821444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529542" y="368531"/>
            <a:ext cx="10449098" cy="5755422"/>
          </a:xfrm>
          <a:prstGeom prst="rect">
            <a:avLst/>
          </a:prstGeom>
          <a:noFill/>
        </p:spPr>
        <p:txBody>
          <a:bodyPr wrap="square" rtlCol="0">
            <a:spAutoFit/>
          </a:bodyPr>
          <a:lstStyle/>
          <a:p>
            <a:r>
              <a:rPr lang="nl-NL" sz="4000" b="1" dirty="0">
                <a:solidFill>
                  <a:srgbClr val="209ED1"/>
                </a:solidFill>
                <a:latin typeface="+mn-lt"/>
              </a:rPr>
              <a:t>Missie en visie moederraad</a:t>
            </a:r>
            <a:endParaRPr lang="nl-NL" dirty="0">
              <a:latin typeface="+mn-lt"/>
            </a:endParaRPr>
          </a:p>
          <a:p>
            <a:r>
              <a:rPr lang="nl-NL" sz="2400" b="1" dirty="0">
                <a:latin typeface="+mn-lt"/>
              </a:rPr>
              <a:t>Opgesteld door zorgprofessionals</a:t>
            </a:r>
          </a:p>
          <a:p>
            <a:endParaRPr lang="nl-NL" sz="2400" dirty="0">
              <a:latin typeface="+mn-lt"/>
            </a:endParaRPr>
          </a:p>
          <a:p>
            <a:r>
              <a:rPr lang="nl-NL" sz="2800" dirty="0">
                <a:latin typeface="+mn-lt"/>
              </a:rPr>
              <a:t>“Het centrum voor geboortezorg </a:t>
            </a:r>
            <a:r>
              <a:rPr lang="nl-NL" sz="2800" dirty="0" err="1">
                <a:latin typeface="+mn-lt"/>
              </a:rPr>
              <a:t>Westfriesgasthuis</a:t>
            </a:r>
            <a:r>
              <a:rPr lang="nl-NL" sz="2800" dirty="0">
                <a:latin typeface="+mn-lt"/>
              </a:rPr>
              <a:t> en Geboortehart hebben gekozen voor het oprichten van een moederraad om de zorg blijvend te laten aansluiten op de wensen en behoeften van cliënten bij veranderingen van de integrale geboortezorg. </a:t>
            </a:r>
          </a:p>
          <a:p>
            <a:endParaRPr lang="nl-NL" sz="2800" dirty="0">
              <a:latin typeface="+mn-lt"/>
            </a:endParaRPr>
          </a:p>
          <a:p>
            <a:r>
              <a:rPr lang="nl-NL" sz="2800" dirty="0">
                <a:latin typeface="+mn-lt"/>
              </a:rPr>
              <a:t>In het bestuur van de moederraad gaan leden in dialoog over bepaalde onderwerpen. De moeders brengen hun cliëntperspectief in ten behoeve van de diverse vraagstukken. De moederraad is geen doel op zich, maar een van de (vele) middelen om cliëntgericht te werken en continu verbeteren toe te passen.”  </a:t>
            </a:r>
          </a:p>
        </p:txBody>
      </p:sp>
    </p:spTree>
    <p:extLst>
      <p:ext uri="{BB962C8B-B14F-4D97-AF65-F5344CB8AC3E}">
        <p14:creationId xmlns:p14="http://schemas.microsoft.com/office/powerpoint/2010/main" val="2857851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936865" y="572193"/>
            <a:ext cx="8969433" cy="5724644"/>
          </a:xfrm>
          <a:prstGeom prst="rect">
            <a:avLst/>
          </a:prstGeom>
          <a:noFill/>
        </p:spPr>
        <p:txBody>
          <a:bodyPr wrap="square" rtlCol="0">
            <a:spAutoFit/>
          </a:bodyPr>
          <a:lstStyle/>
          <a:p>
            <a:r>
              <a:rPr lang="nl-NL" sz="4000" b="1" dirty="0">
                <a:solidFill>
                  <a:srgbClr val="209ED1"/>
                </a:solidFill>
                <a:latin typeface="+mn-lt"/>
              </a:rPr>
              <a:t>Vorm</a:t>
            </a:r>
          </a:p>
          <a:p>
            <a:endParaRPr lang="nl-NL" dirty="0">
              <a:latin typeface="+mn-lt"/>
            </a:endParaRPr>
          </a:p>
          <a:p>
            <a:r>
              <a:rPr lang="nl-NL" sz="2800" dirty="0">
                <a:latin typeface="+mn-lt"/>
              </a:rPr>
              <a:t>De moederraad: </a:t>
            </a:r>
          </a:p>
          <a:p>
            <a:pPr marL="342900" indent="-342900">
              <a:buFont typeface="Arial" charset="0"/>
              <a:buChar char="•"/>
            </a:pPr>
            <a:r>
              <a:rPr lang="nl-NL" sz="2800" dirty="0">
                <a:latin typeface="+mn-lt"/>
              </a:rPr>
              <a:t>Is dynamisch</a:t>
            </a:r>
          </a:p>
          <a:p>
            <a:pPr marL="342900" indent="-342900">
              <a:buFont typeface="Arial" charset="0"/>
              <a:buChar char="•"/>
            </a:pPr>
            <a:r>
              <a:rPr lang="nl-NL" sz="2800" dirty="0">
                <a:latin typeface="+mn-lt"/>
              </a:rPr>
              <a:t>Heeft vijf tot zes leden</a:t>
            </a:r>
          </a:p>
          <a:p>
            <a:pPr marL="342900" indent="-342900">
              <a:buFont typeface="Arial" charset="0"/>
              <a:buChar char="•"/>
            </a:pPr>
            <a:r>
              <a:rPr lang="nl-NL" sz="2800" dirty="0">
                <a:latin typeface="+mn-lt"/>
              </a:rPr>
              <a:t>Voert focusgesprekken </a:t>
            </a:r>
          </a:p>
          <a:p>
            <a:pPr marL="342900" indent="-342900">
              <a:buFont typeface="Arial" charset="0"/>
              <a:buChar char="•"/>
            </a:pPr>
            <a:r>
              <a:rPr lang="nl-NL" sz="2800" dirty="0">
                <a:latin typeface="+mn-lt"/>
              </a:rPr>
              <a:t>Komt vier keer per jaar samen</a:t>
            </a:r>
          </a:p>
          <a:p>
            <a:pPr marL="342900" indent="-342900">
              <a:buFont typeface="Arial" charset="0"/>
              <a:buChar char="•"/>
            </a:pPr>
            <a:r>
              <a:rPr lang="nl-NL" sz="2800" dirty="0">
                <a:latin typeface="+mn-lt"/>
              </a:rPr>
              <a:t>Discussieert over:</a:t>
            </a:r>
          </a:p>
          <a:p>
            <a:pPr marL="800100" lvl="1" indent="-342900">
              <a:buFont typeface="Arial" charset="0"/>
              <a:buChar char="•"/>
            </a:pPr>
            <a:r>
              <a:rPr lang="nl-NL" sz="2800" dirty="0">
                <a:latin typeface="+mn-lt"/>
              </a:rPr>
              <a:t>neonatologie</a:t>
            </a:r>
          </a:p>
          <a:p>
            <a:pPr marL="800100" lvl="1" indent="-342900">
              <a:buFont typeface="Arial" charset="0"/>
              <a:buChar char="•"/>
            </a:pPr>
            <a:r>
              <a:rPr lang="nl-NL" sz="2800" dirty="0">
                <a:latin typeface="+mn-lt"/>
              </a:rPr>
              <a:t>bevallingen</a:t>
            </a:r>
          </a:p>
          <a:p>
            <a:pPr marL="800100" lvl="1" indent="-342900">
              <a:buFont typeface="Arial" charset="0"/>
              <a:buChar char="•"/>
            </a:pPr>
            <a:r>
              <a:rPr lang="nl-NL" sz="2800" dirty="0">
                <a:latin typeface="+mn-lt"/>
              </a:rPr>
              <a:t>voorlichting</a:t>
            </a:r>
          </a:p>
          <a:p>
            <a:pPr marL="800100" lvl="1" indent="-342900">
              <a:buFont typeface="Arial" charset="0"/>
              <a:buChar char="•"/>
            </a:pPr>
            <a:r>
              <a:rPr lang="nl-NL" sz="2800" dirty="0">
                <a:latin typeface="+mn-lt"/>
              </a:rPr>
              <a:t>echografie</a:t>
            </a:r>
          </a:p>
          <a:p>
            <a:pPr marL="800100" lvl="1" indent="-342900">
              <a:buFont typeface="Arial" charset="0"/>
              <a:buChar char="•"/>
            </a:pPr>
            <a:r>
              <a:rPr lang="nl-NL" sz="2800" dirty="0">
                <a:latin typeface="+mn-lt"/>
              </a:rPr>
              <a:t>begeleiding zwangerschap. </a:t>
            </a:r>
          </a:p>
        </p:txBody>
      </p:sp>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73099">
            <a:off x="8708968" y="3227189"/>
            <a:ext cx="2202149" cy="2259561"/>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18797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41085">
            <a:off x="719823" y="1718812"/>
            <a:ext cx="4193784" cy="3450205"/>
          </a:xfrm>
          <a:prstGeom prst="rect">
            <a:avLst/>
          </a:prstGeom>
          <a:ln>
            <a:noFill/>
          </a:ln>
          <a:effectLst>
            <a:outerShdw blurRad="190500" algn="tl" rotWithShape="0">
              <a:srgbClr val="000000">
                <a:alpha val="70000"/>
              </a:srgbClr>
            </a:outerShdw>
          </a:effectLst>
        </p:spPr>
      </p:pic>
      <p:sp>
        <p:nvSpPr>
          <p:cNvPr id="2" name="Tekstvak 1"/>
          <p:cNvSpPr txBox="1"/>
          <p:nvPr/>
        </p:nvSpPr>
        <p:spPr>
          <a:xfrm>
            <a:off x="5320145" y="1170709"/>
            <a:ext cx="6284422" cy="3816429"/>
          </a:xfrm>
          <a:prstGeom prst="rect">
            <a:avLst/>
          </a:prstGeom>
          <a:noFill/>
        </p:spPr>
        <p:txBody>
          <a:bodyPr wrap="square" rtlCol="0">
            <a:spAutoFit/>
          </a:bodyPr>
          <a:lstStyle/>
          <a:p>
            <a:r>
              <a:rPr lang="nl-NL" sz="4000" b="1" dirty="0">
                <a:solidFill>
                  <a:srgbClr val="209ED1"/>
                </a:solidFill>
                <a:latin typeface="+mn-lt"/>
              </a:rPr>
              <a:t>Doelgroep</a:t>
            </a:r>
          </a:p>
          <a:p>
            <a:endParaRPr lang="nl-NL" dirty="0">
              <a:latin typeface="+mn-lt"/>
            </a:endParaRPr>
          </a:p>
          <a:p>
            <a:endParaRPr lang="nl-NL" sz="2400" dirty="0">
              <a:latin typeface="+mn-lt"/>
            </a:endParaRPr>
          </a:p>
          <a:p>
            <a:r>
              <a:rPr lang="nl-NL" sz="2800" dirty="0">
                <a:latin typeface="+mn-lt"/>
              </a:rPr>
              <a:t>Iedere ervaring is uniek en kan helpen bij continue verbeteren. Een gemêleerde samenstelling  van de moederraad is daarbij essentieel. </a:t>
            </a:r>
          </a:p>
          <a:p>
            <a:endParaRPr lang="nl-NL" sz="2400" dirty="0">
              <a:latin typeface="+mn-lt"/>
            </a:endParaRPr>
          </a:p>
          <a:p>
            <a:r>
              <a:rPr lang="nl-NL" sz="2400" dirty="0">
                <a:latin typeface="+mn-lt"/>
              </a:rPr>
              <a:t> </a:t>
            </a:r>
          </a:p>
        </p:txBody>
      </p:sp>
    </p:spTree>
    <p:extLst>
      <p:ext uri="{BB962C8B-B14F-4D97-AF65-F5344CB8AC3E}">
        <p14:creationId xmlns:p14="http://schemas.microsoft.com/office/powerpoint/2010/main" val="3476145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773082" y="1451149"/>
            <a:ext cx="4763193" cy="2708434"/>
          </a:xfrm>
          <a:prstGeom prst="rect">
            <a:avLst/>
          </a:prstGeom>
          <a:noFill/>
        </p:spPr>
        <p:txBody>
          <a:bodyPr wrap="square" rtlCol="0">
            <a:spAutoFit/>
          </a:bodyPr>
          <a:lstStyle/>
          <a:p>
            <a:r>
              <a:rPr lang="nl-NL" sz="4000" b="1" dirty="0">
                <a:solidFill>
                  <a:srgbClr val="209ED1"/>
                </a:solidFill>
                <a:latin typeface="+mn-lt"/>
              </a:rPr>
              <a:t>Werving</a:t>
            </a:r>
          </a:p>
          <a:p>
            <a:endParaRPr lang="nl-NL" dirty="0">
              <a:latin typeface="+mn-lt"/>
            </a:endParaRPr>
          </a:p>
          <a:p>
            <a:r>
              <a:rPr lang="nl-NL" sz="2800" dirty="0">
                <a:latin typeface="+mn-lt"/>
              </a:rPr>
              <a:t>In november 2016 gestart met werven en de eerste moederraadvergadering was een feit op 23 januari 2017</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9854" y="1299326"/>
            <a:ext cx="5381433" cy="4030757"/>
          </a:xfrm>
          <a:prstGeom prst="rect">
            <a:avLst/>
          </a:prstGeom>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pic>
    </p:spTree>
    <p:extLst>
      <p:ext uri="{BB962C8B-B14F-4D97-AF65-F5344CB8AC3E}">
        <p14:creationId xmlns:p14="http://schemas.microsoft.com/office/powerpoint/2010/main" val="1605423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136995" cy="6551626"/>
          </a:xfrm>
          <a:prstGeom prst="rect">
            <a:avLst/>
          </a:prstGeom>
        </p:spPr>
      </p:pic>
      <p:sp>
        <p:nvSpPr>
          <p:cNvPr id="2" name="Tekstvak 1"/>
          <p:cNvSpPr txBox="1"/>
          <p:nvPr/>
        </p:nvSpPr>
        <p:spPr>
          <a:xfrm>
            <a:off x="6500553" y="824976"/>
            <a:ext cx="6176356" cy="3108543"/>
          </a:xfrm>
          <a:prstGeom prst="rect">
            <a:avLst/>
          </a:prstGeom>
          <a:noFill/>
        </p:spPr>
        <p:txBody>
          <a:bodyPr wrap="square" rtlCol="0">
            <a:spAutoFit/>
          </a:bodyPr>
          <a:lstStyle/>
          <a:p>
            <a:r>
              <a:rPr lang="nl-NL" sz="4000" b="1" dirty="0">
                <a:solidFill>
                  <a:srgbClr val="209ED1"/>
                </a:solidFill>
                <a:latin typeface="+mn-lt"/>
              </a:rPr>
              <a:t>Van start</a:t>
            </a:r>
          </a:p>
          <a:p>
            <a:endParaRPr lang="nl-NL" dirty="0">
              <a:latin typeface="+mn-lt"/>
            </a:endParaRPr>
          </a:p>
          <a:p>
            <a:r>
              <a:rPr lang="nl-NL" sz="2800" dirty="0">
                <a:latin typeface="+mn-lt"/>
              </a:rPr>
              <a:t>Van de theorie van de </a:t>
            </a:r>
            <a:br>
              <a:rPr lang="nl-NL" sz="2800" dirty="0">
                <a:latin typeface="+mn-lt"/>
              </a:rPr>
            </a:br>
            <a:r>
              <a:rPr lang="nl-NL" sz="2800" dirty="0">
                <a:latin typeface="+mn-lt"/>
              </a:rPr>
              <a:t>zorgverlener naar de praktijk </a:t>
            </a:r>
          </a:p>
          <a:p>
            <a:r>
              <a:rPr lang="nl-NL" sz="2800" dirty="0">
                <a:latin typeface="+mn-lt"/>
              </a:rPr>
              <a:t>van de cliënt.</a:t>
            </a:r>
          </a:p>
          <a:p>
            <a:endParaRPr lang="nl-NL" dirty="0">
              <a:latin typeface="+mn-lt"/>
            </a:endParaRPr>
          </a:p>
          <a:p>
            <a:endParaRPr lang="nl-NL" dirty="0">
              <a:latin typeface="+mn-lt"/>
            </a:endParaRPr>
          </a:p>
          <a:p>
            <a:endParaRPr lang="nl-NL" dirty="0">
              <a:latin typeface="+mn-lt"/>
            </a:endParaRPr>
          </a:p>
        </p:txBody>
      </p:sp>
    </p:spTree>
    <p:extLst>
      <p:ext uri="{BB962C8B-B14F-4D97-AF65-F5344CB8AC3E}">
        <p14:creationId xmlns:p14="http://schemas.microsoft.com/office/powerpoint/2010/main" val="3943195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6217919" y="819370"/>
            <a:ext cx="4488873" cy="707886"/>
          </a:xfrm>
          <a:prstGeom prst="rect">
            <a:avLst/>
          </a:prstGeom>
          <a:noFill/>
        </p:spPr>
        <p:txBody>
          <a:bodyPr wrap="square" rtlCol="0">
            <a:spAutoFit/>
          </a:bodyPr>
          <a:lstStyle/>
          <a:p>
            <a:r>
              <a:rPr lang="nl-NL" sz="4000" b="1" dirty="0">
                <a:solidFill>
                  <a:srgbClr val="209ED1"/>
                </a:solidFill>
                <a:latin typeface="+mn-lt"/>
              </a:rPr>
              <a:t>Spiegelgesprekken</a:t>
            </a:r>
          </a:p>
        </p:txBody>
      </p:sp>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1795">
            <a:off x="668611" y="1629294"/>
            <a:ext cx="4638503" cy="30923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kstvak 3"/>
          <p:cNvSpPr txBox="1"/>
          <p:nvPr/>
        </p:nvSpPr>
        <p:spPr>
          <a:xfrm>
            <a:off x="6026727" y="1845426"/>
            <a:ext cx="5478088" cy="3539430"/>
          </a:xfrm>
          <a:prstGeom prst="rect">
            <a:avLst/>
          </a:prstGeom>
          <a:noFill/>
        </p:spPr>
        <p:txBody>
          <a:bodyPr wrap="square" rtlCol="0">
            <a:spAutoFit/>
          </a:bodyPr>
          <a:lstStyle/>
          <a:p>
            <a:r>
              <a:rPr lang="nl-NL" sz="2800" dirty="0">
                <a:latin typeface="+mn-lt"/>
              </a:rPr>
              <a:t>Door te luisteren naar de ervaringen van de patiënt wordt handelen van de zorgverlener verbetert.</a:t>
            </a:r>
          </a:p>
          <a:p>
            <a:endParaRPr lang="nl-NL" sz="2800" dirty="0">
              <a:latin typeface="+mn-lt"/>
            </a:endParaRPr>
          </a:p>
          <a:p>
            <a:r>
              <a:rPr lang="nl-NL" sz="2800" dirty="0">
                <a:latin typeface="+mn-lt"/>
              </a:rPr>
              <a:t>Een aantal moederraadleden deelden hun ervaringsverhaal. Dit heeft geleid tot aanpassing van protocollen en beleid. </a:t>
            </a:r>
          </a:p>
        </p:txBody>
      </p:sp>
    </p:spTree>
    <p:extLst>
      <p:ext uri="{BB962C8B-B14F-4D97-AF65-F5344CB8AC3E}">
        <p14:creationId xmlns:p14="http://schemas.microsoft.com/office/powerpoint/2010/main" val="2939381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2">
            <a:extLst>
              <a:ext uri="{FF2B5EF4-FFF2-40B4-BE49-F238E27FC236}">
                <a16:creationId xmlns:a16="http://schemas.microsoft.com/office/drawing/2014/main" id="{FC85C520-D658-41EE-840B-5732CC0114B0}"/>
              </a:ext>
            </a:extLst>
          </p:cNvPr>
          <p:cNvSpPr txBox="1">
            <a:spLocks noChangeArrowheads="1"/>
          </p:cNvSpPr>
          <p:nvPr/>
        </p:nvSpPr>
        <p:spPr bwMode="auto">
          <a:xfrm>
            <a:off x="1481138" y="461963"/>
            <a:ext cx="7477125" cy="708025"/>
          </a:xfrm>
          <a:prstGeom prst="rect">
            <a:avLst/>
          </a:prstGeom>
          <a:noFill/>
          <a:ln w="9525">
            <a:noFill/>
            <a:miter lim="800000"/>
            <a:headEnd/>
            <a:tailEnd/>
          </a:ln>
        </p:spPr>
        <p:txBody>
          <a:bodyPr>
            <a:spAutoFit/>
          </a:bodyPr>
          <a:lstStyle/>
          <a:p>
            <a:r>
              <a:rPr lang="nl-NL" sz="4000" b="1" dirty="0">
                <a:solidFill>
                  <a:srgbClr val="209ED1"/>
                </a:solidFill>
                <a:latin typeface="Calibri" pitchFamily="34" charset="0"/>
              </a:rPr>
              <a:t>Even voorstellen…</a:t>
            </a:r>
          </a:p>
        </p:txBody>
      </p:sp>
      <p:sp>
        <p:nvSpPr>
          <p:cNvPr id="3" name="Tekstvak 2">
            <a:extLst>
              <a:ext uri="{FF2B5EF4-FFF2-40B4-BE49-F238E27FC236}">
                <a16:creationId xmlns:a16="http://schemas.microsoft.com/office/drawing/2014/main" id="{95B5081D-6F7B-43C0-82A7-1C429EF93F32}"/>
              </a:ext>
            </a:extLst>
          </p:cNvPr>
          <p:cNvSpPr txBox="1"/>
          <p:nvPr/>
        </p:nvSpPr>
        <p:spPr>
          <a:xfrm>
            <a:off x="5441374" y="1815269"/>
            <a:ext cx="6187209" cy="2677656"/>
          </a:xfrm>
          <a:prstGeom prst="rect">
            <a:avLst/>
          </a:prstGeom>
          <a:noFill/>
        </p:spPr>
        <p:txBody>
          <a:bodyPr wrap="square" rtlCol="0">
            <a:spAutoFit/>
          </a:bodyPr>
          <a:lstStyle/>
          <a:p>
            <a:r>
              <a:rPr lang="nl-NL" sz="2800" b="1" dirty="0">
                <a:latin typeface="+mn-lt"/>
              </a:rPr>
              <a:t>Marian Hoekstra</a:t>
            </a:r>
          </a:p>
          <a:p>
            <a:endParaRPr lang="nl-NL" sz="2800" b="1" dirty="0">
              <a:latin typeface="+mn-lt"/>
            </a:endParaRPr>
          </a:p>
          <a:p>
            <a:pPr marL="457200" indent="-457200">
              <a:buFont typeface="Arial" panose="020B0604020202020204" pitchFamily="34" charset="0"/>
              <a:buChar char="•"/>
            </a:pPr>
            <a:r>
              <a:rPr lang="nl-NL" sz="2800" dirty="0">
                <a:latin typeface="+mj-lt"/>
              </a:rPr>
              <a:t>Senior beleidsadviseur bij CPZ</a:t>
            </a:r>
          </a:p>
          <a:p>
            <a:endParaRPr lang="nl-NL" sz="2800" dirty="0">
              <a:latin typeface="+mj-lt"/>
            </a:endParaRPr>
          </a:p>
          <a:p>
            <a:pPr marL="457200" indent="-457200">
              <a:buFont typeface="Arial" panose="020B0604020202020204" pitchFamily="34" charset="0"/>
              <a:buChar char="•"/>
            </a:pPr>
            <a:r>
              <a:rPr lang="nl-NL" sz="2800" dirty="0">
                <a:latin typeface="+mn-lt"/>
              </a:rPr>
              <a:t>Aandachtsgebieden: kwaliteit van zorg en cliëntparticipatie</a:t>
            </a:r>
          </a:p>
        </p:txBody>
      </p:sp>
      <p:pic>
        <p:nvPicPr>
          <p:cNvPr id="7" name="Afbeelding 6">
            <a:extLst>
              <a:ext uri="{FF2B5EF4-FFF2-40B4-BE49-F238E27FC236}">
                <a16:creationId xmlns:a16="http://schemas.microsoft.com/office/drawing/2014/main" id="{11F69A5D-8099-410B-ABC3-D9DFBCDB8189}"/>
              </a:ext>
            </a:extLst>
          </p:cNvPr>
          <p:cNvPicPr>
            <a:picLocks noChangeAspect="1"/>
          </p:cNvPicPr>
          <p:nvPr/>
        </p:nvPicPr>
        <p:blipFill rotWithShape="1">
          <a:blip r:embed="rId2">
            <a:extLst>
              <a:ext uri="{28A0092B-C50C-407E-A947-70E740481C1C}">
                <a14:useLocalDpi xmlns:a14="http://schemas.microsoft.com/office/drawing/2010/main" val="0"/>
              </a:ext>
            </a:extLst>
          </a:blip>
          <a:srcRect l="8017" t="24982" r="43602" b="23801"/>
          <a:stretch/>
        </p:blipFill>
        <p:spPr>
          <a:xfrm rot="5400000">
            <a:off x="574815" y="1895619"/>
            <a:ext cx="4423854" cy="3512458"/>
          </a:xfrm>
          <a:prstGeom prst="rect">
            <a:avLst/>
          </a:prstGeom>
        </p:spPr>
      </p:pic>
    </p:spTree>
    <p:extLst>
      <p:ext uri="{BB962C8B-B14F-4D97-AF65-F5344CB8AC3E}">
        <p14:creationId xmlns:p14="http://schemas.microsoft.com/office/powerpoint/2010/main" val="4017227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2653598" y="1185835"/>
            <a:ext cx="7034432" cy="1323439"/>
          </a:xfrm>
          <a:prstGeom prst="rect">
            <a:avLst/>
          </a:prstGeom>
          <a:noFill/>
        </p:spPr>
        <p:txBody>
          <a:bodyPr wrap="square" rtlCol="0">
            <a:spAutoFit/>
          </a:bodyPr>
          <a:lstStyle/>
          <a:p>
            <a:pPr algn="ctr"/>
            <a:r>
              <a:rPr lang="nl-NL" sz="4000" b="1" dirty="0">
                <a:solidFill>
                  <a:srgbClr val="209ED1"/>
                </a:solidFill>
                <a:latin typeface="+mn-lt"/>
              </a:rPr>
              <a:t>Van focusgroep naar vaste kern, </a:t>
            </a:r>
          </a:p>
          <a:p>
            <a:pPr algn="ctr"/>
            <a:r>
              <a:rPr lang="nl-NL" sz="4000" b="1" dirty="0">
                <a:solidFill>
                  <a:srgbClr val="209ED1"/>
                </a:solidFill>
                <a:latin typeface="+mn-lt"/>
              </a:rPr>
              <a:t>op zoek naar de juiste balans.</a:t>
            </a: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1335" y="3238177"/>
            <a:ext cx="6858958" cy="3553321"/>
          </a:xfrm>
          <a:prstGeom prst="rect">
            <a:avLst/>
          </a:prstGeom>
        </p:spPr>
      </p:pic>
    </p:spTree>
    <p:extLst>
      <p:ext uri="{BB962C8B-B14F-4D97-AF65-F5344CB8AC3E}">
        <p14:creationId xmlns:p14="http://schemas.microsoft.com/office/powerpoint/2010/main" val="3634441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937" y="756458"/>
            <a:ext cx="9496459" cy="5935287"/>
          </a:xfrm>
          <a:prstGeom prst="rect">
            <a:avLst/>
          </a:prstGeom>
        </p:spPr>
      </p:pic>
    </p:spTree>
    <p:extLst>
      <p:ext uri="{BB962C8B-B14F-4D97-AF65-F5344CB8AC3E}">
        <p14:creationId xmlns:p14="http://schemas.microsoft.com/office/powerpoint/2010/main" val="606155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1620023" y="634746"/>
            <a:ext cx="7416800" cy="6124754"/>
          </a:xfrm>
          <a:prstGeom prst="rect">
            <a:avLst/>
          </a:prstGeom>
          <a:noFill/>
        </p:spPr>
        <p:txBody>
          <a:bodyPr wrap="square" rtlCol="0">
            <a:spAutoFit/>
          </a:bodyPr>
          <a:lstStyle/>
          <a:p>
            <a:r>
              <a:rPr lang="nl-NL" sz="4000" b="1" dirty="0">
                <a:solidFill>
                  <a:srgbClr val="209ED1"/>
                </a:solidFill>
                <a:latin typeface="+mn-lt"/>
              </a:rPr>
              <a:t>Actief op drie </a:t>
            </a:r>
            <a:r>
              <a:rPr lang="nl-NL" sz="4000" b="1" dirty="0" err="1">
                <a:solidFill>
                  <a:srgbClr val="209ED1"/>
                </a:solidFill>
                <a:latin typeface="+mn-lt"/>
              </a:rPr>
              <a:t>niveau’s</a:t>
            </a:r>
            <a:endParaRPr lang="nl-NL" sz="4000" b="1" dirty="0">
              <a:solidFill>
                <a:srgbClr val="209ED1"/>
              </a:solidFill>
              <a:latin typeface="+mn-lt"/>
            </a:endParaRPr>
          </a:p>
          <a:p>
            <a:endParaRPr lang="nl-NL" dirty="0">
              <a:latin typeface="+mn-lt"/>
            </a:endParaRPr>
          </a:p>
          <a:p>
            <a:r>
              <a:rPr lang="nl-NL" sz="2800" b="1" dirty="0">
                <a:latin typeface="+mn-lt"/>
              </a:rPr>
              <a:t>Micro: </a:t>
            </a:r>
            <a:br>
              <a:rPr lang="nl-NL" sz="2800" dirty="0">
                <a:latin typeface="+mn-lt"/>
              </a:rPr>
            </a:br>
            <a:r>
              <a:rPr lang="nl-NL" sz="2800" dirty="0">
                <a:latin typeface="+mn-lt"/>
              </a:rPr>
              <a:t>lokaal voor de moeders</a:t>
            </a:r>
            <a:br>
              <a:rPr lang="nl-NL" sz="2800" dirty="0">
                <a:latin typeface="+mn-lt"/>
              </a:rPr>
            </a:br>
            <a:endParaRPr lang="nl-NL" sz="2800" dirty="0">
              <a:latin typeface="+mn-lt"/>
            </a:endParaRPr>
          </a:p>
          <a:p>
            <a:r>
              <a:rPr lang="nl-NL" sz="2800" b="1" dirty="0" err="1">
                <a:latin typeface="+mn-lt"/>
              </a:rPr>
              <a:t>Meso</a:t>
            </a:r>
            <a:r>
              <a:rPr lang="nl-NL" sz="2800" b="1" dirty="0">
                <a:latin typeface="+mn-lt"/>
              </a:rPr>
              <a:t>:</a:t>
            </a:r>
            <a:r>
              <a:rPr lang="nl-NL" sz="2800" dirty="0">
                <a:latin typeface="+mn-lt"/>
              </a:rPr>
              <a:t> </a:t>
            </a:r>
            <a:br>
              <a:rPr lang="nl-NL" sz="2800" dirty="0">
                <a:latin typeface="+mn-lt"/>
              </a:rPr>
            </a:br>
            <a:r>
              <a:rPr lang="nl-NL" sz="2800" dirty="0">
                <a:latin typeface="+mn-lt"/>
              </a:rPr>
              <a:t>regionaal voor de zorgverleners</a:t>
            </a:r>
            <a:br>
              <a:rPr lang="nl-NL" sz="2800" dirty="0">
                <a:latin typeface="+mn-lt"/>
              </a:rPr>
            </a:br>
            <a:endParaRPr lang="nl-NL" sz="2800" dirty="0">
              <a:latin typeface="+mn-lt"/>
            </a:endParaRPr>
          </a:p>
          <a:p>
            <a:r>
              <a:rPr lang="nl-NL" sz="2800" b="1" dirty="0">
                <a:latin typeface="+mn-lt"/>
              </a:rPr>
              <a:t>Macro: </a:t>
            </a:r>
            <a:br>
              <a:rPr lang="nl-NL" sz="2800" b="1" dirty="0">
                <a:latin typeface="+mn-lt"/>
              </a:rPr>
            </a:br>
            <a:r>
              <a:rPr lang="nl-NL" sz="2800" dirty="0">
                <a:latin typeface="+mn-lt"/>
              </a:rPr>
              <a:t>deelname aan landelijke werkgroepen, zoals de gebruikersgroep cliënten bij </a:t>
            </a:r>
            <a:r>
              <a:rPr lang="nl-NL" sz="2800" dirty="0" err="1">
                <a:latin typeface="+mn-lt"/>
                <a:hlinkClick r:id="rId3"/>
              </a:rPr>
              <a:t>Babyconnect</a:t>
            </a:r>
            <a:r>
              <a:rPr lang="nl-NL" sz="2800" dirty="0">
                <a:latin typeface="+mn-lt"/>
              </a:rPr>
              <a:t> (digitale gegevensuitwisseling)</a:t>
            </a:r>
          </a:p>
          <a:p>
            <a:endParaRPr lang="nl-NL" dirty="0">
              <a:latin typeface="+mn-lt"/>
            </a:endParaRPr>
          </a:p>
          <a:p>
            <a:endParaRPr lang="nl-NL" dirty="0"/>
          </a:p>
          <a:p>
            <a:endParaRPr lang="nl-NL" dirty="0"/>
          </a:p>
        </p:txBody>
      </p:sp>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99495">
            <a:off x="6889776" y="865988"/>
            <a:ext cx="5019320" cy="2708624"/>
          </a:xfrm>
          <a:prstGeom prst="rect">
            <a:avLst/>
          </a:prstGeom>
        </p:spPr>
      </p:pic>
    </p:spTree>
    <p:extLst>
      <p:ext uri="{BB962C8B-B14F-4D97-AF65-F5344CB8AC3E}">
        <p14:creationId xmlns:p14="http://schemas.microsoft.com/office/powerpoint/2010/main" val="9395799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1897149" y="508734"/>
            <a:ext cx="8653549" cy="707886"/>
          </a:xfrm>
          <a:prstGeom prst="rect">
            <a:avLst/>
          </a:prstGeom>
          <a:noFill/>
        </p:spPr>
        <p:txBody>
          <a:bodyPr wrap="square" rtlCol="0">
            <a:spAutoFit/>
          </a:bodyPr>
          <a:lstStyle/>
          <a:p>
            <a:pPr algn="ctr"/>
            <a:r>
              <a:rPr lang="nl-NL" sz="4000" b="1" dirty="0">
                <a:solidFill>
                  <a:srgbClr val="209ED1"/>
                </a:solidFill>
                <a:latin typeface="+mn-lt"/>
              </a:rPr>
              <a:t>Contact met de achterban</a:t>
            </a: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08" y="1634369"/>
            <a:ext cx="4017819" cy="4017819"/>
          </a:xfrm>
          <a:prstGeom prst="rect">
            <a:avLst/>
          </a:prstGeom>
        </p:spPr>
      </p:pic>
      <p:sp>
        <p:nvSpPr>
          <p:cNvPr id="5" name="Tekstvak 4"/>
          <p:cNvSpPr txBox="1"/>
          <p:nvPr/>
        </p:nvSpPr>
        <p:spPr>
          <a:xfrm>
            <a:off x="4147126" y="1205812"/>
            <a:ext cx="4027056" cy="5170646"/>
          </a:xfrm>
          <a:prstGeom prst="rect">
            <a:avLst/>
          </a:prstGeom>
          <a:noFill/>
        </p:spPr>
        <p:txBody>
          <a:bodyPr wrap="square" rtlCol="0">
            <a:spAutoFit/>
          </a:bodyPr>
          <a:lstStyle/>
          <a:p>
            <a:r>
              <a:rPr lang="nl-NL" sz="2200" dirty="0">
                <a:latin typeface="+mj-lt"/>
              </a:rPr>
              <a:t>Facebook: </a:t>
            </a:r>
            <a:r>
              <a:rPr lang="nl-NL" sz="2200" dirty="0">
                <a:latin typeface="+mj-lt"/>
                <a:hlinkClick r:id="rId4"/>
              </a:rPr>
              <a:t>https://www.facebook.com/MoederraadGeboortehart/</a:t>
            </a:r>
            <a:endParaRPr lang="nl-NL" sz="2200" dirty="0">
              <a:latin typeface="+mj-lt"/>
            </a:endParaRPr>
          </a:p>
          <a:p>
            <a:endParaRPr lang="nl-NL" sz="2200" dirty="0">
              <a:latin typeface="+mj-lt"/>
            </a:endParaRPr>
          </a:p>
          <a:p>
            <a:r>
              <a:rPr lang="nl-NL" sz="2200" dirty="0">
                <a:latin typeface="+mj-lt"/>
              </a:rPr>
              <a:t>Email: </a:t>
            </a:r>
            <a:r>
              <a:rPr lang="nl-NL" sz="2200" dirty="0">
                <a:latin typeface="+mj-lt"/>
                <a:hlinkClick r:id="rId5"/>
              </a:rPr>
              <a:t>moederraad@geboortehart.nl</a:t>
            </a:r>
            <a:endParaRPr lang="nl-NL" sz="2200" dirty="0">
              <a:latin typeface="+mj-lt"/>
            </a:endParaRPr>
          </a:p>
          <a:p>
            <a:endParaRPr lang="nl-NL" sz="2200" dirty="0">
              <a:latin typeface="+mj-lt"/>
            </a:endParaRPr>
          </a:p>
          <a:p>
            <a:r>
              <a:rPr lang="nl-NL" sz="2200" dirty="0">
                <a:latin typeface="+mj-lt"/>
              </a:rPr>
              <a:t>Websites: </a:t>
            </a:r>
            <a:r>
              <a:rPr lang="nl-NL" sz="2200" dirty="0">
                <a:latin typeface="+mj-lt"/>
                <a:hlinkClick r:id="rId6"/>
              </a:rPr>
              <a:t>https://www.westfriesgasthuis.nl/over-het-westfriesgasthuis/organisatie/Paginas/Moederraad.aspx</a:t>
            </a:r>
            <a:endParaRPr lang="nl-NL" sz="2200" dirty="0">
              <a:latin typeface="+mj-lt"/>
            </a:endParaRPr>
          </a:p>
          <a:p>
            <a:endParaRPr lang="nl-NL" sz="2200" dirty="0">
              <a:latin typeface="+mj-lt"/>
            </a:endParaRPr>
          </a:p>
          <a:p>
            <a:r>
              <a:rPr lang="nl-NL" sz="2200" dirty="0">
                <a:latin typeface="+mj-lt"/>
              </a:rPr>
              <a:t>Magazine </a:t>
            </a:r>
            <a:r>
              <a:rPr lang="nl-NL" sz="2200" dirty="0" err="1">
                <a:latin typeface="+mj-lt"/>
              </a:rPr>
              <a:t>Baby&amp;Zo</a:t>
            </a:r>
            <a:r>
              <a:rPr lang="nl-NL" sz="2200" dirty="0">
                <a:latin typeface="+mj-lt"/>
              </a:rPr>
              <a:t> van het WFG</a:t>
            </a:r>
          </a:p>
          <a:p>
            <a:r>
              <a:rPr lang="nl-NL" sz="2200" dirty="0">
                <a:latin typeface="+mj-lt"/>
              </a:rPr>
              <a:t>Flyers</a:t>
            </a:r>
          </a:p>
        </p:txBody>
      </p:sp>
      <p:pic>
        <p:nvPicPr>
          <p:cNvPr id="6" name="Afbeelding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74182" y="1634369"/>
            <a:ext cx="3786910" cy="4111381"/>
          </a:xfrm>
          <a:prstGeom prst="rect">
            <a:avLst/>
          </a:prstGeom>
        </p:spPr>
      </p:pic>
    </p:spTree>
    <p:extLst>
      <p:ext uri="{BB962C8B-B14F-4D97-AF65-F5344CB8AC3E}">
        <p14:creationId xmlns:p14="http://schemas.microsoft.com/office/powerpoint/2010/main" val="1049581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B8734EF-39CF-0A4A-9EAC-68938DF312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00"/>
            <a:ext cx="12527280" cy="8950741"/>
          </a:xfrm>
          <a:prstGeom prst="rect">
            <a:avLst/>
          </a:prstGeom>
        </p:spPr>
      </p:pic>
    </p:spTree>
    <p:extLst>
      <p:ext uri="{BB962C8B-B14F-4D97-AF65-F5344CB8AC3E}">
        <p14:creationId xmlns:p14="http://schemas.microsoft.com/office/powerpoint/2010/main" val="2074782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C5167991-00C1-7044-95D3-651B562DF45E}"/>
              </a:ext>
            </a:extLst>
          </p:cNvPr>
          <p:cNvSpPr/>
          <p:nvPr/>
        </p:nvSpPr>
        <p:spPr>
          <a:xfrm>
            <a:off x="1264920" y="1227893"/>
            <a:ext cx="10226040" cy="4056495"/>
          </a:xfrm>
          <a:prstGeom prst="rect">
            <a:avLst/>
          </a:prstGeom>
        </p:spPr>
        <p:txBody>
          <a:bodyPr wrap="square">
            <a:spAutoFit/>
          </a:bodyPr>
          <a:lstStyle/>
          <a:p>
            <a:pPr marL="457200" lvl="0" indent="-457200" defTabSz="457200" eaLnBrk="0" hangingPunct="0">
              <a:spcBef>
                <a:spcPct val="30000"/>
              </a:spcBef>
              <a:buFont typeface="Arial" panose="020B0604020202020204" pitchFamily="34" charset="0"/>
              <a:buChar char="•"/>
              <a:defRPr/>
            </a:pPr>
            <a:r>
              <a:rPr lang="nl-NL" sz="2800" dirty="0">
                <a:latin typeface="Calibri" panose="020F0502020204030204" pitchFamily="34" charset="0"/>
                <a:cs typeface="Calibri" panose="020F0502020204030204" pitchFamily="34" charset="0"/>
              </a:rPr>
              <a:t>Investeer in goede werving</a:t>
            </a:r>
          </a:p>
          <a:p>
            <a:pPr marL="457200" lvl="0" indent="-457200" defTabSz="457200" eaLnBrk="0" hangingPunct="0">
              <a:spcBef>
                <a:spcPct val="30000"/>
              </a:spcBef>
              <a:buFont typeface="Arial" panose="020B0604020202020204" pitchFamily="34" charset="0"/>
              <a:buChar char="•"/>
              <a:defRPr/>
            </a:pPr>
            <a:r>
              <a:rPr lang="nl-NL" sz="2800" dirty="0">
                <a:latin typeface="Calibri" panose="020F0502020204030204" pitchFamily="34" charset="0"/>
                <a:cs typeface="Calibri" panose="020F0502020204030204" pitchFamily="34" charset="0"/>
              </a:rPr>
              <a:t>Investeer in verwachtingsmanagement </a:t>
            </a:r>
          </a:p>
          <a:p>
            <a:pPr marL="457200" lvl="0" indent="-457200" defTabSz="457200" eaLnBrk="0" hangingPunct="0">
              <a:spcBef>
                <a:spcPct val="30000"/>
              </a:spcBef>
              <a:buFont typeface="Arial" panose="020B0604020202020204" pitchFamily="34" charset="0"/>
              <a:buChar char="•"/>
              <a:defRPr/>
            </a:pPr>
            <a:r>
              <a:rPr lang="nl-NL" sz="2800" dirty="0">
                <a:latin typeface="Calibri" panose="020F0502020204030204" pitchFamily="34" charset="0"/>
                <a:cs typeface="Calibri" panose="020F0502020204030204" pitchFamily="34" charset="0"/>
              </a:rPr>
              <a:t>Mensen bij elkaar brengen maakt nog geen team, investeer in teambuilding. </a:t>
            </a:r>
          </a:p>
          <a:p>
            <a:pPr marL="457200" lvl="0" indent="-457200" defTabSz="457200" eaLnBrk="0" hangingPunct="0">
              <a:spcBef>
                <a:spcPct val="30000"/>
              </a:spcBef>
              <a:buFont typeface="Arial" panose="020B0604020202020204" pitchFamily="34" charset="0"/>
              <a:buChar char="•"/>
              <a:defRPr/>
            </a:pPr>
            <a:r>
              <a:rPr lang="nl-NL" sz="2800" dirty="0">
                <a:latin typeface="Calibri" panose="020F0502020204030204" pitchFamily="34" charset="0"/>
                <a:cs typeface="Calibri" panose="020F0502020204030204" pitchFamily="34" charset="0"/>
              </a:rPr>
              <a:t>Bied begeleiding bij het worden van een team binnen fase 4 en 5 van het stappenplan in de handreiking</a:t>
            </a:r>
          </a:p>
          <a:p>
            <a:pPr marL="457200" lvl="0" indent="-457200" defTabSz="457200" eaLnBrk="0" hangingPunct="0">
              <a:spcBef>
                <a:spcPct val="30000"/>
              </a:spcBef>
              <a:buFont typeface="Arial" panose="020B0604020202020204" pitchFamily="34" charset="0"/>
              <a:buChar char="•"/>
              <a:defRPr/>
            </a:pPr>
            <a:r>
              <a:rPr lang="nl-NL" sz="2800" dirty="0">
                <a:latin typeface="Calibri" panose="020F0502020204030204" pitchFamily="34" charset="0"/>
                <a:cs typeface="Calibri" panose="020F0502020204030204" pitchFamily="34" charset="0"/>
              </a:rPr>
              <a:t>Praat in de voorfase (stappen 1 t/m 3) al met de aanstaande leden van de raad. </a:t>
            </a:r>
          </a:p>
        </p:txBody>
      </p:sp>
      <p:sp>
        <p:nvSpPr>
          <p:cNvPr id="3" name="Tekstvak 2">
            <a:extLst>
              <a:ext uri="{FF2B5EF4-FFF2-40B4-BE49-F238E27FC236}">
                <a16:creationId xmlns:a16="http://schemas.microsoft.com/office/drawing/2014/main" id="{89838FF6-E4DA-1B4A-80E3-7EA9A7635516}"/>
              </a:ext>
            </a:extLst>
          </p:cNvPr>
          <p:cNvSpPr txBox="1"/>
          <p:nvPr/>
        </p:nvSpPr>
        <p:spPr>
          <a:xfrm>
            <a:off x="1402080" y="398087"/>
            <a:ext cx="4100945" cy="707886"/>
          </a:xfrm>
          <a:prstGeom prst="rect">
            <a:avLst/>
          </a:prstGeom>
          <a:noFill/>
        </p:spPr>
        <p:txBody>
          <a:bodyPr wrap="square" rtlCol="0">
            <a:spAutoFit/>
          </a:bodyPr>
          <a:lstStyle/>
          <a:p>
            <a:r>
              <a:rPr lang="nl-NL" sz="4000" b="1" dirty="0">
                <a:solidFill>
                  <a:srgbClr val="01AEF0"/>
                </a:solidFill>
                <a:latin typeface="+mn-lt"/>
              </a:rPr>
              <a:t>Creëer een team!</a:t>
            </a:r>
          </a:p>
        </p:txBody>
      </p:sp>
    </p:spTree>
    <p:extLst>
      <p:ext uri="{BB962C8B-B14F-4D97-AF65-F5344CB8AC3E}">
        <p14:creationId xmlns:p14="http://schemas.microsoft.com/office/powerpoint/2010/main" val="975485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408218" y="757382"/>
            <a:ext cx="5070764" cy="707886"/>
          </a:xfrm>
          <a:prstGeom prst="rect">
            <a:avLst/>
          </a:prstGeom>
          <a:noFill/>
        </p:spPr>
        <p:txBody>
          <a:bodyPr wrap="square" rtlCol="0">
            <a:spAutoFit/>
          </a:bodyPr>
          <a:lstStyle/>
          <a:p>
            <a:pPr algn="ctr"/>
            <a:r>
              <a:rPr lang="nl-NL" sz="4000" b="1" dirty="0">
                <a:solidFill>
                  <a:srgbClr val="209ED1"/>
                </a:solidFill>
                <a:latin typeface="+mn-lt"/>
              </a:rPr>
              <a:t>Resultaten</a:t>
            </a: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15" y="129308"/>
            <a:ext cx="4079111" cy="4745420"/>
          </a:xfrm>
          <a:prstGeom prst="rect">
            <a:avLst/>
          </a:prstGeom>
          <a:ln>
            <a:noFill/>
          </a:ln>
          <a:effectLst>
            <a:outerShdw blurRad="292100" dist="139700" dir="2700000" algn="tl" rotWithShape="0">
              <a:srgbClr val="333333">
                <a:alpha val="65000"/>
              </a:srgbClr>
            </a:outerShdw>
          </a:effectLst>
        </p:spPr>
      </p:pic>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8456" y="1012533"/>
            <a:ext cx="3599428" cy="5675745"/>
          </a:xfrm>
          <a:prstGeom prst="rect">
            <a:avLst/>
          </a:prstGeom>
          <a:ln>
            <a:noFill/>
          </a:ln>
          <a:effectLst>
            <a:outerShdw blurRad="292100" dist="139700" dir="2700000" algn="tl" rotWithShape="0">
              <a:srgbClr val="333333">
                <a:alpha val="65000"/>
              </a:srgbClr>
            </a:outerShdw>
          </a:effectLst>
        </p:spPr>
      </p:pic>
      <p:pic>
        <p:nvPicPr>
          <p:cNvPr id="6" name="Afbeelding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3528" y="2309090"/>
            <a:ext cx="3372423" cy="33724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85175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970115" y="1036320"/>
            <a:ext cx="8728363" cy="5970865"/>
          </a:xfrm>
          <a:prstGeom prst="rect">
            <a:avLst/>
          </a:prstGeom>
          <a:noFill/>
        </p:spPr>
        <p:txBody>
          <a:bodyPr wrap="square" rtlCol="0">
            <a:spAutoFit/>
          </a:bodyPr>
          <a:lstStyle/>
          <a:p>
            <a:r>
              <a:rPr lang="nl-NL" sz="4000" b="1" dirty="0">
                <a:solidFill>
                  <a:srgbClr val="209ED1"/>
                </a:solidFill>
                <a:latin typeface="+mn-lt"/>
              </a:rPr>
              <a:t>Ervaring van de zorgverlener</a:t>
            </a:r>
          </a:p>
          <a:p>
            <a:endParaRPr lang="nl-NL" dirty="0">
              <a:latin typeface="+mn-lt"/>
            </a:endParaRPr>
          </a:p>
          <a:p>
            <a:endParaRPr lang="nl-NL" dirty="0">
              <a:latin typeface="+mn-lt"/>
            </a:endParaRPr>
          </a:p>
          <a:p>
            <a:r>
              <a:rPr lang="nl-NL" sz="2800" dirty="0">
                <a:latin typeface="+mn-lt"/>
              </a:rPr>
              <a:t>Thema’s die voor de zorgverlener een blinde vlek zijn worden door de moederraad, vanuit het perspectief van de zwangeren en het systeem daar omheen, opgepakt. </a:t>
            </a:r>
          </a:p>
          <a:p>
            <a:endParaRPr lang="nl-NL" sz="2800" dirty="0">
              <a:latin typeface="+mn-lt"/>
            </a:endParaRPr>
          </a:p>
          <a:p>
            <a:r>
              <a:rPr lang="nl-NL" sz="2800" dirty="0">
                <a:latin typeface="+mn-lt"/>
              </a:rPr>
              <a:t>De moederraad kan heel goed als klankbord fungeren. Dus wanneer er vanuit de werkgroep of de organisatie een idee opkomt, dan kan de moederraad daar heel goed een eigen perspectief aan geven.</a:t>
            </a:r>
          </a:p>
          <a:p>
            <a:endParaRPr lang="nl-NL" sz="2800" dirty="0">
              <a:latin typeface="+mn-lt"/>
            </a:endParaRPr>
          </a:p>
          <a:p>
            <a:endParaRPr lang="nl-NL" dirty="0">
              <a:latin typeface="+mn-lt"/>
            </a:endParaRPr>
          </a:p>
          <a:p>
            <a:endParaRPr lang="nl-NL" dirty="0">
              <a:latin typeface="+mn-lt"/>
            </a:endParaRPr>
          </a:p>
          <a:p>
            <a:endParaRPr lang="nl-NL" dirty="0">
              <a:latin typeface="+mn-lt"/>
            </a:endParaRPr>
          </a:p>
        </p:txBody>
      </p:sp>
    </p:spTree>
    <p:extLst>
      <p:ext uri="{BB962C8B-B14F-4D97-AF65-F5344CB8AC3E}">
        <p14:creationId xmlns:p14="http://schemas.microsoft.com/office/powerpoint/2010/main" val="30952946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09659" y="1434662"/>
            <a:ext cx="10800001" cy="5033681"/>
          </a:xfrm>
        </p:spPr>
        <p:txBody>
          <a:bodyPr anchor="t">
            <a:normAutofit/>
          </a:bodyPr>
          <a:lstStyle/>
          <a:p>
            <a:pPr marL="0" indent="0">
              <a:buNone/>
            </a:pPr>
            <a:endParaRPr lang="en-US" sz="1600" dirty="0">
              <a:cs typeface="Calibri"/>
            </a:endParaRPr>
          </a:p>
          <a:p>
            <a:r>
              <a:rPr lang="en-US" sz="1600" dirty="0">
                <a:hlinkClick r:id="rId3"/>
              </a:rPr>
              <a:t>Zorgstandaard Integrale Geboortezorg, 2016</a:t>
            </a:r>
            <a:endParaRPr lang="en-US" sz="1600" dirty="0"/>
          </a:p>
          <a:p>
            <a:r>
              <a:rPr lang="en-US" sz="1600" dirty="0">
                <a:hlinkClick r:id="rId4"/>
              </a:rPr>
              <a:t>Handreiking implementatie cliëntparticipatie</a:t>
            </a:r>
            <a:endParaRPr lang="en-US" sz="1600" dirty="0"/>
          </a:p>
          <a:p>
            <a:r>
              <a:rPr lang="en-GB" sz="1600" dirty="0">
                <a:hlinkClick r:id="rId5"/>
              </a:rPr>
              <a:t>College Perinatale Zorg</a:t>
            </a:r>
            <a:r>
              <a:rPr lang="en-GB" sz="1600" dirty="0"/>
              <a:t> </a:t>
            </a:r>
          </a:p>
          <a:p>
            <a:r>
              <a:rPr lang="en-GB" sz="1600" dirty="0"/>
              <a:t>Links/ </a:t>
            </a:r>
            <a:r>
              <a:rPr lang="en-GB" sz="1600" dirty="0" err="1"/>
              <a:t>artikelen</a:t>
            </a:r>
            <a:r>
              <a:rPr lang="en-GB" sz="1600" dirty="0"/>
              <a:t> </a:t>
            </a:r>
            <a:r>
              <a:rPr lang="en-GB" sz="1600" dirty="0" err="1"/>
              <a:t>naar</a:t>
            </a:r>
            <a:r>
              <a:rPr lang="en-GB" sz="1600" dirty="0"/>
              <a:t> </a:t>
            </a:r>
            <a:r>
              <a:rPr lang="en-GB" sz="1600" dirty="0" err="1"/>
              <a:t>screeningsinstrumenten</a:t>
            </a:r>
            <a:r>
              <a:rPr lang="en-GB" sz="1600" dirty="0"/>
              <a:t>: </a:t>
            </a:r>
            <a:r>
              <a:rPr lang="en-GB" sz="1600" dirty="0">
                <a:hlinkClick r:id="rId6"/>
              </a:rPr>
              <a:t>http://www.regionaalconsortium.nl/nl/blauwdruk/</a:t>
            </a:r>
            <a:r>
              <a:rPr lang="en-GB" sz="1600" dirty="0"/>
              <a:t> </a:t>
            </a:r>
          </a:p>
          <a:p>
            <a:r>
              <a:rPr lang="en-GB" sz="1600" dirty="0">
                <a:hlinkClick r:id="rId7"/>
              </a:rPr>
              <a:t>Bedrijfsplan Geboortehart Bijlage 10B Clientparticipatie 18 januari 2017</a:t>
            </a:r>
            <a:endParaRPr lang="en-GB" sz="1600" dirty="0"/>
          </a:p>
          <a:p>
            <a:r>
              <a:rPr lang="en-GB" sz="1600" dirty="0">
                <a:hlinkClick r:id="rId8"/>
              </a:rPr>
              <a:t>Reglement Moederraad Westfriesland</a:t>
            </a:r>
            <a:endParaRPr lang="en-GB" sz="1600" dirty="0">
              <a:cs typeface="Calibri"/>
              <a:hlinkClick r:id="rId8"/>
            </a:endParaRPr>
          </a:p>
          <a:p>
            <a:r>
              <a:rPr lang="en-GB" sz="1600" dirty="0">
                <a:hlinkClick r:id="rId9"/>
              </a:rPr>
              <a:t>moederraad@geboortehart.nl</a:t>
            </a:r>
            <a:endParaRPr lang="en-GB" sz="1600" dirty="0"/>
          </a:p>
          <a:p>
            <a:r>
              <a:rPr lang="en-GB" sz="1600" dirty="0">
                <a:hlinkClick r:id="rId10"/>
              </a:rPr>
              <a:t>https://www.westfriesgasthuis.nl/over-het-westfriesgasthuis/organisatie/Paginas/Moederraad.aspx</a:t>
            </a:r>
            <a:endParaRPr lang="en-GB" sz="1600" dirty="0"/>
          </a:p>
          <a:p>
            <a:endParaRPr lang="en-GB" sz="1600" dirty="0"/>
          </a:p>
          <a:p>
            <a:pPr marL="0" indent="0">
              <a:buNone/>
            </a:pPr>
            <a:endParaRPr lang="en-US" sz="1600" dirty="0"/>
          </a:p>
          <a:p>
            <a:pPr marL="0" indent="0">
              <a:buNone/>
            </a:pPr>
            <a:endParaRPr lang="en-GB" sz="1600" dirty="0">
              <a:cs typeface="Calibri"/>
            </a:endParaRPr>
          </a:p>
        </p:txBody>
      </p:sp>
      <p:sp>
        <p:nvSpPr>
          <p:cNvPr id="6" name="Rechthoek 5">
            <a:extLst>
              <a:ext uri="{FF2B5EF4-FFF2-40B4-BE49-F238E27FC236}">
                <a16:creationId xmlns:a16="http://schemas.microsoft.com/office/drawing/2014/main" id="{CE27249A-B550-4ACB-987C-08A9897DDB35}"/>
              </a:ext>
            </a:extLst>
          </p:cNvPr>
          <p:cNvSpPr/>
          <p:nvPr/>
        </p:nvSpPr>
        <p:spPr>
          <a:xfrm>
            <a:off x="1060687" y="726776"/>
            <a:ext cx="8493216" cy="707886"/>
          </a:xfrm>
          <a:prstGeom prst="rect">
            <a:avLst/>
          </a:prstGeom>
        </p:spPr>
        <p:txBody>
          <a:bodyPr wrap="square">
            <a:spAutoFit/>
          </a:bodyPr>
          <a:lstStyle/>
          <a:p>
            <a:r>
              <a:rPr lang="nl-NL" sz="4000" b="1" dirty="0">
                <a:solidFill>
                  <a:srgbClr val="209ED1"/>
                </a:solidFill>
                <a:latin typeface="+mj-lt"/>
              </a:rPr>
              <a:t>Achtergrondinformatie</a:t>
            </a:r>
          </a:p>
        </p:txBody>
      </p:sp>
    </p:spTree>
    <p:extLst>
      <p:ext uri="{BB962C8B-B14F-4D97-AF65-F5344CB8AC3E}">
        <p14:creationId xmlns:p14="http://schemas.microsoft.com/office/powerpoint/2010/main" val="280040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BFFFF84-7645-470C-8AA7-DDE1B4F0AE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33" t="12530" b="19712"/>
          <a:stretch/>
        </p:blipFill>
        <p:spPr>
          <a:xfrm>
            <a:off x="0" y="0"/>
            <a:ext cx="12192000" cy="6858000"/>
          </a:xfrm>
          <a:prstGeom prst="rect">
            <a:avLst/>
          </a:prstGeom>
        </p:spPr>
      </p:pic>
      <p:sp>
        <p:nvSpPr>
          <p:cNvPr id="2" name="Tekstvak 1">
            <a:extLst>
              <a:ext uri="{FF2B5EF4-FFF2-40B4-BE49-F238E27FC236}">
                <a16:creationId xmlns:a16="http://schemas.microsoft.com/office/drawing/2014/main" id="{1D9787DC-D3E0-4358-9E58-E97FB2010F55}"/>
              </a:ext>
            </a:extLst>
          </p:cNvPr>
          <p:cNvSpPr txBox="1"/>
          <p:nvPr/>
        </p:nvSpPr>
        <p:spPr>
          <a:xfrm>
            <a:off x="2246554" y="1509382"/>
            <a:ext cx="8671727" cy="3785652"/>
          </a:xfrm>
          <a:prstGeom prst="rect">
            <a:avLst/>
          </a:prstGeom>
          <a:noFill/>
        </p:spPr>
        <p:txBody>
          <a:bodyPr wrap="square" rtlCol="0">
            <a:spAutoFit/>
          </a:bodyPr>
          <a:lstStyle/>
          <a:p>
            <a:r>
              <a:rPr lang="nl-NL" sz="4000" b="1" dirty="0">
                <a:latin typeface="+mj-lt"/>
              </a:rPr>
              <a:t>Was de informatie nuttig?</a:t>
            </a:r>
          </a:p>
          <a:p>
            <a:endParaRPr lang="nl-NL" sz="4000" b="1" dirty="0">
              <a:latin typeface="+mj-lt"/>
            </a:endParaRPr>
          </a:p>
          <a:p>
            <a:endParaRPr lang="nl-NL" sz="4000" b="1" dirty="0">
              <a:latin typeface="+mj-lt"/>
            </a:endParaRPr>
          </a:p>
          <a:p>
            <a:r>
              <a:rPr lang="nl-NL" sz="4000" b="1" dirty="0">
                <a:latin typeface="+mj-lt"/>
              </a:rPr>
              <a:t>Over welke onderwerpen in de integrale geboortezorg zou je een digitaal spreekuur willen zien? </a:t>
            </a:r>
          </a:p>
        </p:txBody>
      </p:sp>
    </p:spTree>
    <p:extLst>
      <p:ext uri="{BB962C8B-B14F-4D97-AF65-F5344CB8AC3E}">
        <p14:creationId xmlns:p14="http://schemas.microsoft.com/office/powerpoint/2010/main" val="2027614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hthoek 1"/>
          <p:cNvSpPr>
            <a:spLocks noChangeArrowheads="1"/>
          </p:cNvSpPr>
          <p:nvPr/>
        </p:nvSpPr>
        <p:spPr bwMode="auto">
          <a:xfrm>
            <a:off x="4224338" y="2349500"/>
            <a:ext cx="2211387" cy="368300"/>
          </a:xfrm>
          <a:prstGeom prst="rect">
            <a:avLst/>
          </a:prstGeom>
          <a:noFill/>
          <a:ln w="9525">
            <a:noFill/>
            <a:miter lim="800000"/>
            <a:headEnd/>
            <a:tailEnd/>
          </a:ln>
        </p:spPr>
        <p:txBody>
          <a:bodyPr>
            <a:spAutoFit/>
          </a:bodyPr>
          <a:lstStyle/>
          <a:p>
            <a:endParaRPr lang="nl-NL">
              <a:latin typeface="Calibri" pitchFamily="34" charset="0"/>
            </a:endParaRPr>
          </a:p>
        </p:txBody>
      </p:sp>
      <p:sp>
        <p:nvSpPr>
          <p:cNvPr id="18434" name="Tekstvak 2"/>
          <p:cNvSpPr txBox="1">
            <a:spLocks noChangeArrowheads="1"/>
          </p:cNvSpPr>
          <p:nvPr/>
        </p:nvSpPr>
        <p:spPr bwMode="auto">
          <a:xfrm>
            <a:off x="1481138" y="461963"/>
            <a:ext cx="7477125" cy="708025"/>
          </a:xfrm>
          <a:prstGeom prst="rect">
            <a:avLst/>
          </a:prstGeom>
          <a:noFill/>
          <a:ln w="9525">
            <a:noFill/>
            <a:miter lim="800000"/>
            <a:headEnd/>
            <a:tailEnd/>
          </a:ln>
        </p:spPr>
        <p:txBody>
          <a:bodyPr>
            <a:spAutoFit/>
          </a:bodyPr>
          <a:lstStyle/>
          <a:p>
            <a:r>
              <a:rPr lang="nl-NL" sz="4000" b="1" dirty="0">
                <a:solidFill>
                  <a:srgbClr val="209ED1"/>
                </a:solidFill>
                <a:latin typeface="Calibri" pitchFamily="34" charset="0"/>
              </a:rPr>
              <a:t>Organisatorische mededelingen:</a:t>
            </a:r>
          </a:p>
        </p:txBody>
      </p:sp>
      <p:sp>
        <p:nvSpPr>
          <p:cNvPr id="8" name="Tekstvak 3">
            <a:extLst>
              <a:ext uri="{FF2B5EF4-FFF2-40B4-BE49-F238E27FC236}">
                <a16:creationId xmlns:a16="http://schemas.microsoft.com/office/drawing/2014/main" id="{D5419234-0AFE-0C42-B162-8F14517B5346}"/>
              </a:ext>
            </a:extLst>
          </p:cNvPr>
          <p:cNvSpPr txBox="1">
            <a:spLocks noChangeArrowheads="1"/>
          </p:cNvSpPr>
          <p:nvPr/>
        </p:nvSpPr>
        <p:spPr bwMode="auto">
          <a:xfrm>
            <a:off x="1537441" y="1048157"/>
            <a:ext cx="10107613" cy="830997"/>
          </a:xfrm>
          <a:prstGeom prst="rect">
            <a:avLst/>
          </a:prstGeom>
          <a:noFill/>
          <a:ln w="9525">
            <a:noFill/>
            <a:miter lim="800000"/>
            <a:headEnd/>
            <a:tailEnd/>
          </a:ln>
        </p:spPr>
        <p:txBody>
          <a:bodyPr>
            <a:spAutoFit/>
          </a:bodyPr>
          <a:lstStyle/>
          <a:p>
            <a:pPr marL="457200" indent="-457200">
              <a:buFont typeface="Arial" charset="0"/>
              <a:buChar char="•"/>
            </a:pPr>
            <a:r>
              <a:rPr lang="nl-NL" sz="2400" dirty="0">
                <a:latin typeface="Calibri" pitchFamily="34" charset="0"/>
              </a:rPr>
              <a:t>De uitzending duurt ong. 45 minuten.</a:t>
            </a:r>
            <a:endParaRPr lang="nl-NL" sz="2400" dirty="0">
              <a:latin typeface="Calibri" pitchFamily="34" charset="0"/>
              <a:cs typeface="Calibri" pitchFamily="34" charset="0"/>
            </a:endParaRPr>
          </a:p>
          <a:p>
            <a:pPr marL="457200" indent="-457200">
              <a:buFont typeface="Arial" charset="0"/>
              <a:buChar char="•"/>
            </a:pPr>
            <a:r>
              <a:rPr lang="nl-NL" sz="2400" dirty="0">
                <a:latin typeface="Calibri" pitchFamily="34" charset="0"/>
              </a:rPr>
              <a:t>Mocht het geluid te hard/zacht staan, dan bijstellen bij: </a:t>
            </a:r>
            <a:endParaRPr lang="nl-NL" sz="2400" dirty="0">
              <a:solidFill>
                <a:srgbClr val="FF0000"/>
              </a:solidFill>
              <a:latin typeface="Calibri" pitchFamily="34" charset="0"/>
              <a:cs typeface="Calibri" pitchFamily="34" charset="0"/>
            </a:endParaRPr>
          </a:p>
        </p:txBody>
      </p:sp>
      <p:sp>
        <p:nvSpPr>
          <p:cNvPr id="10" name="Tekstvak 7">
            <a:extLst>
              <a:ext uri="{FF2B5EF4-FFF2-40B4-BE49-F238E27FC236}">
                <a16:creationId xmlns:a16="http://schemas.microsoft.com/office/drawing/2014/main" id="{91CD4513-D3D5-AC41-91E1-FABA588729DB}"/>
              </a:ext>
            </a:extLst>
          </p:cNvPr>
          <p:cNvSpPr txBox="1">
            <a:spLocks noChangeArrowheads="1"/>
          </p:cNvSpPr>
          <p:nvPr/>
        </p:nvSpPr>
        <p:spPr bwMode="auto">
          <a:xfrm>
            <a:off x="1537441" y="3620431"/>
            <a:ext cx="10259324" cy="2677656"/>
          </a:xfrm>
          <a:prstGeom prst="rect">
            <a:avLst/>
          </a:prstGeom>
          <a:noFill/>
          <a:ln w="9525">
            <a:noFill/>
            <a:miter lim="800000"/>
            <a:headEnd/>
            <a:tailEnd/>
          </a:ln>
        </p:spPr>
        <p:txBody>
          <a:bodyPr wrap="square">
            <a:spAutoFit/>
          </a:bodyPr>
          <a:lstStyle/>
          <a:p>
            <a:pPr marL="457200" lvl="0" indent="-457200">
              <a:buFont typeface="Arial" panose="020B0604020202020204" pitchFamily="34" charset="0"/>
              <a:buChar char="•"/>
            </a:pPr>
            <a:r>
              <a:rPr lang="nl-NL" sz="2400" dirty="0">
                <a:latin typeface="+mj-lt"/>
              </a:rPr>
              <a:t>Bij verbreken verbinding en opnieuw opstarten een echo? Dan heb je waarschijnlijk de adobe omgeving twee keer open staan.</a:t>
            </a:r>
          </a:p>
          <a:p>
            <a:pPr marL="457200" indent="-457200">
              <a:buFont typeface="Arial" charset="0"/>
              <a:buChar char="•"/>
            </a:pPr>
            <a:r>
              <a:rPr lang="nl-NL" sz="2400" dirty="0">
                <a:latin typeface="Calibri" pitchFamily="34" charset="0"/>
                <a:cs typeface="Calibri" pitchFamily="34" charset="0"/>
              </a:rPr>
              <a:t>Stel je vragen via chatbox</a:t>
            </a:r>
            <a:endParaRPr lang="nl-NL" sz="2400" dirty="0">
              <a:latin typeface="Calibri" pitchFamily="34" charset="0"/>
            </a:endParaRPr>
          </a:p>
          <a:p>
            <a:pPr marL="457200" indent="-457200">
              <a:buFont typeface="Arial" charset="0"/>
              <a:buChar char="•"/>
            </a:pPr>
            <a:r>
              <a:rPr lang="nl-NL" sz="2400" dirty="0">
                <a:latin typeface="Calibri" pitchFamily="34" charset="0"/>
              </a:rPr>
              <a:t>Wordt opgenomen &gt; </a:t>
            </a:r>
            <a:r>
              <a:rPr lang="nl-NL" sz="2400" dirty="0" err="1">
                <a:latin typeface="Calibri" pitchFamily="34" charset="0"/>
              </a:rPr>
              <a:t>Youtube</a:t>
            </a:r>
            <a:r>
              <a:rPr lang="nl-NL" sz="2400" dirty="0">
                <a:latin typeface="Calibri" pitchFamily="34" charset="0"/>
              </a:rPr>
              <a:t> College Perinatale Zorg CPZ ​</a:t>
            </a:r>
          </a:p>
          <a:p>
            <a:pPr marL="457200" indent="-457200">
              <a:buFont typeface="Arial" charset="0"/>
              <a:buChar char="•"/>
            </a:pPr>
            <a:r>
              <a:rPr lang="nl-NL" sz="2400" dirty="0">
                <a:latin typeface="+mn-lt"/>
              </a:rPr>
              <a:t>Link opname en presentatie worden per mail gestuurd aan deelnemers</a:t>
            </a:r>
          </a:p>
          <a:p>
            <a:pPr marL="457200" indent="-457200">
              <a:buFont typeface="Arial" charset="0"/>
              <a:buChar char="•"/>
            </a:pPr>
            <a:r>
              <a:rPr lang="nl-NL" sz="2400" dirty="0">
                <a:latin typeface="Calibri" pitchFamily="34" charset="0"/>
              </a:rPr>
              <a:t>Tijdens de uitzending kun je op alle links in het scherm klikken en de meeste documenten staan op de kennisbank van www.kennisnetgeboortezorg.nl</a:t>
            </a:r>
          </a:p>
        </p:txBody>
      </p:sp>
      <p:sp>
        <p:nvSpPr>
          <p:cNvPr id="11" name="Rechthoek 10">
            <a:extLst>
              <a:ext uri="{FF2B5EF4-FFF2-40B4-BE49-F238E27FC236}">
                <a16:creationId xmlns:a16="http://schemas.microsoft.com/office/drawing/2014/main" id="{B0DC095B-53B3-A94C-93AB-68F15244C106}"/>
              </a:ext>
            </a:extLst>
          </p:cNvPr>
          <p:cNvSpPr/>
          <p:nvPr/>
        </p:nvSpPr>
        <p:spPr>
          <a:xfrm>
            <a:off x="2038441" y="3243432"/>
            <a:ext cx="4176977" cy="461665"/>
          </a:xfrm>
          <a:prstGeom prst="rect">
            <a:avLst/>
          </a:prstGeom>
        </p:spPr>
        <p:txBody>
          <a:bodyPr wrap="none">
            <a:spAutoFit/>
          </a:bodyPr>
          <a:lstStyle/>
          <a:p>
            <a:r>
              <a:rPr lang="nl-NL" sz="2400" dirty="0">
                <a:latin typeface="+mj-lt"/>
              </a:rPr>
              <a:t>en/of geluid op eigen computer.</a:t>
            </a:r>
          </a:p>
        </p:txBody>
      </p:sp>
      <p:pic>
        <p:nvPicPr>
          <p:cNvPr id="3" name="Afbeelding 2">
            <a:extLst>
              <a:ext uri="{FF2B5EF4-FFF2-40B4-BE49-F238E27FC236}">
                <a16:creationId xmlns:a16="http://schemas.microsoft.com/office/drawing/2014/main" id="{463FA951-13F3-48EA-A671-88B8FD226F2A}"/>
              </a:ext>
            </a:extLst>
          </p:cNvPr>
          <p:cNvPicPr>
            <a:picLocks noChangeAspect="1"/>
          </p:cNvPicPr>
          <p:nvPr/>
        </p:nvPicPr>
        <p:blipFill rotWithShape="1">
          <a:blip r:embed="rId3">
            <a:extLst>
              <a:ext uri="{28A0092B-C50C-407E-A947-70E740481C1C}">
                <a14:useLocalDpi xmlns:a14="http://schemas.microsoft.com/office/drawing/2010/main" val="0"/>
              </a:ext>
            </a:extLst>
          </a:blip>
          <a:srcRect r="1538"/>
          <a:stretch/>
        </p:blipFill>
        <p:spPr>
          <a:xfrm>
            <a:off x="2207500" y="1812831"/>
            <a:ext cx="4732774" cy="149791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hthoek 1"/>
          <p:cNvSpPr>
            <a:spLocks noChangeArrowheads="1"/>
          </p:cNvSpPr>
          <p:nvPr/>
        </p:nvSpPr>
        <p:spPr bwMode="auto">
          <a:xfrm>
            <a:off x="4224338" y="2349500"/>
            <a:ext cx="2211387" cy="368300"/>
          </a:xfrm>
          <a:prstGeom prst="rect">
            <a:avLst/>
          </a:prstGeom>
          <a:noFill/>
          <a:ln w="9525">
            <a:noFill/>
            <a:miter lim="800000"/>
            <a:headEnd/>
            <a:tailEnd/>
          </a:ln>
        </p:spPr>
        <p:txBody>
          <a:bodyPr>
            <a:spAutoFit/>
          </a:bodyPr>
          <a:lstStyle/>
          <a:p>
            <a:endParaRPr lang="nl-NL">
              <a:latin typeface="Calibri" pitchFamily="34" charset="0"/>
            </a:endParaRPr>
          </a:p>
        </p:txBody>
      </p:sp>
      <p:sp>
        <p:nvSpPr>
          <p:cNvPr id="8" name="Oval 5">
            <a:hlinkClick r:id="rId3"/>
          </p:cNvPr>
          <p:cNvSpPr/>
          <p:nvPr/>
        </p:nvSpPr>
        <p:spPr>
          <a:xfrm rot="21417198">
            <a:off x="5932488" y="5656263"/>
            <a:ext cx="6269037" cy="1639887"/>
          </a:xfrm>
          <a:custGeom>
            <a:avLst/>
            <a:gdLst>
              <a:gd name="connsiteX0" fmla="*/ 0 w 3707904"/>
              <a:gd name="connsiteY0" fmla="*/ 922412 h 1844824"/>
              <a:gd name="connsiteX1" fmla="*/ 1853952 w 3707904"/>
              <a:gd name="connsiteY1" fmla="*/ 0 h 1844824"/>
              <a:gd name="connsiteX2" fmla="*/ 3707904 w 3707904"/>
              <a:gd name="connsiteY2" fmla="*/ 922412 h 1844824"/>
              <a:gd name="connsiteX3" fmla="*/ 1853952 w 3707904"/>
              <a:gd name="connsiteY3" fmla="*/ 1844824 h 1844824"/>
              <a:gd name="connsiteX4" fmla="*/ 0 w 3707904"/>
              <a:gd name="connsiteY4" fmla="*/ 922412 h 1844824"/>
              <a:gd name="connsiteX0" fmla="*/ 0 w 3759663"/>
              <a:gd name="connsiteY0" fmla="*/ 954447 h 2245276"/>
              <a:gd name="connsiteX1" fmla="*/ 1853952 w 3759663"/>
              <a:gd name="connsiteY1" fmla="*/ 32035 h 2245276"/>
              <a:gd name="connsiteX2" fmla="*/ 3759663 w 3759663"/>
              <a:gd name="connsiteY2" fmla="*/ 2015496 h 2245276"/>
              <a:gd name="connsiteX3" fmla="*/ 1853952 w 3759663"/>
              <a:gd name="connsiteY3" fmla="*/ 1876859 h 2245276"/>
              <a:gd name="connsiteX4" fmla="*/ 0 w 3759663"/>
              <a:gd name="connsiteY4" fmla="*/ 954447 h 2245276"/>
              <a:gd name="connsiteX0" fmla="*/ 0 w 4674063"/>
              <a:gd name="connsiteY0" fmla="*/ 1845727 h 2183083"/>
              <a:gd name="connsiteX1" fmla="*/ 2768352 w 4674063"/>
              <a:gd name="connsiteY1" fmla="*/ 289 h 2183083"/>
              <a:gd name="connsiteX2" fmla="*/ 4674063 w 4674063"/>
              <a:gd name="connsiteY2" fmla="*/ 1983750 h 2183083"/>
              <a:gd name="connsiteX3" fmla="*/ 2768352 w 4674063"/>
              <a:gd name="connsiteY3" fmla="*/ 1845113 h 2183083"/>
              <a:gd name="connsiteX4" fmla="*/ 0 w 4674063"/>
              <a:gd name="connsiteY4" fmla="*/ 1845727 h 2183083"/>
              <a:gd name="connsiteX0" fmla="*/ 12 w 4674075"/>
              <a:gd name="connsiteY0" fmla="*/ 1621437 h 1958793"/>
              <a:gd name="connsiteX1" fmla="*/ 2733859 w 4674075"/>
              <a:gd name="connsiteY1" fmla="*/ 286 h 1958793"/>
              <a:gd name="connsiteX2" fmla="*/ 4674075 w 4674075"/>
              <a:gd name="connsiteY2" fmla="*/ 1759460 h 1958793"/>
              <a:gd name="connsiteX3" fmla="*/ 2768364 w 4674075"/>
              <a:gd name="connsiteY3" fmla="*/ 1620823 h 1958793"/>
              <a:gd name="connsiteX4" fmla="*/ 12 w 4674075"/>
              <a:gd name="connsiteY4" fmla="*/ 1621437 h 1958793"/>
              <a:gd name="connsiteX0" fmla="*/ 1693 w 4675756"/>
              <a:gd name="connsiteY0" fmla="*/ 1440317 h 1777673"/>
              <a:gd name="connsiteX1" fmla="*/ 3184114 w 4675756"/>
              <a:gd name="connsiteY1" fmla="*/ 321 h 1777673"/>
              <a:gd name="connsiteX2" fmla="*/ 4675756 w 4675756"/>
              <a:gd name="connsiteY2" fmla="*/ 1578340 h 1777673"/>
              <a:gd name="connsiteX3" fmla="*/ 2770045 w 4675756"/>
              <a:gd name="connsiteY3" fmla="*/ 1439703 h 1777673"/>
              <a:gd name="connsiteX4" fmla="*/ 1693 w 4675756"/>
              <a:gd name="connsiteY4" fmla="*/ 1440317 h 177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756" h="1777673">
                <a:moveTo>
                  <a:pt x="1693" y="1440317"/>
                </a:moveTo>
                <a:cubicBezTo>
                  <a:pt x="70704" y="1200420"/>
                  <a:pt x="2405104" y="-22683"/>
                  <a:pt x="3184114" y="321"/>
                </a:cubicBezTo>
                <a:cubicBezTo>
                  <a:pt x="3963124" y="23325"/>
                  <a:pt x="4675756" y="1068906"/>
                  <a:pt x="4675756" y="1578340"/>
                </a:cubicBezTo>
                <a:cubicBezTo>
                  <a:pt x="4675756" y="2087774"/>
                  <a:pt x="3549055" y="1462707"/>
                  <a:pt x="2770045" y="1439703"/>
                </a:cubicBezTo>
                <a:cubicBezTo>
                  <a:pt x="1991035" y="1416699"/>
                  <a:pt x="-67318" y="1680214"/>
                  <a:pt x="1693" y="1440317"/>
                </a:cubicBezTo>
                <a:close/>
              </a:path>
            </a:pathLst>
          </a:custGeom>
          <a:solidFill>
            <a:srgbClr val="01AE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a:t>       </a:t>
            </a:r>
            <a:endParaRPr lang="nl-NL"/>
          </a:p>
        </p:txBody>
      </p:sp>
      <p:sp>
        <p:nvSpPr>
          <p:cNvPr id="44037" name="TextBox 7"/>
          <p:cNvSpPr txBox="1">
            <a:spLocks noChangeArrowheads="1"/>
          </p:cNvSpPr>
          <p:nvPr/>
        </p:nvSpPr>
        <p:spPr bwMode="auto">
          <a:xfrm>
            <a:off x="8174038" y="6211888"/>
            <a:ext cx="2949575" cy="646112"/>
          </a:xfrm>
          <a:prstGeom prst="rect">
            <a:avLst/>
          </a:prstGeom>
          <a:noFill/>
          <a:ln w="9525">
            <a:noFill/>
            <a:miter lim="800000"/>
            <a:headEnd/>
            <a:tailEnd/>
          </a:ln>
        </p:spPr>
        <p:txBody>
          <a:bodyPr wrap="none">
            <a:spAutoFit/>
          </a:bodyPr>
          <a:lstStyle/>
          <a:p>
            <a:r>
              <a:rPr lang="en-GB" sz="1600" b="1">
                <a:latin typeface="Calibri" pitchFamily="34" charset="0"/>
              </a:rPr>
              <a:t>www.kennisnetgeboortezorg.nl</a:t>
            </a:r>
            <a:endParaRPr lang="nl-NL" sz="1600" b="1">
              <a:latin typeface="Calibri" pitchFamily="34" charset="0"/>
            </a:endParaRPr>
          </a:p>
          <a:p>
            <a:endParaRPr lang="nl-NL" sz="2000" b="1">
              <a:solidFill>
                <a:srgbClr val="01AEF0"/>
              </a:solidFill>
              <a:latin typeface="Calibri" pitchFamily="34" charset="0"/>
            </a:endParaRPr>
          </a:p>
        </p:txBody>
      </p:sp>
      <p:pic>
        <p:nvPicPr>
          <p:cNvPr id="3" name="Afbeelding 2">
            <a:extLst>
              <a:ext uri="{FF2B5EF4-FFF2-40B4-BE49-F238E27FC236}">
                <a16:creationId xmlns:a16="http://schemas.microsoft.com/office/drawing/2014/main" id="{5C7F3592-7AA0-A941-ADE1-C88CA2863F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1" y="-817880"/>
            <a:ext cx="12514995" cy="8343330"/>
          </a:xfrm>
          <a:prstGeom prst="rect">
            <a:avLst/>
          </a:prstGeom>
        </p:spPr>
      </p:pic>
      <p:sp>
        <p:nvSpPr>
          <p:cNvPr id="9" name="Rechthoek 12">
            <a:extLst>
              <a:ext uri="{FF2B5EF4-FFF2-40B4-BE49-F238E27FC236}">
                <a16:creationId xmlns:a16="http://schemas.microsoft.com/office/drawing/2014/main" id="{EB9908EF-A559-DB4C-8D78-FEFF5992D526}"/>
              </a:ext>
            </a:extLst>
          </p:cNvPr>
          <p:cNvSpPr>
            <a:spLocks noChangeArrowheads="1"/>
          </p:cNvSpPr>
          <p:nvPr/>
        </p:nvSpPr>
        <p:spPr bwMode="auto">
          <a:xfrm>
            <a:off x="614363" y="2717800"/>
            <a:ext cx="10531475" cy="3786188"/>
          </a:xfrm>
          <a:prstGeom prst="rect">
            <a:avLst/>
          </a:prstGeom>
          <a:noFill/>
          <a:ln w="9525">
            <a:noFill/>
            <a:miter lim="800000"/>
            <a:headEnd/>
            <a:tailEnd/>
          </a:ln>
        </p:spPr>
        <p:txBody>
          <a:bodyPr>
            <a:spAutoFit/>
          </a:bodyPr>
          <a:lstStyle/>
          <a:p>
            <a:pPr algn="ctr" defTabSz="457200">
              <a:spcBef>
                <a:spcPct val="20000"/>
              </a:spcBef>
            </a:pPr>
            <a:r>
              <a:rPr lang="nl-NL" sz="6000" b="1" dirty="0">
                <a:latin typeface="Calibri" pitchFamily="34" charset="0"/>
              </a:rPr>
              <a:t>Bedankt voor je deelname!</a:t>
            </a:r>
          </a:p>
          <a:p>
            <a:pPr algn="ctr" defTabSz="457200">
              <a:spcBef>
                <a:spcPct val="20000"/>
              </a:spcBef>
            </a:pPr>
            <a:r>
              <a:rPr lang="nl-NL" sz="9000" b="1" dirty="0">
                <a:latin typeface="Calibri" pitchFamily="34" charset="0"/>
                <a:sym typeface="Wingdings" pitchFamily="2" charset="2"/>
              </a:rPr>
              <a:t> </a:t>
            </a:r>
            <a:endParaRPr lang="nl-NL" sz="9000" b="1" dirty="0">
              <a:latin typeface="Calibri" pitchFamily="34" charset="0"/>
            </a:endParaRPr>
          </a:p>
          <a:p>
            <a:pPr algn="ctr" defTabSz="457200">
              <a:spcBef>
                <a:spcPct val="20000"/>
              </a:spcBef>
            </a:pPr>
            <a:endParaRPr lang="nl-NL" sz="6000" b="1" dirty="0">
              <a:solidFill>
                <a:srgbClr val="FFFFFF"/>
              </a:solidFill>
              <a:latin typeface="Calibri"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Afbeelding 1"/>
          <p:cNvPicPr>
            <a:picLocks noChangeAspect="1"/>
          </p:cNvPicPr>
          <p:nvPr/>
        </p:nvPicPr>
        <p:blipFill>
          <a:blip r:embed="rId2"/>
          <a:srcRect/>
          <a:stretch>
            <a:fillRect/>
          </a:stretch>
        </p:blipFill>
        <p:spPr bwMode="auto">
          <a:xfrm>
            <a:off x="3348038" y="0"/>
            <a:ext cx="10604500" cy="7043738"/>
          </a:xfrm>
          <a:prstGeom prst="rect">
            <a:avLst/>
          </a:prstGeom>
          <a:noFill/>
          <a:ln w="9525">
            <a:noFill/>
            <a:miter lim="800000"/>
            <a:headEnd/>
            <a:tailEnd/>
          </a:ln>
        </p:spPr>
      </p:pic>
      <p:sp>
        <p:nvSpPr>
          <p:cNvPr id="46082" name="Tekstvak 2"/>
          <p:cNvSpPr txBox="1">
            <a:spLocks noChangeArrowheads="1"/>
          </p:cNvSpPr>
          <p:nvPr/>
        </p:nvSpPr>
        <p:spPr bwMode="auto">
          <a:xfrm>
            <a:off x="628650" y="3187700"/>
            <a:ext cx="5114925" cy="1262063"/>
          </a:xfrm>
          <a:prstGeom prst="rect">
            <a:avLst/>
          </a:prstGeom>
          <a:noFill/>
          <a:ln w="9525">
            <a:noFill/>
            <a:miter lim="800000"/>
            <a:headEnd/>
            <a:tailEnd/>
          </a:ln>
        </p:spPr>
        <p:txBody>
          <a:bodyPr>
            <a:spAutoFit/>
          </a:bodyPr>
          <a:lstStyle/>
          <a:p>
            <a:r>
              <a:rPr lang="nl-NL" sz="4000" b="1">
                <a:latin typeface="Calibri" pitchFamily="34" charset="0"/>
              </a:rPr>
              <a:t>Contact</a:t>
            </a:r>
          </a:p>
          <a:p>
            <a:endParaRPr lang="nl-NL">
              <a:latin typeface="Calibri" pitchFamily="34" charset="0"/>
            </a:endParaRPr>
          </a:p>
          <a:p>
            <a:endParaRPr lang="nl-NL">
              <a:latin typeface="Calibri" pitchFamily="34" charset="0"/>
            </a:endParaRPr>
          </a:p>
        </p:txBody>
      </p:sp>
      <p:sp>
        <p:nvSpPr>
          <p:cNvPr id="46083" name="Rechthoek 4"/>
          <p:cNvSpPr>
            <a:spLocks noChangeArrowheads="1"/>
          </p:cNvSpPr>
          <p:nvPr/>
        </p:nvSpPr>
        <p:spPr bwMode="auto">
          <a:xfrm>
            <a:off x="628650" y="4194175"/>
            <a:ext cx="4757738" cy="1754188"/>
          </a:xfrm>
          <a:prstGeom prst="rect">
            <a:avLst/>
          </a:prstGeom>
          <a:noFill/>
          <a:ln w="9525">
            <a:noFill/>
            <a:miter lim="800000"/>
            <a:headEnd/>
            <a:tailEnd/>
          </a:ln>
        </p:spPr>
        <p:txBody>
          <a:bodyPr>
            <a:spAutoFit/>
          </a:bodyPr>
          <a:lstStyle/>
          <a:p>
            <a:r>
              <a:rPr lang="nl-NL">
                <a:latin typeface="Calibri" pitchFamily="34" charset="0"/>
              </a:rPr>
              <a:t>Voor meer informatie en vragen gezamenlijke besluitvorming, neem je contact op met:</a:t>
            </a:r>
          </a:p>
          <a:p>
            <a:endParaRPr lang="nl-NL">
              <a:latin typeface="Calibri" pitchFamily="34" charset="0"/>
            </a:endParaRPr>
          </a:p>
          <a:p>
            <a:r>
              <a:rPr lang="nl-NL">
                <a:latin typeface="Calibri" pitchFamily="34" charset="0"/>
              </a:rPr>
              <a:t>College Perinatale Zorg </a:t>
            </a:r>
          </a:p>
          <a:p>
            <a:r>
              <a:rPr lang="nl-NL">
                <a:latin typeface="Calibri" pitchFamily="34" charset="0"/>
              </a:rPr>
              <a:t>cpz@collegepz.nl</a:t>
            </a:r>
          </a:p>
          <a:p>
            <a:r>
              <a:rPr lang="nl-NL">
                <a:latin typeface="Calibri" pitchFamily="34" charset="0"/>
              </a:rPr>
              <a:t>030-273 97 86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hthoek 1"/>
          <p:cNvSpPr>
            <a:spLocks noChangeArrowheads="1"/>
          </p:cNvSpPr>
          <p:nvPr/>
        </p:nvSpPr>
        <p:spPr bwMode="auto">
          <a:xfrm>
            <a:off x="4224338" y="2349500"/>
            <a:ext cx="2211387" cy="368300"/>
          </a:xfrm>
          <a:prstGeom prst="rect">
            <a:avLst/>
          </a:prstGeom>
          <a:noFill/>
          <a:ln w="9525">
            <a:noFill/>
            <a:miter lim="800000"/>
            <a:headEnd/>
            <a:tailEnd/>
          </a:ln>
        </p:spPr>
        <p:txBody>
          <a:bodyPr>
            <a:spAutoFit/>
          </a:bodyPr>
          <a:lstStyle/>
          <a:p>
            <a:endParaRPr lang="nl-NL">
              <a:latin typeface="Calibri" pitchFamily="34" charset="0"/>
            </a:endParaRPr>
          </a:p>
        </p:txBody>
      </p:sp>
      <p:sp>
        <p:nvSpPr>
          <p:cNvPr id="7" name="Oval 5">
            <a:hlinkClick r:id="rId3"/>
          </p:cNvPr>
          <p:cNvSpPr/>
          <p:nvPr/>
        </p:nvSpPr>
        <p:spPr>
          <a:xfrm rot="21417198">
            <a:off x="5932488" y="5656263"/>
            <a:ext cx="6269037" cy="1639887"/>
          </a:xfrm>
          <a:custGeom>
            <a:avLst/>
            <a:gdLst>
              <a:gd name="connsiteX0" fmla="*/ 0 w 3707904"/>
              <a:gd name="connsiteY0" fmla="*/ 922412 h 1844824"/>
              <a:gd name="connsiteX1" fmla="*/ 1853952 w 3707904"/>
              <a:gd name="connsiteY1" fmla="*/ 0 h 1844824"/>
              <a:gd name="connsiteX2" fmla="*/ 3707904 w 3707904"/>
              <a:gd name="connsiteY2" fmla="*/ 922412 h 1844824"/>
              <a:gd name="connsiteX3" fmla="*/ 1853952 w 3707904"/>
              <a:gd name="connsiteY3" fmla="*/ 1844824 h 1844824"/>
              <a:gd name="connsiteX4" fmla="*/ 0 w 3707904"/>
              <a:gd name="connsiteY4" fmla="*/ 922412 h 1844824"/>
              <a:gd name="connsiteX0" fmla="*/ 0 w 3759663"/>
              <a:gd name="connsiteY0" fmla="*/ 954447 h 2245276"/>
              <a:gd name="connsiteX1" fmla="*/ 1853952 w 3759663"/>
              <a:gd name="connsiteY1" fmla="*/ 32035 h 2245276"/>
              <a:gd name="connsiteX2" fmla="*/ 3759663 w 3759663"/>
              <a:gd name="connsiteY2" fmla="*/ 2015496 h 2245276"/>
              <a:gd name="connsiteX3" fmla="*/ 1853952 w 3759663"/>
              <a:gd name="connsiteY3" fmla="*/ 1876859 h 2245276"/>
              <a:gd name="connsiteX4" fmla="*/ 0 w 3759663"/>
              <a:gd name="connsiteY4" fmla="*/ 954447 h 2245276"/>
              <a:gd name="connsiteX0" fmla="*/ 0 w 4674063"/>
              <a:gd name="connsiteY0" fmla="*/ 1845727 h 2183083"/>
              <a:gd name="connsiteX1" fmla="*/ 2768352 w 4674063"/>
              <a:gd name="connsiteY1" fmla="*/ 289 h 2183083"/>
              <a:gd name="connsiteX2" fmla="*/ 4674063 w 4674063"/>
              <a:gd name="connsiteY2" fmla="*/ 1983750 h 2183083"/>
              <a:gd name="connsiteX3" fmla="*/ 2768352 w 4674063"/>
              <a:gd name="connsiteY3" fmla="*/ 1845113 h 2183083"/>
              <a:gd name="connsiteX4" fmla="*/ 0 w 4674063"/>
              <a:gd name="connsiteY4" fmla="*/ 1845727 h 2183083"/>
              <a:gd name="connsiteX0" fmla="*/ 12 w 4674075"/>
              <a:gd name="connsiteY0" fmla="*/ 1621437 h 1958793"/>
              <a:gd name="connsiteX1" fmla="*/ 2733859 w 4674075"/>
              <a:gd name="connsiteY1" fmla="*/ 286 h 1958793"/>
              <a:gd name="connsiteX2" fmla="*/ 4674075 w 4674075"/>
              <a:gd name="connsiteY2" fmla="*/ 1759460 h 1958793"/>
              <a:gd name="connsiteX3" fmla="*/ 2768364 w 4674075"/>
              <a:gd name="connsiteY3" fmla="*/ 1620823 h 1958793"/>
              <a:gd name="connsiteX4" fmla="*/ 12 w 4674075"/>
              <a:gd name="connsiteY4" fmla="*/ 1621437 h 1958793"/>
              <a:gd name="connsiteX0" fmla="*/ 1693 w 4675756"/>
              <a:gd name="connsiteY0" fmla="*/ 1440317 h 1777673"/>
              <a:gd name="connsiteX1" fmla="*/ 3184114 w 4675756"/>
              <a:gd name="connsiteY1" fmla="*/ 321 h 1777673"/>
              <a:gd name="connsiteX2" fmla="*/ 4675756 w 4675756"/>
              <a:gd name="connsiteY2" fmla="*/ 1578340 h 1777673"/>
              <a:gd name="connsiteX3" fmla="*/ 2770045 w 4675756"/>
              <a:gd name="connsiteY3" fmla="*/ 1439703 h 1777673"/>
              <a:gd name="connsiteX4" fmla="*/ 1693 w 4675756"/>
              <a:gd name="connsiteY4" fmla="*/ 1440317 h 177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756" h="1777673">
                <a:moveTo>
                  <a:pt x="1693" y="1440317"/>
                </a:moveTo>
                <a:cubicBezTo>
                  <a:pt x="70704" y="1200420"/>
                  <a:pt x="2405104" y="-22683"/>
                  <a:pt x="3184114" y="321"/>
                </a:cubicBezTo>
                <a:cubicBezTo>
                  <a:pt x="3963124" y="23325"/>
                  <a:pt x="4675756" y="1068906"/>
                  <a:pt x="4675756" y="1578340"/>
                </a:cubicBezTo>
                <a:cubicBezTo>
                  <a:pt x="4675756" y="2087774"/>
                  <a:pt x="3549055" y="1462707"/>
                  <a:pt x="2770045" y="1439703"/>
                </a:cubicBezTo>
                <a:cubicBezTo>
                  <a:pt x="1991035" y="1416699"/>
                  <a:pt x="-67318" y="1680214"/>
                  <a:pt x="1693" y="1440317"/>
                </a:cubicBezTo>
                <a:close/>
              </a:path>
            </a:pathLst>
          </a:custGeom>
          <a:solidFill>
            <a:srgbClr val="01AE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a:t>       </a:t>
            </a:r>
            <a:endParaRPr lang="nl-NL"/>
          </a:p>
        </p:txBody>
      </p:sp>
      <p:sp>
        <p:nvSpPr>
          <p:cNvPr id="30724" name="TextBox 7"/>
          <p:cNvSpPr txBox="1">
            <a:spLocks noChangeArrowheads="1"/>
          </p:cNvSpPr>
          <p:nvPr/>
        </p:nvSpPr>
        <p:spPr bwMode="auto">
          <a:xfrm>
            <a:off x="8174038" y="6211888"/>
            <a:ext cx="2949575" cy="646112"/>
          </a:xfrm>
          <a:prstGeom prst="rect">
            <a:avLst/>
          </a:prstGeom>
          <a:noFill/>
          <a:ln w="9525">
            <a:noFill/>
            <a:miter lim="800000"/>
            <a:headEnd/>
            <a:tailEnd/>
          </a:ln>
        </p:spPr>
        <p:txBody>
          <a:bodyPr wrap="none">
            <a:spAutoFit/>
          </a:bodyPr>
          <a:lstStyle/>
          <a:p>
            <a:r>
              <a:rPr lang="en-GB" sz="1600" b="1" dirty="0" err="1">
                <a:solidFill>
                  <a:schemeClr val="bg1"/>
                </a:solidFill>
                <a:latin typeface="Calibri" pitchFamily="34" charset="0"/>
              </a:rPr>
              <a:t>www.kennisnetgeboortezorg.nl</a:t>
            </a:r>
            <a:endParaRPr lang="nl-NL" sz="1600" b="1" dirty="0">
              <a:solidFill>
                <a:schemeClr val="bg1"/>
              </a:solidFill>
              <a:latin typeface="Calibri" pitchFamily="34" charset="0"/>
            </a:endParaRPr>
          </a:p>
          <a:p>
            <a:endParaRPr lang="nl-NL" sz="2000" b="1" dirty="0">
              <a:solidFill>
                <a:srgbClr val="01AEF0"/>
              </a:solidFill>
              <a:latin typeface="Calibri" pitchFamily="34" charset="0"/>
            </a:endParaRPr>
          </a:p>
        </p:txBody>
      </p:sp>
      <p:sp>
        <p:nvSpPr>
          <p:cNvPr id="2" name="Rechthoek 1"/>
          <p:cNvSpPr/>
          <p:nvPr/>
        </p:nvSpPr>
        <p:spPr>
          <a:xfrm>
            <a:off x="6003667" y="3244334"/>
            <a:ext cx="184666" cy="369332"/>
          </a:xfrm>
          <a:prstGeom prst="rect">
            <a:avLst/>
          </a:prstGeom>
        </p:spPr>
        <p:txBody>
          <a:bodyPr wrap="none">
            <a:spAutoFit/>
          </a:bodyPr>
          <a:lstStyle/>
          <a:p>
            <a:r>
              <a:rPr lang="sk-SK" dirty="0"/>
              <a:t> </a:t>
            </a:r>
            <a:endParaRPr lang="nl-NL" dirty="0"/>
          </a:p>
        </p:txBody>
      </p:sp>
      <p:pic>
        <p:nvPicPr>
          <p:cNvPr id="4" name="Afbeelding 3">
            <a:extLst>
              <a:ext uri="{FF2B5EF4-FFF2-40B4-BE49-F238E27FC236}">
                <a16:creationId xmlns:a16="http://schemas.microsoft.com/office/drawing/2014/main" id="{5D61AD77-F9ED-3740-AFE7-80E959942315}"/>
              </a:ext>
            </a:extLst>
          </p:cNvPr>
          <p:cNvPicPr>
            <a:picLocks noChangeAspect="1"/>
          </p:cNvPicPr>
          <p:nvPr/>
        </p:nvPicPr>
        <p:blipFill rotWithShape="1">
          <a:blip r:embed="rId4">
            <a:extLst>
              <a:ext uri="{28A0092B-C50C-407E-A947-70E740481C1C}">
                <a14:useLocalDpi xmlns:a14="http://schemas.microsoft.com/office/drawing/2010/main" val="0"/>
              </a:ext>
            </a:extLst>
          </a:blip>
          <a:srcRect l="22613" t="28345"/>
          <a:stretch/>
        </p:blipFill>
        <p:spPr>
          <a:xfrm>
            <a:off x="-2427345" y="-6067779"/>
            <a:ext cx="31459545" cy="19349378"/>
          </a:xfrm>
          <a:prstGeom prst="rect">
            <a:avLst/>
          </a:prstGeom>
        </p:spPr>
      </p:pic>
      <p:sp>
        <p:nvSpPr>
          <p:cNvPr id="11" name="Tekstvak 9">
            <a:extLst>
              <a:ext uri="{FF2B5EF4-FFF2-40B4-BE49-F238E27FC236}">
                <a16:creationId xmlns:a16="http://schemas.microsoft.com/office/drawing/2014/main" id="{469D846E-2E72-3244-9AD2-8C113EF4B336}"/>
              </a:ext>
            </a:extLst>
          </p:cNvPr>
          <p:cNvSpPr txBox="1">
            <a:spLocks noChangeArrowheads="1"/>
          </p:cNvSpPr>
          <p:nvPr/>
        </p:nvSpPr>
        <p:spPr bwMode="auto">
          <a:xfrm>
            <a:off x="1049873" y="448669"/>
            <a:ext cx="9907587" cy="708025"/>
          </a:xfrm>
          <a:prstGeom prst="rect">
            <a:avLst/>
          </a:prstGeom>
          <a:noFill/>
          <a:ln w="9525">
            <a:noFill/>
            <a:miter lim="800000"/>
            <a:headEnd/>
            <a:tailEnd/>
          </a:ln>
        </p:spPr>
        <p:txBody>
          <a:bodyPr>
            <a:spAutoFit/>
          </a:bodyPr>
          <a:lstStyle/>
          <a:p>
            <a:r>
              <a:rPr lang="nl-NL" sz="4000" b="1" dirty="0">
                <a:solidFill>
                  <a:srgbClr val="209ED1"/>
                </a:solidFill>
                <a:latin typeface="Calibri" pitchFamily="34" charset="0"/>
              </a:rPr>
              <a:t>Aanleiding digitaal spreekuur</a:t>
            </a:r>
          </a:p>
        </p:txBody>
      </p:sp>
      <p:sp>
        <p:nvSpPr>
          <p:cNvPr id="3" name="Tekstvak 2">
            <a:extLst>
              <a:ext uri="{FF2B5EF4-FFF2-40B4-BE49-F238E27FC236}">
                <a16:creationId xmlns:a16="http://schemas.microsoft.com/office/drawing/2014/main" id="{FB93877A-195F-4257-8402-38CC79A81C5E}"/>
              </a:ext>
            </a:extLst>
          </p:cNvPr>
          <p:cNvSpPr txBox="1"/>
          <p:nvPr/>
        </p:nvSpPr>
        <p:spPr>
          <a:xfrm>
            <a:off x="1045589" y="1031941"/>
            <a:ext cx="9695497" cy="523220"/>
          </a:xfrm>
          <a:prstGeom prst="rect">
            <a:avLst/>
          </a:prstGeom>
          <a:noFill/>
        </p:spPr>
        <p:txBody>
          <a:bodyPr wrap="square" rtlCol="0">
            <a:spAutoFit/>
          </a:bodyPr>
          <a:lstStyle/>
          <a:p>
            <a:r>
              <a:rPr lang="nl-NL" sz="2800" b="1" dirty="0">
                <a:latin typeface="+mj-lt"/>
              </a:rPr>
              <a:t>Element uit de </a:t>
            </a:r>
            <a:r>
              <a:rPr lang="nl-NL" sz="2800" b="1" dirty="0">
                <a:solidFill>
                  <a:srgbClr val="01AEF0"/>
                </a:solidFill>
                <a:latin typeface="+mj-lt"/>
                <a:hlinkClick r:id="rId5"/>
              </a:rPr>
              <a:t>Zorgstandaard integrale geboortezorg</a:t>
            </a:r>
            <a:endParaRPr lang="nl-NL" sz="2800" b="1" dirty="0">
              <a:solidFill>
                <a:srgbClr val="01AEF0"/>
              </a:solidFill>
              <a:latin typeface="+mj-lt"/>
            </a:endParaRPr>
          </a:p>
        </p:txBody>
      </p:sp>
      <p:sp>
        <p:nvSpPr>
          <p:cNvPr id="6" name="Tekstvak 5">
            <a:extLst>
              <a:ext uri="{FF2B5EF4-FFF2-40B4-BE49-F238E27FC236}">
                <a16:creationId xmlns:a16="http://schemas.microsoft.com/office/drawing/2014/main" id="{28B827D2-C4B5-4336-9756-DCB1015A94D2}"/>
              </a:ext>
            </a:extLst>
          </p:cNvPr>
          <p:cNvSpPr txBox="1"/>
          <p:nvPr/>
        </p:nvSpPr>
        <p:spPr>
          <a:xfrm>
            <a:off x="1068387" y="1664969"/>
            <a:ext cx="10541722" cy="3539430"/>
          </a:xfrm>
          <a:prstGeom prst="rect">
            <a:avLst/>
          </a:prstGeom>
          <a:noFill/>
        </p:spPr>
        <p:txBody>
          <a:bodyPr wrap="square" rtlCol="0">
            <a:spAutoFit/>
          </a:bodyPr>
          <a:lstStyle/>
          <a:p>
            <a:r>
              <a:rPr lang="nl-NL" sz="2800" b="1" dirty="0">
                <a:latin typeface="+mj-lt"/>
              </a:rPr>
              <a:t>Fase 1: </a:t>
            </a:r>
            <a:r>
              <a:rPr lang="nl-NL" sz="2800" dirty="0">
                <a:latin typeface="+mj-lt"/>
              </a:rPr>
              <a:t>Beleid instellen cliëntenraad</a:t>
            </a:r>
            <a:br>
              <a:rPr lang="nl-NL" sz="2800" dirty="0">
                <a:latin typeface="+mj-lt"/>
              </a:rPr>
            </a:br>
            <a:endParaRPr lang="nl-NL" sz="2800" dirty="0">
              <a:latin typeface="+mj-lt"/>
            </a:endParaRPr>
          </a:p>
          <a:p>
            <a:r>
              <a:rPr lang="nl-NL" sz="2800" b="1" dirty="0">
                <a:latin typeface="+mj-lt"/>
              </a:rPr>
              <a:t>Fase 2: </a:t>
            </a:r>
            <a:r>
              <a:rPr lang="nl-NL" sz="2800" dirty="0">
                <a:latin typeface="+mj-lt"/>
              </a:rPr>
              <a:t>Implementatie cliëntenraad</a:t>
            </a:r>
          </a:p>
          <a:p>
            <a:pPr marL="285750" indent="-285750">
              <a:buFont typeface="Arial" panose="020B0604020202020204" pitchFamily="34" charset="0"/>
              <a:buChar char="•"/>
            </a:pPr>
            <a:r>
              <a:rPr lang="nl-NL" sz="2800" dirty="0">
                <a:latin typeface="+mj-lt"/>
              </a:rPr>
              <a:t>Jaarlijks aanbieden en bespreken uitkomsten jaarverslag en </a:t>
            </a:r>
          </a:p>
          <a:p>
            <a:r>
              <a:rPr lang="nl-NL" sz="2800" dirty="0">
                <a:latin typeface="+mj-lt"/>
              </a:rPr>
              <a:t>    beleidsplannen </a:t>
            </a:r>
          </a:p>
          <a:p>
            <a:pPr marL="457200" indent="-457200">
              <a:buFont typeface="Arial" panose="020B0604020202020204" pitchFamily="34" charset="0"/>
              <a:buChar char="•"/>
            </a:pPr>
            <a:r>
              <a:rPr lang="nl-NL" sz="2800" dirty="0">
                <a:latin typeface="+mj-lt"/>
              </a:rPr>
              <a:t>In gesprek over de kwaliteitsnorm van zwangere.</a:t>
            </a:r>
          </a:p>
          <a:p>
            <a:pPr marL="457200" indent="-457200">
              <a:buFont typeface="Arial" panose="020B0604020202020204" pitchFamily="34" charset="0"/>
              <a:buChar char="•"/>
            </a:pPr>
            <a:r>
              <a:rPr lang="nl-NL" sz="2800" dirty="0">
                <a:latin typeface="+mj-lt"/>
              </a:rPr>
              <a:t>Betrekken bij uitwerking verantwoordelijkheden VSV rond preconceptie, zwangerschap, geboorte en postnatale periode.</a:t>
            </a:r>
          </a:p>
        </p:txBody>
      </p:sp>
    </p:spTree>
    <p:extLst>
      <p:ext uri="{BB962C8B-B14F-4D97-AF65-F5344CB8AC3E}">
        <p14:creationId xmlns:p14="http://schemas.microsoft.com/office/powerpoint/2010/main" val="2892413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5345CA00-88B2-0A4F-B3D7-90A3E8B36BD4}"/>
              </a:ext>
            </a:extLst>
          </p:cNvPr>
          <p:cNvSpPr txBox="1">
            <a:spLocks noChangeArrowheads="1"/>
          </p:cNvSpPr>
          <p:nvPr/>
        </p:nvSpPr>
        <p:spPr bwMode="auto">
          <a:xfrm>
            <a:off x="5987412" y="832274"/>
            <a:ext cx="4977976" cy="1454051"/>
          </a:xfrm>
          <a:prstGeom prst="rect">
            <a:avLst/>
          </a:prstGeom>
        </p:spPr>
        <p:txBody>
          <a:bodyPr vert="horz" lIns="91440" tIns="45720" rIns="91440" bIns="45720"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lnSpc>
                <a:spcPct val="90000"/>
              </a:lnSpc>
            </a:pPr>
            <a:r>
              <a:rPr lang="en-US" sz="4000" b="1" dirty="0">
                <a:solidFill>
                  <a:srgbClr val="209ED1"/>
                </a:solidFill>
              </a:rPr>
              <a:t>Even </a:t>
            </a:r>
            <a:r>
              <a:rPr lang="en-US" sz="4000" b="1" dirty="0" err="1">
                <a:solidFill>
                  <a:srgbClr val="209ED1"/>
                </a:solidFill>
              </a:rPr>
              <a:t>voorstellen</a:t>
            </a:r>
            <a:r>
              <a:rPr lang="en-US" sz="4000" b="1" dirty="0">
                <a:solidFill>
                  <a:srgbClr val="209ED1"/>
                </a:solidFill>
              </a:rPr>
              <a:t>…</a:t>
            </a:r>
          </a:p>
        </p:txBody>
      </p:sp>
      <p:sp>
        <p:nvSpPr>
          <p:cNvPr id="3" name="Tekstvak 2"/>
          <p:cNvSpPr txBox="1"/>
          <p:nvPr/>
        </p:nvSpPr>
        <p:spPr>
          <a:xfrm>
            <a:off x="6093228" y="2286325"/>
            <a:ext cx="5891249" cy="3385542"/>
          </a:xfrm>
          <a:prstGeom prst="rect">
            <a:avLst/>
          </a:prstGeom>
          <a:noFill/>
        </p:spPr>
        <p:txBody>
          <a:bodyPr wrap="square" rtlCol="0">
            <a:spAutoFit/>
          </a:bodyPr>
          <a:lstStyle/>
          <a:p>
            <a:r>
              <a:rPr lang="nl-NL" sz="2800" b="1" dirty="0">
                <a:latin typeface="+mn-lt"/>
              </a:rPr>
              <a:t>Ciska Winter</a:t>
            </a:r>
          </a:p>
          <a:p>
            <a:endParaRPr lang="nl-NL" sz="2800" b="1" dirty="0">
              <a:latin typeface="+mn-lt"/>
            </a:endParaRPr>
          </a:p>
          <a:p>
            <a:pPr marL="457200" indent="-457200">
              <a:buFont typeface="Arial" panose="020B0604020202020204" pitchFamily="34" charset="0"/>
              <a:buChar char="•"/>
            </a:pPr>
            <a:r>
              <a:rPr lang="nl-NL" sz="2800" dirty="0">
                <a:latin typeface="+mj-lt"/>
              </a:rPr>
              <a:t>Senior verpleegkundige en gespecialiseerd verpleegkundige O&amp;G </a:t>
            </a:r>
            <a:r>
              <a:rPr lang="nl-NL" sz="2800" dirty="0" err="1">
                <a:latin typeface="+mj-lt"/>
              </a:rPr>
              <a:t>Westfriesgasthuis</a:t>
            </a:r>
            <a:r>
              <a:rPr lang="nl-NL" sz="2800" dirty="0">
                <a:latin typeface="+mj-lt"/>
              </a:rPr>
              <a:t> Hoorn</a:t>
            </a:r>
          </a:p>
          <a:p>
            <a:endParaRPr lang="nl-NL" sz="2800" dirty="0">
              <a:latin typeface="+mj-lt"/>
            </a:endParaRPr>
          </a:p>
          <a:p>
            <a:pPr marL="285750" indent="-285750">
              <a:buFont typeface="Arial" panose="020B0604020202020204" pitchFamily="34" charset="0"/>
              <a:buChar char="•"/>
            </a:pPr>
            <a:r>
              <a:rPr lang="nl-NL" sz="2800" dirty="0">
                <a:latin typeface="+mn-lt"/>
              </a:rPr>
              <a:t>  Projectleider instellen moederraad</a:t>
            </a:r>
          </a:p>
          <a:p>
            <a:endParaRPr lang="nl-NL" dirty="0"/>
          </a:p>
        </p:txBody>
      </p:sp>
      <p:pic>
        <p:nvPicPr>
          <p:cNvPr id="6" name="Afbeelding 5">
            <a:extLst>
              <a:ext uri="{FF2B5EF4-FFF2-40B4-BE49-F238E27FC236}">
                <a16:creationId xmlns:a16="http://schemas.microsoft.com/office/drawing/2014/main" id="{32702B1E-3DA0-724B-ADE5-2C4EEF5385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4076" y="1319876"/>
            <a:ext cx="3024163" cy="4328160"/>
          </a:xfrm>
          <a:prstGeom prst="rect">
            <a:avLst/>
          </a:prstGeom>
        </p:spPr>
      </p:pic>
    </p:spTree>
    <p:extLst>
      <p:ext uri="{BB962C8B-B14F-4D97-AF65-F5344CB8AC3E}">
        <p14:creationId xmlns:p14="http://schemas.microsoft.com/office/powerpoint/2010/main" val="3035122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Afbeelding 4"/>
          <p:cNvPicPr>
            <a:picLocks noChangeAspect="1"/>
          </p:cNvPicPr>
          <p:nvPr/>
        </p:nvPicPr>
        <p:blipFill>
          <a:blip r:embed="rId3"/>
          <a:srcRect/>
          <a:stretch>
            <a:fillRect/>
          </a:stretch>
        </p:blipFill>
        <p:spPr bwMode="auto">
          <a:xfrm>
            <a:off x="11337925" y="349250"/>
            <a:ext cx="382588" cy="836613"/>
          </a:xfrm>
          <a:prstGeom prst="rect">
            <a:avLst/>
          </a:prstGeom>
          <a:noFill/>
          <a:ln w="9525">
            <a:noFill/>
            <a:miter lim="800000"/>
            <a:headEnd/>
            <a:tailEnd/>
          </a:ln>
        </p:spPr>
      </p:pic>
      <p:sp>
        <p:nvSpPr>
          <p:cNvPr id="28674" name="Rechthoek 1"/>
          <p:cNvSpPr>
            <a:spLocks noChangeArrowheads="1"/>
          </p:cNvSpPr>
          <p:nvPr/>
        </p:nvSpPr>
        <p:spPr bwMode="auto">
          <a:xfrm>
            <a:off x="4205288" y="2387600"/>
            <a:ext cx="2211387" cy="368300"/>
          </a:xfrm>
          <a:prstGeom prst="rect">
            <a:avLst/>
          </a:prstGeom>
          <a:noFill/>
          <a:ln w="9525">
            <a:noFill/>
            <a:miter lim="800000"/>
            <a:headEnd/>
            <a:tailEnd/>
          </a:ln>
        </p:spPr>
        <p:txBody>
          <a:bodyPr>
            <a:spAutoFit/>
          </a:bodyPr>
          <a:lstStyle/>
          <a:p>
            <a:endParaRPr lang="nl-NL">
              <a:latin typeface="Calibri" pitchFamily="34" charset="0"/>
            </a:endParaRPr>
          </a:p>
        </p:txBody>
      </p:sp>
      <p:sp>
        <p:nvSpPr>
          <p:cNvPr id="28675" name="Tekstvak 2"/>
          <p:cNvSpPr txBox="1">
            <a:spLocks noChangeArrowheads="1"/>
          </p:cNvSpPr>
          <p:nvPr/>
        </p:nvSpPr>
        <p:spPr bwMode="auto">
          <a:xfrm>
            <a:off x="620077" y="767556"/>
            <a:ext cx="4403725" cy="708025"/>
          </a:xfrm>
          <a:prstGeom prst="rect">
            <a:avLst/>
          </a:prstGeom>
          <a:noFill/>
          <a:ln w="9525">
            <a:noFill/>
            <a:miter lim="800000"/>
            <a:headEnd/>
            <a:tailEnd/>
          </a:ln>
        </p:spPr>
        <p:txBody>
          <a:bodyPr>
            <a:spAutoFit/>
          </a:bodyPr>
          <a:lstStyle/>
          <a:p>
            <a:r>
              <a:rPr lang="nl-NL" sz="4000" b="1" dirty="0">
                <a:solidFill>
                  <a:srgbClr val="209ED1"/>
                </a:solidFill>
                <a:latin typeface="Calibri" pitchFamily="34" charset="0"/>
              </a:rPr>
              <a:t>Even voorstellen…</a:t>
            </a:r>
          </a:p>
        </p:txBody>
      </p:sp>
      <p:sp>
        <p:nvSpPr>
          <p:cNvPr id="28678" name="Rectangle 9"/>
          <p:cNvSpPr>
            <a:spLocks noGrp="1" noChangeArrowheads="1"/>
          </p:cNvSpPr>
          <p:nvPr>
            <p:ph type="body" sz="half" idx="4294967295"/>
          </p:nvPr>
        </p:nvSpPr>
        <p:spPr bwMode="auto">
          <a:xfrm>
            <a:off x="620077" y="1820487"/>
            <a:ext cx="5796597" cy="4064924"/>
          </a:xfrm>
          <a:prstGeom prst="rect">
            <a:avLst/>
          </a:prstGeom>
          <a:noFill/>
          <a:ln>
            <a:miter lim="800000"/>
            <a:headEnd/>
            <a:tailEnd/>
          </a:ln>
        </p:spPr>
        <p:txBody>
          <a:bodyPr/>
          <a:lstStyle/>
          <a:p>
            <a:pPr marL="0" indent="0" eaLnBrk="1" hangingPunct="1">
              <a:buNone/>
            </a:pPr>
            <a:r>
              <a:rPr lang="nl-NL" sz="2800" b="1" dirty="0"/>
              <a:t>Cynthia van Stiphout</a:t>
            </a:r>
          </a:p>
          <a:p>
            <a:pPr marL="0" indent="0" eaLnBrk="1" hangingPunct="1">
              <a:buNone/>
            </a:pPr>
            <a:r>
              <a:rPr lang="nl-NL" sz="2800" dirty="0"/>
              <a:t>Voorzitter Moederraad Westfriesland</a:t>
            </a:r>
          </a:p>
          <a:p>
            <a:pPr marL="0" indent="0" eaLnBrk="1" hangingPunct="1">
              <a:buNone/>
            </a:pPr>
            <a:endParaRPr lang="nl-NL" sz="2800" dirty="0"/>
          </a:p>
          <a:p>
            <a:pPr eaLnBrk="1" hangingPunct="1"/>
            <a:r>
              <a:rPr lang="nl-NL" sz="2800" dirty="0"/>
              <a:t>Lid van de moederraad sinds april 2017</a:t>
            </a:r>
          </a:p>
          <a:p>
            <a:pPr eaLnBrk="1" hangingPunct="1"/>
            <a:r>
              <a:rPr lang="nl-NL" sz="2800" dirty="0"/>
              <a:t>Moeder van Tygo (4) en Melanie (2)</a:t>
            </a:r>
          </a:p>
          <a:p>
            <a:pPr eaLnBrk="1" hangingPunct="1"/>
            <a:r>
              <a:rPr lang="nl-NL" sz="2800" dirty="0"/>
              <a:t>Beleidsadviseur Onderwijs bij een gemeente</a:t>
            </a:r>
          </a:p>
          <a:p>
            <a:pPr eaLnBrk="1" hangingPunct="1"/>
            <a:endParaRPr lang="nl-NL" sz="2800" dirty="0"/>
          </a:p>
        </p:txBody>
      </p:sp>
      <p:pic>
        <p:nvPicPr>
          <p:cNvPr id="2" name="Afbeelding 1"/>
          <p:cNvPicPr>
            <a:picLocks noChangeAspect="1"/>
          </p:cNvPicPr>
          <p:nvPr/>
        </p:nvPicPr>
        <p:blipFill rotWithShape="1">
          <a:blip r:embed="rId4" cstate="print">
            <a:extLst>
              <a:ext uri="{28A0092B-C50C-407E-A947-70E740481C1C}">
                <a14:useLocalDpi xmlns:a14="http://schemas.microsoft.com/office/drawing/2010/main" val="0"/>
              </a:ext>
            </a:extLst>
          </a:blip>
          <a:srcRect l="3002" t="9038" r="25163"/>
          <a:stretch/>
        </p:blipFill>
        <p:spPr>
          <a:xfrm>
            <a:off x="6736080" y="1341120"/>
            <a:ext cx="3478178" cy="440436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Afbeelding 4"/>
          <p:cNvPicPr>
            <a:picLocks noChangeAspect="1"/>
          </p:cNvPicPr>
          <p:nvPr/>
        </p:nvPicPr>
        <p:blipFill>
          <a:blip r:embed="rId3"/>
          <a:srcRect/>
          <a:stretch>
            <a:fillRect/>
          </a:stretch>
        </p:blipFill>
        <p:spPr bwMode="auto">
          <a:xfrm>
            <a:off x="11337925" y="349250"/>
            <a:ext cx="382588" cy="836613"/>
          </a:xfrm>
          <a:prstGeom prst="rect">
            <a:avLst/>
          </a:prstGeom>
          <a:noFill/>
          <a:ln w="9525">
            <a:noFill/>
            <a:miter lim="800000"/>
            <a:headEnd/>
            <a:tailEnd/>
          </a:ln>
        </p:spPr>
      </p:pic>
      <p:sp>
        <p:nvSpPr>
          <p:cNvPr id="28674" name="Rechthoek 1"/>
          <p:cNvSpPr>
            <a:spLocks noChangeArrowheads="1"/>
          </p:cNvSpPr>
          <p:nvPr/>
        </p:nvSpPr>
        <p:spPr bwMode="auto">
          <a:xfrm>
            <a:off x="4205288" y="2387600"/>
            <a:ext cx="2211387" cy="368300"/>
          </a:xfrm>
          <a:prstGeom prst="rect">
            <a:avLst/>
          </a:prstGeom>
          <a:noFill/>
          <a:ln w="9525">
            <a:noFill/>
            <a:miter lim="800000"/>
            <a:headEnd/>
            <a:tailEnd/>
          </a:ln>
        </p:spPr>
        <p:txBody>
          <a:bodyPr>
            <a:spAutoFit/>
          </a:bodyPr>
          <a:lstStyle/>
          <a:p>
            <a:endParaRPr lang="nl-NL">
              <a:latin typeface="Calibri" pitchFamily="34" charset="0"/>
            </a:endParaRPr>
          </a:p>
        </p:txBody>
      </p:sp>
      <p:sp>
        <p:nvSpPr>
          <p:cNvPr id="28675" name="Tekstvak 2"/>
          <p:cNvSpPr txBox="1">
            <a:spLocks noChangeArrowheads="1"/>
          </p:cNvSpPr>
          <p:nvPr/>
        </p:nvSpPr>
        <p:spPr bwMode="auto">
          <a:xfrm>
            <a:off x="6215063" y="691186"/>
            <a:ext cx="4403725" cy="708025"/>
          </a:xfrm>
          <a:prstGeom prst="rect">
            <a:avLst/>
          </a:prstGeom>
          <a:noFill/>
          <a:ln w="9525">
            <a:noFill/>
            <a:miter lim="800000"/>
            <a:headEnd/>
            <a:tailEnd/>
          </a:ln>
        </p:spPr>
        <p:txBody>
          <a:bodyPr>
            <a:spAutoFit/>
          </a:bodyPr>
          <a:lstStyle/>
          <a:p>
            <a:r>
              <a:rPr lang="nl-NL" sz="4000" b="1" dirty="0">
                <a:solidFill>
                  <a:srgbClr val="209ED1"/>
                </a:solidFill>
                <a:latin typeface="Calibri" pitchFamily="34" charset="0"/>
              </a:rPr>
              <a:t>Even voorstellen…</a:t>
            </a:r>
          </a:p>
        </p:txBody>
      </p:sp>
      <p:sp>
        <p:nvSpPr>
          <p:cNvPr id="7" name="Tekstvak 2">
            <a:extLst>
              <a:ext uri="{FF2B5EF4-FFF2-40B4-BE49-F238E27FC236}">
                <a16:creationId xmlns:a16="http://schemas.microsoft.com/office/drawing/2014/main" id="{B6D41BFE-7F1D-410C-9A05-B02CEA9D2CC4}"/>
              </a:ext>
            </a:extLst>
          </p:cNvPr>
          <p:cNvSpPr txBox="1">
            <a:spLocks noChangeArrowheads="1"/>
          </p:cNvSpPr>
          <p:nvPr/>
        </p:nvSpPr>
        <p:spPr bwMode="auto">
          <a:xfrm>
            <a:off x="6215063" y="691186"/>
            <a:ext cx="4403725" cy="708025"/>
          </a:xfrm>
          <a:prstGeom prst="rect">
            <a:avLst/>
          </a:prstGeom>
          <a:noFill/>
          <a:ln w="9525">
            <a:noFill/>
            <a:miter lim="800000"/>
            <a:headEnd/>
            <a:tailEnd/>
          </a:ln>
        </p:spPr>
        <p:txBody>
          <a:bodyPr>
            <a:spAutoFit/>
          </a:bodyPr>
          <a:lstStyle/>
          <a:p>
            <a:r>
              <a:rPr lang="nl-NL" sz="4000" b="1" dirty="0">
                <a:solidFill>
                  <a:srgbClr val="209ED1"/>
                </a:solidFill>
                <a:latin typeface="Calibri" pitchFamily="34" charset="0"/>
              </a:rPr>
              <a:t>Even voorstellen…</a:t>
            </a:r>
          </a:p>
        </p:txBody>
      </p:sp>
      <p:sp>
        <p:nvSpPr>
          <p:cNvPr id="8" name="Rectangle 9">
            <a:extLst>
              <a:ext uri="{FF2B5EF4-FFF2-40B4-BE49-F238E27FC236}">
                <a16:creationId xmlns:a16="http://schemas.microsoft.com/office/drawing/2014/main" id="{6E567FAD-E500-4095-ABAD-F2CBF31CC623}"/>
              </a:ext>
            </a:extLst>
          </p:cNvPr>
          <p:cNvSpPr txBox="1">
            <a:spLocks noChangeArrowheads="1"/>
          </p:cNvSpPr>
          <p:nvPr/>
        </p:nvSpPr>
        <p:spPr bwMode="auto">
          <a:xfrm>
            <a:off x="804863" y="1437469"/>
            <a:ext cx="6148596" cy="4525963"/>
          </a:xfrm>
          <a:prstGeom prst="rect">
            <a:avLst/>
          </a:prstGeom>
          <a:noFill/>
          <a:ln>
            <a:miter lim="800000"/>
            <a:headEnd/>
            <a:tailEnd/>
          </a:ln>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eaLnBrk="1" hangingPunct="1">
              <a:buFont typeface="Arial" charset="0"/>
              <a:buNone/>
            </a:pPr>
            <a:r>
              <a:rPr lang="nl-NL" sz="2800" b="1"/>
              <a:t>Durk Berks</a:t>
            </a:r>
          </a:p>
          <a:p>
            <a:pPr marL="0" indent="0" eaLnBrk="1" hangingPunct="1">
              <a:buFont typeface="Arial" charset="0"/>
              <a:buNone/>
            </a:pPr>
            <a:r>
              <a:rPr lang="nl-NL" sz="2800"/>
              <a:t>Gynaecoloog Westfriesgasthuis</a:t>
            </a:r>
          </a:p>
          <a:p>
            <a:pPr marL="0" indent="0" eaLnBrk="1" hangingPunct="1">
              <a:buFont typeface="Arial" charset="0"/>
              <a:buNone/>
            </a:pPr>
            <a:endParaRPr lang="nl-NL" sz="2800"/>
          </a:p>
          <a:p>
            <a:pPr eaLnBrk="1" hangingPunct="1"/>
            <a:r>
              <a:rPr lang="nl-NL" sz="2800"/>
              <a:t>Aandachtsgebieden verloskunde en fertiliteit</a:t>
            </a:r>
          </a:p>
          <a:p>
            <a:pPr eaLnBrk="1" hangingPunct="1"/>
            <a:r>
              <a:rPr lang="nl-NL" sz="2800"/>
              <a:t>Lid stuurgroep Geboortehart </a:t>
            </a:r>
            <a:r>
              <a:rPr lang="nl-NL" sz="1800"/>
              <a:t>(2015-2017)</a:t>
            </a:r>
          </a:p>
          <a:p>
            <a:pPr eaLnBrk="1" hangingPunct="1"/>
            <a:r>
              <a:rPr lang="nl-NL" sz="2800"/>
              <a:t>Lid ledenraad Geboortehart </a:t>
            </a:r>
            <a:r>
              <a:rPr lang="nl-NL" sz="1800"/>
              <a:t>(2018-)</a:t>
            </a:r>
            <a:endParaRPr lang="nl-NL" sz="1800" dirty="0"/>
          </a:p>
        </p:txBody>
      </p:sp>
      <p:pic>
        <p:nvPicPr>
          <p:cNvPr id="9" name="Afbeelding 8">
            <a:extLst>
              <a:ext uri="{FF2B5EF4-FFF2-40B4-BE49-F238E27FC236}">
                <a16:creationId xmlns:a16="http://schemas.microsoft.com/office/drawing/2014/main" id="{76A03A82-EAC0-4F87-BD53-A40E6B2C0C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043" t="6447" r="25444" b="44615"/>
          <a:stretch/>
        </p:blipFill>
        <p:spPr>
          <a:xfrm>
            <a:off x="7104184" y="2022374"/>
            <a:ext cx="2944168" cy="3356151"/>
          </a:xfrm>
          <a:prstGeom prst="rect">
            <a:avLst/>
          </a:prstGeom>
        </p:spPr>
      </p:pic>
    </p:spTree>
    <p:extLst>
      <p:ext uri="{BB962C8B-B14F-4D97-AF65-F5344CB8AC3E}">
        <p14:creationId xmlns:p14="http://schemas.microsoft.com/office/powerpoint/2010/main" val="3111987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hthoek 1"/>
          <p:cNvSpPr>
            <a:spLocks noChangeArrowheads="1"/>
          </p:cNvSpPr>
          <p:nvPr/>
        </p:nvSpPr>
        <p:spPr bwMode="auto">
          <a:xfrm>
            <a:off x="4224338" y="2349500"/>
            <a:ext cx="2211387" cy="368300"/>
          </a:xfrm>
          <a:prstGeom prst="rect">
            <a:avLst/>
          </a:prstGeom>
          <a:noFill/>
          <a:ln w="9525">
            <a:noFill/>
            <a:miter lim="800000"/>
            <a:headEnd/>
            <a:tailEnd/>
          </a:ln>
        </p:spPr>
        <p:txBody>
          <a:bodyPr>
            <a:spAutoFit/>
          </a:bodyPr>
          <a:lstStyle/>
          <a:p>
            <a:endParaRPr lang="nl-NL">
              <a:latin typeface="Calibri" pitchFamily="34" charset="0"/>
            </a:endParaRPr>
          </a:p>
        </p:txBody>
      </p:sp>
      <p:sp>
        <p:nvSpPr>
          <p:cNvPr id="9" name="Oval 5">
            <a:hlinkClick r:id="rId3"/>
          </p:cNvPr>
          <p:cNvSpPr/>
          <p:nvPr/>
        </p:nvSpPr>
        <p:spPr>
          <a:xfrm rot="21417198">
            <a:off x="5932488" y="5656263"/>
            <a:ext cx="6269037" cy="1639887"/>
          </a:xfrm>
          <a:custGeom>
            <a:avLst/>
            <a:gdLst>
              <a:gd name="connsiteX0" fmla="*/ 0 w 3707904"/>
              <a:gd name="connsiteY0" fmla="*/ 922412 h 1844824"/>
              <a:gd name="connsiteX1" fmla="*/ 1853952 w 3707904"/>
              <a:gd name="connsiteY1" fmla="*/ 0 h 1844824"/>
              <a:gd name="connsiteX2" fmla="*/ 3707904 w 3707904"/>
              <a:gd name="connsiteY2" fmla="*/ 922412 h 1844824"/>
              <a:gd name="connsiteX3" fmla="*/ 1853952 w 3707904"/>
              <a:gd name="connsiteY3" fmla="*/ 1844824 h 1844824"/>
              <a:gd name="connsiteX4" fmla="*/ 0 w 3707904"/>
              <a:gd name="connsiteY4" fmla="*/ 922412 h 1844824"/>
              <a:gd name="connsiteX0" fmla="*/ 0 w 3759663"/>
              <a:gd name="connsiteY0" fmla="*/ 954447 h 2245276"/>
              <a:gd name="connsiteX1" fmla="*/ 1853952 w 3759663"/>
              <a:gd name="connsiteY1" fmla="*/ 32035 h 2245276"/>
              <a:gd name="connsiteX2" fmla="*/ 3759663 w 3759663"/>
              <a:gd name="connsiteY2" fmla="*/ 2015496 h 2245276"/>
              <a:gd name="connsiteX3" fmla="*/ 1853952 w 3759663"/>
              <a:gd name="connsiteY3" fmla="*/ 1876859 h 2245276"/>
              <a:gd name="connsiteX4" fmla="*/ 0 w 3759663"/>
              <a:gd name="connsiteY4" fmla="*/ 954447 h 2245276"/>
              <a:gd name="connsiteX0" fmla="*/ 0 w 4674063"/>
              <a:gd name="connsiteY0" fmla="*/ 1845727 h 2183083"/>
              <a:gd name="connsiteX1" fmla="*/ 2768352 w 4674063"/>
              <a:gd name="connsiteY1" fmla="*/ 289 h 2183083"/>
              <a:gd name="connsiteX2" fmla="*/ 4674063 w 4674063"/>
              <a:gd name="connsiteY2" fmla="*/ 1983750 h 2183083"/>
              <a:gd name="connsiteX3" fmla="*/ 2768352 w 4674063"/>
              <a:gd name="connsiteY3" fmla="*/ 1845113 h 2183083"/>
              <a:gd name="connsiteX4" fmla="*/ 0 w 4674063"/>
              <a:gd name="connsiteY4" fmla="*/ 1845727 h 2183083"/>
              <a:gd name="connsiteX0" fmla="*/ 12 w 4674075"/>
              <a:gd name="connsiteY0" fmla="*/ 1621437 h 1958793"/>
              <a:gd name="connsiteX1" fmla="*/ 2733859 w 4674075"/>
              <a:gd name="connsiteY1" fmla="*/ 286 h 1958793"/>
              <a:gd name="connsiteX2" fmla="*/ 4674075 w 4674075"/>
              <a:gd name="connsiteY2" fmla="*/ 1759460 h 1958793"/>
              <a:gd name="connsiteX3" fmla="*/ 2768364 w 4674075"/>
              <a:gd name="connsiteY3" fmla="*/ 1620823 h 1958793"/>
              <a:gd name="connsiteX4" fmla="*/ 12 w 4674075"/>
              <a:gd name="connsiteY4" fmla="*/ 1621437 h 1958793"/>
              <a:gd name="connsiteX0" fmla="*/ 1693 w 4675756"/>
              <a:gd name="connsiteY0" fmla="*/ 1440317 h 1777673"/>
              <a:gd name="connsiteX1" fmla="*/ 3184114 w 4675756"/>
              <a:gd name="connsiteY1" fmla="*/ 321 h 1777673"/>
              <a:gd name="connsiteX2" fmla="*/ 4675756 w 4675756"/>
              <a:gd name="connsiteY2" fmla="*/ 1578340 h 1777673"/>
              <a:gd name="connsiteX3" fmla="*/ 2770045 w 4675756"/>
              <a:gd name="connsiteY3" fmla="*/ 1439703 h 1777673"/>
              <a:gd name="connsiteX4" fmla="*/ 1693 w 4675756"/>
              <a:gd name="connsiteY4" fmla="*/ 1440317 h 177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756" h="1777673">
                <a:moveTo>
                  <a:pt x="1693" y="1440317"/>
                </a:moveTo>
                <a:cubicBezTo>
                  <a:pt x="70704" y="1200420"/>
                  <a:pt x="2405104" y="-22683"/>
                  <a:pt x="3184114" y="321"/>
                </a:cubicBezTo>
                <a:cubicBezTo>
                  <a:pt x="3963124" y="23325"/>
                  <a:pt x="4675756" y="1068906"/>
                  <a:pt x="4675756" y="1578340"/>
                </a:cubicBezTo>
                <a:cubicBezTo>
                  <a:pt x="4675756" y="2087774"/>
                  <a:pt x="3549055" y="1462707"/>
                  <a:pt x="2770045" y="1439703"/>
                </a:cubicBezTo>
                <a:cubicBezTo>
                  <a:pt x="1991035" y="1416699"/>
                  <a:pt x="-67318" y="1680214"/>
                  <a:pt x="1693" y="1440317"/>
                </a:cubicBezTo>
                <a:close/>
              </a:path>
            </a:pathLst>
          </a:custGeom>
          <a:solidFill>
            <a:srgbClr val="01AE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a:t>       </a:t>
            </a:r>
            <a:endParaRPr lang="nl-NL"/>
          </a:p>
        </p:txBody>
      </p:sp>
      <p:sp>
        <p:nvSpPr>
          <p:cNvPr id="22533" name="TextBox 7"/>
          <p:cNvSpPr txBox="1">
            <a:spLocks noChangeArrowheads="1"/>
          </p:cNvSpPr>
          <p:nvPr/>
        </p:nvSpPr>
        <p:spPr bwMode="auto">
          <a:xfrm>
            <a:off x="8174038" y="6211888"/>
            <a:ext cx="2949575" cy="646112"/>
          </a:xfrm>
          <a:prstGeom prst="rect">
            <a:avLst/>
          </a:prstGeom>
          <a:noFill/>
          <a:ln w="9525">
            <a:noFill/>
            <a:miter lim="800000"/>
            <a:headEnd/>
            <a:tailEnd/>
          </a:ln>
        </p:spPr>
        <p:txBody>
          <a:bodyPr wrap="none">
            <a:spAutoFit/>
          </a:bodyPr>
          <a:lstStyle/>
          <a:p>
            <a:r>
              <a:rPr lang="en-GB" sz="1600" b="1" dirty="0" err="1">
                <a:solidFill>
                  <a:schemeClr val="bg1"/>
                </a:solidFill>
                <a:latin typeface="Calibri" pitchFamily="34" charset="0"/>
              </a:rPr>
              <a:t>www.kennisnetgeboortezorg.nl</a:t>
            </a:r>
            <a:endParaRPr lang="nl-NL" sz="1600" b="1" dirty="0">
              <a:solidFill>
                <a:schemeClr val="bg1"/>
              </a:solidFill>
              <a:latin typeface="Calibri" pitchFamily="34" charset="0"/>
            </a:endParaRPr>
          </a:p>
          <a:p>
            <a:endParaRPr lang="nl-NL" sz="2000" b="1" dirty="0">
              <a:solidFill>
                <a:srgbClr val="01AEF0"/>
              </a:solidFill>
              <a:latin typeface="Calibri" pitchFamily="34" charset="0"/>
            </a:endParaRPr>
          </a:p>
        </p:txBody>
      </p:sp>
      <p:pic>
        <p:nvPicPr>
          <p:cNvPr id="3" name="Afbeelding 2">
            <a:extLst>
              <a:ext uri="{FF2B5EF4-FFF2-40B4-BE49-F238E27FC236}">
                <a16:creationId xmlns:a16="http://schemas.microsoft.com/office/drawing/2014/main" id="{655B6A39-C579-C840-BC6E-9DD92BCBF5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111" y="-58823"/>
            <a:ext cx="12553786" cy="8369191"/>
          </a:xfrm>
          <a:prstGeom prst="rect">
            <a:avLst/>
          </a:prstGeom>
        </p:spPr>
      </p:pic>
      <p:sp>
        <p:nvSpPr>
          <p:cNvPr id="8" name="Rechthoek 12">
            <a:extLst>
              <a:ext uri="{FF2B5EF4-FFF2-40B4-BE49-F238E27FC236}">
                <a16:creationId xmlns:a16="http://schemas.microsoft.com/office/drawing/2014/main" id="{5E309286-1D99-774C-A781-9404636759F7}"/>
              </a:ext>
            </a:extLst>
          </p:cNvPr>
          <p:cNvSpPr>
            <a:spLocks noChangeArrowheads="1"/>
          </p:cNvSpPr>
          <p:nvPr/>
        </p:nvSpPr>
        <p:spPr bwMode="auto">
          <a:xfrm>
            <a:off x="627600" y="886057"/>
            <a:ext cx="10531475" cy="1298817"/>
          </a:xfrm>
          <a:prstGeom prst="rect">
            <a:avLst/>
          </a:prstGeom>
          <a:noFill/>
          <a:ln w="9525">
            <a:noFill/>
            <a:miter lim="800000"/>
            <a:headEnd/>
            <a:tailEnd/>
          </a:ln>
        </p:spPr>
        <p:txBody>
          <a:bodyPr>
            <a:spAutoFit/>
          </a:bodyPr>
          <a:lstStyle/>
          <a:p>
            <a:pPr algn="ctr" defTabSz="457200">
              <a:spcBef>
                <a:spcPct val="20000"/>
              </a:spcBef>
            </a:pPr>
            <a:r>
              <a:rPr lang="nl-NL" sz="4000" b="1" dirty="0">
                <a:latin typeface="Calibri" pitchFamily="34" charset="0"/>
              </a:rPr>
              <a:t>Wat is je functie in de geboortezorg?</a:t>
            </a:r>
          </a:p>
          <a:p>
            <a:pPr algn="ctr" defTabSz="457200">
              <a:spcBef>
                <a:spcPct val="20000"/>
              </a:spcBef>
            </a:pPr>
            <a:endParaRPr lang="nl-NL" sz="3200" b="1" dirty="0">
              <a:solidFill>
                <a:srgbClr val="FFFFFF"/>
              </a:solidFill>
              <a:latin typeface="Calibri"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hthoek 1"/>
          <p:cNvSpPr>
            <a:spLocks noChangeArrowheads="1"/>
          </p:cNvSpPr>
          <p:nvPr/>
        </p:nvSpPr>
        <p:spPr bwMode="auto">
          <a:xfrm>
            <a:off x="4224338" y="2349500"/>
            <a:ext cx="2211387" cy="368300"/>
          </a:xfrm>
          <a:prstGeom prst="rect">
            <a:avLst/>
          </a:prstGeom>
          <a:noFill/>
          <a:ln w="9525">
            <a:noFill/>
            <a:miter lim="800000"/>
            <a:headEnd/>
            <a:tailEnd/>
          </a:ln>
        </p:spPr>
        <p:txBody>
          <a:bodyPr>
            <a:spAutoFit/>
          </a:bodyPr>
          <a:lstStyle/>
          <a:p>
            <a:endParaRPr lang="nl-NL">
              <a:latin typeface="Calibri" pitchFamily="34" charset="0"/>
            </a:endParaRPr>
          </a:p>
        </p:txBody>
      </p:sp>
      <p:sp>
        <p:nvSpPr>
          <p:cNvPr id="9" name="Oval 5">
            <a:hlinkClick r:id="rId3"/>
          </p:cNvPr>
          <p:cNvSpPr/>
          <p:nvPr/>
        </p:nvSpPr>
        <p:spPr>
          <a:xfrm rot="21417198">
            <a:off x="5932488" y="5656263"/>
            <a:ext cx="6269037" cy="1639887"/>
          </a:xfrm>
          <a:custGeom>
            <a:avLst/>
            <a:gdLst>
              <a:gd name="connsiteX0" fmla="*/ 0 w 3707904"/>
              <a:gd name="connsiteY0" fmla="*/ 922412 h 1844824"/>
              <a:gd name="connsiteX1" fmla="*/ 1853952 w 3707904"/>
              <a:gd name="connsiteY1" fmla="*/ 0 h 1844824"/>
              <a:gd name="connsiteX2" fmla="*/ 3707904 w 3707904"/>
              <a:gd name="connsiteY2" fmla="*/ 922412 h 1844824"/>
              <a:gd name="connsiteX3" fmla="*/ 1853952 w 3707904"/>
              <a:gd name="connsiteY3" fmla="*/ 1844824 h 1844824"/>
              <a:gd name="connsiteX4" fmla="*/ 0 w 3707904"/>
              <a:gd name="connsiteY4" fmla="*/ 922412 h 1844824"/>
              <a:gd name="connsiteX0" fmla="*/ 0 w 3759663"/>
              <a:gd name="connsiteY0" fmla="*/ 954447 h 2245276"/>
              <a:gd name="connsiteX1" fmla="*/ 1853952 w 3759663"/>
              <a:gd name="connsiteY1" fmla="*/ 32035 h 2245276"/>
              <a:gd name="connsiteX2" fmla="*/ 3759663 w 3759663"/>
              <a:gd name="connsiteY2" fmla="*/ 2015496 h 2245276"/>
              <a:gd name="connsiteX3" fmla="*/ 1853952 w 3759663"/>
              <a:gd name="connsiteY3" fmla="*/ 1876859 h 2245276"/>
              <a:gd name="connsiteX4" fmla="*/ 0 w 3759663"/>
              <a:gd name="connsiteY4" fmla="*/ 954447 h 2245276"/>
              <a:gd name="connsiteX0" fmla="*/ 0 w 4674063"/>
              <a:gd name="connsiteY0" fmla="*/ 1845727 h 2183083"/>
              <a:gd name="connsiteX1" fmla="*/ 2768352 w 4674063"/>
              <a:gd name="connsiteY1" fmla="*/ 289 h 2183083"/>
              <a:gd name="connsiteX2" fmla="*/ 4674063 w 4674063"/>
              <a:gd name="connsiteY2" fmla="*/ 1983750 h 2183083"/>
              <a:gd name="connsiteX3" fmla="*/ 2768352 w 4674063"/>
              <a:gd name="connsiteY3" fmla="*/ 1845113 h 2183083"/>
              <a:gd name="connsiteX4" fmla="*/ 0 w 4674063"/>
              <a:gd name="connsiteY4" fmla="*/ 1845727 h 2183083"/>
              <a:gd name="connsiteX0" fmla="*/ 12 w 4674075"/>
              <a:gd name="connsiteY0" fmla="*/ 1621437 h 1958793"/>
              <a:gd name="connsiteX1" fmla="*/ 2733859 w 4674075"/>
              <a:gd name="connsiteY1" fmla="*/ 286 h 1958793"/>
              <a:gd name="connsiteX2" fmla="*/ 4674075 w 4674075"/>
              <a:gd name="connsiteY2" fmla="*/ 1759460 h 1958793"/>
              <a:gd name="connsiteX3" fmla="*/ 2768364 w 4674075"/>
              <a:gd name="connsiteY3" fmla="*/ 1620823 h 1958793"/>
              <a:gd name="connsiteX4" fmla="*/ 12 w 4674075"/>
              <a:gd name="connsiteY4" fmla="*/ 1621437 h 1958793"/>
              <a:gd name="connsiteX0" fmla="*/ 1693 w 4675756"/>
              <a:gd name="connsiteY0" fmla="*/ 1440317 h 1777673"/>
              <a:gd name="connsiteX1" fmla="*/ 3184114 w 4675756"/>
              <a:gd name="connsiteY1" fmla="*/ 321 h 1777673"/>
              <a:gd name="connsiteX2" fmla="*/ 4675756 w 4675756"/>
              <a:gd name="connsiteY2" fmla="*/ 1578340 h 1777673"/>
              <a:gd name="connsiteX3" fmla="*/ 2770045 w 4675756"/>
              <a:gd name="connsiteY3" fmla="*/ 1439703 h 1777673"/>
              <a:gd name="connsiteX4" fmla="*/ 1693 w 4675756"/>
              <a:gd name="connsiteY4" fmla="*/ 1440317 h 177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756" h="1777673">
                <a:moveTo>
                  <a:pt x="1693" y="1440317"/>
                </a:moveTo>
                <a:cubicBezTo>
                  <a:pt x="70704" y="1200420"/>
                  <a:pt x="2405104" y="-22683"/>
                  <a:pt x="3184114" y="321"/>
                </a:cubicBezTo>
                <a:cubicBezTo>
                  <a:pt x="3963124" y="23325"/>
                  <a:pt x="4675756" y="1068906"/>
                  <a:pt x="4675756" y="1578340"/>
                </a:cubicBezTo>
                <a:cubicBezTo>
                  <a:pt x="4675756" y="2087774"/>
                  <a:pt x="3549055" y="1462707"/>
                  <a:pt x="2770045" y="1439703"/>
                </a:cubicBezTo>
                <a:cubicBezTo>
                  <a:pt x="1991035" y="1416699"/>
                  <a:pt x="-67318" y="1680214"/>
                  <a:pt x="1693" y="1440317"/>
                </a:cubicBezTo>
                <a:close/>
              </a:path>
            </a:pathLst>
          </a:custGeom>
          <a:solidFill>
            <a:srgbClr val="01AE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a:t>       </a:t>
            </a:r>
            <a:endParaRPr lang="nl-NL"/>
          </a:p>
        </p:txBody>
      </p:sp>
      <p:sp>
        <p:nvSpPr>
          <p:cNvPr id="24581" name="TextBox 7"/>
          <p:cNvSpPr txBox="1">
            <a:spLocks noChangeArrowheads="1"/>
          </p:cNvSpPr>
          <p:nvPr/>
        </p:nvSpPr>
        <p:spPr bwMode="auto">
          <a:xfrm>
            <a:off x="8174038" y="6211888"/>
            <a:ext cx="2949575" cy="646112"/>
          </a:xfrm>
          <a:prstGeom prst="rect">
            <a:avLst/>
          </a:prstGeom>
          <a:noFill/>
          <a:ln w="9525">
            <a:noFill/>
            <a:miter lim="800000"/>
            <a:headEnd/>
            <a:tailEnd/>
          </a:ln>
        </p:spPr>
        <p:txBody>
          <a:bodyPr wrap="none">
            <a:spAutoFit/>
          </a:bodyPr>
          <a:lstStyle/>
          <a:p>
            <a:r>
              <a:rPr lang="en-GB" sz="1600" b="1" dirty="0" err="1">
                <a:solidFill>
                  <a:schemeClr val="bg1"/>
                </a:solidFill>
                <a:latin typeface="Calibri" pitchFamily="34" charset="0"/>
              </a:rPr>
              <a:t>www.kennisnetgeboortezorg.nl</a:t>
            </a:r>
            <a:endParaRPr lang="nl-NL" sz="1600" b="1" dirty="0">
              <a:solidFill>
                <a:schemeClr val="bg1"/>
              </a:solidFill>
              <a:latin typeface="Calibri" pitchFamily="34" charset="0"/>
            </a:endParaRPr>
          </a:p>
          <a:p>
            <a:endParaRPr lang="nl-NL" sz="2000" b="1" dirty="0">
              <a:solidFill>
                <a:srgbClr val="01AEF0"/>
              </a:solidFill>
              <a:latin typeface="Calibri" pitchFamily="34" charset="0"/>
            </a:endParaRPr>
          </a:p>
        </p:txBody>
      </p:sp>
      <p:pic>
        <p:nvPicPr>
          <p:cNvPr id="3" name="Afbeelding 2">
            <a:extLst>
              <a:ext uri="{FF2B5EF4-FFF2-40B4-BE49-F238E27FC236}">
                <a16:creationId xmlns:a16="http://schemas.microsoft.com/office/drawing/2014/main" id="{247AA4B9-74B9-0C40-946D-370200B36E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35000"/>
            <a:ext cx="12240675" cy="8160450"/>
          </a:xfrm>
          <a:prstGeom prst="rect">
            <a:avLst/>
          </a:prstGeom>
        </p:spPr>
      </p:pic>
      <p:sp>
        <p:nvSpPr>
          <p:cNvPr id="8" name="Rechthoek 12">
            <a:extLst>
              <a:ext uri="{FF2B5EF4-FFF2-40B4-BE49-F238E27FC236}">
                <a16:creationId xmlns:a16="http://schemas.microsoft.com/office/drawing/2014/main" id="{61676286-6AE2-2349-B4BD-DD48C3A1F9E9}"/>
              </a:ext>
            </a:extLst>
          </p:cNvPr>
          <p:cNvSpPr>
            <a:spLocks noChangeArrowheads="1"/>
          </p:cNvSpPr>
          <p:nvPr/>
        </p:nvSpPr>
        <p:spPr bwMode="auto">
          <a:xfrm>
            <a:off x="614363" y="2500313"/>
            <a:ext cx="10531475" cy="2653034"/>
          </a:xfrm>
          <a:prstGeom prst="rect">
            <a:avLst/>
          </a:prstGeom>
          <a:noFill/>
          <a:ln w="9525">
            <a:noFill/>
            <a:miter lim="800000"/>
            <a:headEnd/>
            <a:tailEnd/>
          </a:ln>
        </p:spPr>
        <p:txBody>
          <a:bodyPr>
            <a:spAutoFit/>
          </a:bodyPr>
          <a:lstStyle/>
          <a:p>
            <a:pPr defTabSz="457200">
              <a:spcBef>
                <a:spcPct val="20000"/>
              </a:spcBef>
            </a:pPr>
            <a:r>
              <a:rPr lang="nl-NL" sz="4000" b="1" dirty="0">
                <a:solidFill>
                  <a:schemeClr val="bg1"/>
                </a:solidFill>
                <a:latin typeface="Calibri" pitchFamily="34" charset="0"/>
              </a:rPr>
              <a:t>In welke regio ben je werkzaam?</a:t>
            </a:r>
          </a:p>
          <a:p>
            <a:pPr defTabSz="457200">
              <a:spcBef>
                <a:spcPct val="20000"/>
              </a:spcBef>
            </a:pPr>
            <a:r>
              <a:rPr lang="nl-NL" sz="4000" b="1" dirty="0">
                <a:solidFill>
                  <a:schemeClr val="bg1"/>
                </a:solidFill>
                <a:latin typeface="Calibri" pitchFamily="34" charset="0"/>
              </a:rPr>
              <a:t>Of, wanneer je deelneemt aan een moederraad: welke?</a:t>
            </a:r>
          </a:p>
          <a:p>
            <a:pPr algn="ctr" defTabSz="457200">
              <a:spcBef>
                <a:spcPct val="20000"/>
              </a:spcBef>
            </a:pPr>
            <a:endParaRPr lang="nl-NL" sz="3200" b="1" dirty="0">
              <a:solidFill>
                <a:srgbClr val="FFFFFF"/>
              </a:solidFill>
              <a:latin typeface="Calibri"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1AEF0"/>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7187F271E6764BA7C3A6A48E0CBADB" ma:contentTypeVersion="24" ma:contentTypeDescription="Een nieuw document maken." ma:contentTypeScope="" ma:versionID="58729f679c47cf17afba653ae4f68142">
  <xsd:schema xmlns:xsd="http://www.w3.org/2001/XMLSchema" xmlns:xs="http://www.w3.org/2001/XMLSchema" xmlns:p="http://schemas.microsoft.com/office/2006/metadata/properties" xmlns:ns2="ec9541f1-3b43-482c-a8de-1b403dece07c" xmlns:ns3="bf4a096b-ecb1-4e85-a1e0-80c521e034ab" xmlns:ns4="18bc3f94-dfc0-4b96-9f8a-0e5bbfb16367" targetNamespace="http://schemas.microsoft.com/office/2006/metadata/properties" ma:root="true" ma:fieldsID="2601f3e163460f17f5f873e606375361" ns2:_="" ns3:_="" ns4:_="">
    <xsd:import namespace="ec9541f1-3b43-482c-a8de-1b403dece07c"/>
    <xsd:import namespace="bf4a096b-ecb1-4e85-a1e0-80c521e034ab"/>
    <xsd:import namespace="18bc3f94-dfc0-4b96-9f8a-0e5bbfb16367"/>
    <xsd:element name="properties">
      <xsd:complexType>
        <xsd:sequence>
          <xsd:element name="documentManagement">
            <xsd:complexType>
              <xsd:all>
                <xsd:element ref="ns2:SharedWithUsers" minOccurs="0"/>
                <xsd:element ref="ns3:SharingHintHash" minOccurs="0"/>
                <xsd:element ref="ns3:SharedWithDetails"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9541f1-3b43-482c-a8de-1b403dece07c"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4a096b-ecb1-4e85-a1e0-80c521e034ab" elementFormDefault="qualified">
    <xsd:import namespace="http://schemas.microsoft.com/office/2006/documentManagement/types"/>
    <xsd:import namespace="http://schemas.microsoft.com/office/infopath/2007/PartnerControls"/>
    <xsd:element name="SharingHintHash" ma:index="9" nillable="true" ma:displayName="Hint-hash delen" ma:internalName="SharingHintHash" ma:readOnly="true">
      <xsd:simpleType>
        <xsd:restriction base="dms:Text"/>
      </xsd:simpleType>
    </xsd:element>
    <xsd:element name="SharedWithDetails" ma:index="10" nillable="true" ma:displayName="Gedeeld met details" ma:description="" ma:internalName="SharedWithDetails" ma:readOnly="true">
      <xsd:simpleType>
        <xsd:restriction base="dms:Note">
          <xsd:maxLength value="255"/>
        </xsd:restriction>
      </xsd:simpleType>
    </xsd:element>
    <xsd:element name="LastSharedByUser" ma:index="11" nillable="true" ma:displayName="Laatst gedeeld, per gebruiker" ma:description="" ma:internalName="LastSharedByUser" ma:readOnly="true">
      <xsd:simpleType>
        <xsd:restriction base="dms:Note">
          <xsd:maxLength value="255"/>
        </xsd:restriction>
      </xsd:simpleType>
    </xsd:element>
    <xsd:element name="LastSharedByTime" ma:index="12" nillable="true" ma:displayName="Laatst gedeeld, per tijdstip"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8bc3f94-dfc0-4b96-9f8a-0e5bbfb16367"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5E0879-83F4-498B-8877-B595905BA5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9541f1-3b43-482c-a8de-1b403dece07c"/>
    <ds:schemaRef ds:uri="bf4a096b-ecb1-4e85-a1e0-80c521e034ab"/>
    <ds:schemaRef ds:uri="18bc3f94-dfc0-4b96-9f8a-0e5bbfb163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3441BEA-D4CA-450A-88C1-3974587E62F9}">
  <ds:schemaRefs>
    <ds:schemaRef ds:uri="http://purl.org/dc/elements/1.1/"/>
    <ds:schemaRef ds:uri="http://schemas.microsoft.com/office/2006/metadata/properties"/>
    <ds:schemaRef ds:uri="http://purl.org/dc/terms/"/>
    <ds:schemaRef ds:uri="http://schemas.openxmlformats.org/package/2006/metadata/core-properties"/>
    <ds:schemaRef ds:uri="ec9541f1-3b43-482c-a8de-1b403dece07c"/>
    <ds:schemaRef ds:uri="http://schemas.microsoft.com/office/2006/documentManagement/types"/>
    <ds:schemaRef ds:uri="http://schemas.microsoft.com/office/infopath/2007/PartnerControls"/>
    <ds:schemaRef ds:uri="18bc3f94-dfc0-4b96-9f8a-0e5bbfb16367"/>
    <ds:schemaRef ds:uri="bf4a096b-ecb1-4e85-a1e0-80c521e034ab"/>
    <ds:schemaRef ds:uri="http://www.w3.org/XML/1998/namespace"/>
    <ds:schemaRef ds:uri="http://purl.org/dc/dcmitype/"/>
  </ds:schemaRefs>
</ds:datastoreItem>
</file>

<file path=customXml/itemProps3.xml><?xml version="1.0" encoding="utf-8"?>
<ds:datastoreItem xmlns:ds="http://schemas.openxmlformats.org/officeDocument/2006/customXml" ds:itemID="{F719844B-A12C-41BB-BED5-0E32FDE52D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2572</TotalTime>
  <Words>2049</Words>
  <Application>Microsoft Office PowerPoint</Application>
  <PresentationFormat>Breedbeeld</PresentationFormat>
  <Paragraphs>261</Paragraphs>
  <Slides>31</Slides>
  <Notes>27</Notes>
  <HiddenSlides>0</HiddenSlides>
  <MMClips>0</MMClips>
  <ScaleCrop>false</ScaleCrop>
  <HeadingPairs>
    <vt:vector size="4" baseType="variant">
      <vt:variant>
        <vt:lpstr>Thema</vt:lpstr>
      </vt:variant>
      <vt:variant>
        <vt:i4>1</vt:i4>
      </vt:variant>
      <vt:variant>
        <vt:lpstr>Diatitels</vt:lpstr>
      </vt:variant>
      <vt:variant>
        <vt:i4>31</vt:i4>
      </vt:variant>
    </vt:vector>
  </HeadingPairs>
  <TitlesOfParts>
    <vt:vector size="32" baseType="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Jacqueline van der Logt</dc:creator>
  <cp:lastModifiedBy>Sandra Winterswijk</cp:lastModifiedBy>
  <cp:revision>119</cp:revision>
  <cp:lastPrinted>2018-09-17T16:12:45Z</cp:lastPrinted>
  <dcterms:created xsi:type="dcterms:W3CDTF">2018-09-08T09:12:50Z</dcterms:created>
  <dcterms:modified xsi:type="dcterms:W3CDTF">2018-10-29T14:09:20Z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0x010100DB7187F271E6764BA7C3A6A48E0CBADB</vt:lpwstr>
  </property>
</Properties>
</file>