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7"/>
  </p:notesMasterIdLst>
  <p:handoutMasterIdLst>
    <p:handoutMasterId r:id="rId28"/>
  </p:handoutMasterIdLst>
  <p:sldIdLst>
    <p:sldId id="308" r:id="rId5"/>
    <p:sldId id="260" r:id="rId6"/>
    <p:sldId id="262" r:id="rId7"/>
    <p:sldId id="293" r:id="rId8"/>
    <p:sldId id="277" r:id="rId9"/>
    <p:sldId id="294" r:id="rId10"/>
    <p:sldId id="280" r:id="rId11"/>
    <p:sldId id="300" r:id="rId12"/>
    <p:sldId id="310" r:id="rId13"/>
    <p:sldId id="309" r:id="rId14"/>
    <p:sldId id="311" r:id="rId15"/>
    <p:sldId id="301" r:id="rId16"/>
    <p:sldId id="302" r:id="rId17"/>
    <p:sldId id="303" r:id="rId18"/>
    <p:sldId id="304" r:id="rId19"/>
    <p:sldId id="305" r:id="rId20"/>
    <p:sldId id="312" r:id="rId21"/>
    <p:sldId id="306" r:id="rId22"/>
    <p:sldId id="307" r:id="rId23"/>
    <p:sldId id="313" r:id="rId24"/>
    <p:sldId id="315" r:id="rId25"/>
    <p:sldId id="314" r:id="rId26"/>
  </p:sldIdLst>
  <p:sldSz cx="12192000" cy="6858000"/>
  <p:notesSz cx="6797675" cy="992822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7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AEF0"/>
    <a:srgbClr val="ADD481"/>
    <a:srgbClr val="9576DC"/>
    <a:srgbClr val="F0D200"/>
    <a:srgbClr val="D954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21"/>
    <p:restoredTop sz="94631"/>
  </p:normalViewPr>
  <p:slideViewPr>
    <p:cSldViewPr snapToGrid="0">
      <p:cViewPr>
        <p:scale>
          <a:sx n="82" d="100"/>
          <a:sy n="82" d="100"/>
        </p:scale>
        <p:origin x="0" y="496"/>
      </p:cViewPr>
      <p:guideLst>
        <p:guide orient="horz" pos="2160"/>
        <p:guide pos="3840"/>
        <p:guide pos="37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microsoft.com/office/2015/10/relationships/revisionInfo" Target="revisionInfo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A81379-6D92-4C02-B4D0-B07BFEA23288}" type="datetimeFigureOut">
              <a:rPr lang="nl-NL" smtClean="0"/>
              <a:t>11-01-18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C2CD9-F724-4C9F-BA60-9792AEF893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3495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8535-83A1-8E4D-9416-34E3D35A0D6A}" type="datetimeFigureOut">
              <a:rPr lang="nl-NL" smtClean="0"/>
              <a:t>11-01-18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E5661-C97C-214F-B80F-E906315A89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9099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E5661-C97C-214F-B80F-E906315A896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0271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E5661-C97C-214F-B80F-E906315A8964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668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E5661-C97C-214F-B80F-E906315A896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787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E5661-C97C-214F-B80F-E906315A896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6065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E5661-C97C-214F-B80F-E906315A8964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0387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E5661-C97C-214F-B80F-E906315A8964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518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E5661-C97C-214F-B80F-E906315A8964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4995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E5661-C97C-214F-B80F-E906315A8964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0912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E5661-C97C-214F-B80F-E906315A8964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5372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E5661-C97C-214F-B80F-E906315A8964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560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ABCE-E557-486D-A0AE-B69542ACA353}" type="datetimeFigureOut">
              <a:rPr lang="nl-NL" smtClean="0"/>
              <a:t>11-01-18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FC5E-637F-4644-8E93-831B5C0404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4210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ABCE-E557-486D-A0AE-B69542ACA353}" type="datetimeFigureOut">
              <a:rPr lang="nl-NL" smtClean="0"/>
              <a:t>11-01-18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FC5E-637F-4644-8E93-831B5C0404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358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ABCE-E557-486D-A0AE-B69542ACA353}" type="datetimeFigureOut">
              <a:rPr lang="nl-NL" smtClean="0"/>
              <a:t>11-01-18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FC5E-637F-4644-8E93-831B5C0404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6658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0962B1-8E49-B545-8B7C-32C321950F1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77329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illustratie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llustratie 2"/>
          <p:cNvSpPr>
            <a:spLocks noGrp="1"/>
          </p:cNvSpPr>
          <p:nvPr>
            <p:ph type="clipArt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6A63BD-11F3-4647-AA70-3815125B727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2269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ABCE-E557-486D-A0AE-B69542ACA353}" type="datetimeFigureOut">
              <a:rPr lang="nl-NL" smtClean="0"/>
              <a:t>11-01-18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FC5E-637F-4644-8E93-831B5C0404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905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ABCE-E557-486D-A0AE-B69542ACA353}" type="datetimeFigureOut">
              <a:rPr lang="nl-NL" smtClean="0"/>
              <a:t>11-01-18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FC5E-637F-4644-8E93-831B5C0404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5352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ABCE-E557-486D-A0AE-B69542ACA353}" type="datetimeFigureOut">
              <a:rPr lang="nl-NL" smtClean="0"/>
              <a:t>11-01-18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FC5E-637F-4644-8E93-831B5C0404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740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ABCE-E557-486D-A0AE-B69542ACA353}" type="datetimeFigureOut">
              <a:rPr lang="nl-NL" smtClean="0"/>
              <a:t>11-01-18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FC5E-637F-4644-8E93-831B5C0404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4998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ABCE-E557-486D-A0AE-B69542ACA353}" type="datetimeFigureOut">
              <a:rPr lang="nl-NL" smtClean="0"/>
              <a:t>11-01-18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FC5E-637F-4644-8E93-831B5C0404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6995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ABCE-E557-486D-A0AE-B69542ACA353}" type="datetimeFigureOut">
              <a:rPr lang="nl-NL" smtClean="0"/>
              <a:t>11-01-18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FC5E-637F-4644-8E93-831B5C0404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8633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ABCE-E557-486D-A0AE-B69542ACA353}" type="datetimeFigureOut">
              <a:rPr lang="nl-NL" smtClean="0"/>
              <a:t>11-01-18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FC5E-637F-4644-8E93-831B5C0404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9055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ABCE-E557-486D-A0AE-B69542ACA353}" type="datetimeFigureOut">
              <a:rPr lang="nl-NL" smtClean="0"/>
              <a:t>11-01-18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FC5E-637F-4644-8E93-831B5C0404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6293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AABCE-E557-486D-A0AE-B69542ACA353}" type="datetimeFigureOut">
              <a:rPr lang="nl-NL" smtClean="0"/>
              <a:t>11-01-18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AFC5E-637F-4644-8E93-831B5C0404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589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nnisnetgeboortezorg.nl/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nnisnetgeboortezorg.nl/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www.kennisnetgeboortezorg.nl/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nnisnetgeboortezorg.nl/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nnisnetgeboortezorg.nl/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hyperlink" Target="mailto:cpz@collegepz.nl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nnisnetgeboortezorg.nl/" TargetMode="External"/><Relationship Id="rId4" Type="http://schemas.openxmlformats.org/officeDocument/2006/relationships/image" Target="../media/image4.jpe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nnisnetgeboortezorg.nl/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864" y="179004"/>
            <a:ext cx="10058400" cy="6678996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4557623" y="437464"/>
            <a:ext cx="8174966" cy="271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nl-NL" sz="4000" b="1" dirty="0" smtClean="0"/>
              <a:t>Digitaal</a:t>
            </a:r>
            <a:r>
              <a:rPr lang="nl-NL" sz="4000" b="1" dirty="0" smtClean="0">
                <a:solidFill>
                  <a:srgbClr val="01AEF0"/>
                </a:solidFill>
              </a:rPr>
              <a:t> </a:t>
            </a:r>
            <a:r>
              <a:rPr lang="nl-NL" sz="4000" b="1" dirty="0" smtClean="0"/>
              <a:t>spreekuur </a:t>
            </a:r>
            <a:endParaRPr lang="nl-NL" sz="1200" b="1" dirty="0" smtClean="0"/>
          </a:p>
          <a:p>
            <a:pPr lvl="0" defTabSz="457200"/>
            <a:endParaRPr lang="nl-NL" sz="4000" b="1" dirty="0" smtClean="0">
              <a:solidFill>
                <a:srgbClr val="01AEF0"/>
              </a:solidFill>
            </a:endParaRPr>
          </a:p>
          <a:p>
            <a:pPr lvl="0" defTabSz="457200"/>
            <a:r>
              <a:rPr lang="nl-NL" sz="2800" b="1" i="1" dirty="0" smtClean="0"/>
              <a:t>‘</a:t>
            </a:r>
            <a:r>
              <a:rPr lang="nl-NL" sz="2800" b="1" i="1" dirty="0"/>
              <a:t>Werken met </a:t>
            </a:r>
            <a:r>
              <a:rPr lang="nl-NL" sz="2800" b="1" i="1" dirty="0" smtClean="0"/>
              <a:t>een kwaliteitscyclus binnen het VSV’</a:t>
            </a:r>
            <a:endParaRPr lang="nl-NL" sz="2800" b="1" i="1" dirty="0"/>
          </a:p>
          <a:p>
            <a:pPr lvl="0" defTabSz="457200"/>
            <a:r>
              <a:rPr lang="nl-NL" sz="2800" dirty="0"/>
              <a:t>15 januari 2018 om </a:t>
            </a:r>
            <a:r>
              <a:rPr lang="nl-NL" sz="2800" dirty="0" smtClean="0"/>
              <a:t>20.15 uur</a:t>
            </a:r>
            <a:endParaRPr lang="nl-NL" sz="2800" dirty="0"/>
          </a:p>
          <a:p>
            <a:pPr lvl="0" defTabSz="457200">
              <a:spcBef>
                <a:spcPct val="20000"/>
              </a:spcBef>
            </a:pPr>
            <a:endParaRPr lang="nl-NL" sz="1050" b="1" dirty="0"/>
          </a:p>
          <a:p>
            <a:pPr lvl="0" defTabSz="457200">
              <a:spcBef>
                <a:spcPct val="20000"/>
              </a:spcBef>
            </a:pPr>
            <a:endParaRPr lang="nl-NL" b="1" dirty="0"/>
          </a:p>
        </p:txBody>
      </p:sp>
      <p:sp>
        <p:nvSpPr>
          <p:cNvPr id="5" name="Rechthoek 4"/>
          <p:cNvSpPr/>
          <p:nvPr/>
        </p:nvSpPr>
        <p:spPr>
          <a:xfrm>
            <a:off x="8645106" y="3607816"/>
            <a:ext cx="31694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</a:pPr>
            <a:r>
              <a:rPr lang="nl-NL" sz="2400" dirty="0"/>
              <a:t>Presentator: </a:t>
            </a:r>
            <a:br>
              <a:rPr lang="nl-NL" sz="2400" dirty="0"/>
            </a:br>
            <a:r>
              <a:rPr lang="nl-NL" sz="2400" dirty="0"/>
              <a:t>Ellen </a:t>
            </a:r>
            <a:r>
              <a:rPr lang="nl-NL" sz="2400" dirty="0" err="1"/>
              <a:t>Maussen</a:t>
            </a:r>
            <a:r>
              <a:rPr lang="nl-NL" sz="2400" dirty="0"/>
              <a:t>, </a:t>
            </a:r>
            <a:br>
              <a:rPr lang="nl-NL" sz="2400" dirty="0"/>
            </a:br>
            <a:r>
              <a:rPr lang="nl-NL" sz="2400" dirty="0" smtClean="0"/>
              <a:t>Rode </a:t>
            </a:r>
            <a:r>
              <a:rPr lang="nl-NL" sz="2400" dirty="0"/>
              <a:t>Kruis Ziekenhuis</a:t>
            </a:r>
            <a:endParaRPr lang="nl-NL" sz="24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396" y="6036429"/>
            <a:ext cx="2558008" cy="66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9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8284" y="-792050"/>
            <a:ext cx="14160284" cy="9441046"/>
          </a:xfrm>
          <a:prstGeom prst="rect">
            <a:avLst/>
          </a:prstGeom>
        </p:spPr>
      </p:pic>
      <p:sp>
        <p:nvSpPr>
          <p:cNvPr id="1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333348" y="195266"/>
            <a:ext cx="10390716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altLang="nl-NL" sz="3600" b="1" dirty="0" smtClean="0"/>
              <a:t>Hoe geef je kwaliteitsmanagement vorm? </a:t>
            </a:r>
            <a:br>
              <a:rPr lang="nl-NL" altLang="nl-NL" sz="3600" b="1" dirty="0" smtClean="0"/>
            </a:br>
            <a:r>
              <a:rPr lang="nl-NL" altLang="nl-NL" sz="3600" b="1" dirty="0" smtClean="0"/>
              <a:t>(vervolg) </a:t>
            </a:r>
            <a:endParaRPr lang="nl-NL" altLang="nl-NL" sz="3600" b="1" dirty="0"/>
          </a:p>
        </p:txBody>
      </p:sp>
      <p:sp>
        <p:nvSpPr>
          <p:cNvPr id="12" name="Tijdelijke aanduiding voor inhoud 2"/>
          <p:cNvSpPr txBox="1">
            <a:spLocks noChangeArrowheads="1"/>
          </p:cNvSpPr>
          <p:nvPr/>
        </p:nvSpPr>
        <p:spPr>
          <a:xfrm>
            <a:off x="3801902" y="1871073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  <a:buFont typeface="Wingdings" charset="2"/>
              <a:buChar char="ü"/>
            </a:pPr>
            <a:r>
              <a:rPr lang="nl-NL" altLang="nl-NL" sz="2600" dirty="0" smtClean="0"/>
              <a:t>Ontwikkeling kwaliteitssysteem duurt 3 jaar</a:t>
            </a:r>
          </a:p>
          <a:p>
            <a:pPr>
              <a:spcAft>
                <a:spcPts val="900"/>
              </a:spcAft>
              <a:buFont typeface="Wingdings" charset="2"/>
              <a:buChar char="ü"/>
            </a:pPr>
            <a:r>
              <a:rPr lang="nl-NL" altLang="nl-NL" sz="2600" dirty="0" smtClean="0"/>
              <a:t>Maak een meerjarenplan</a:t>
            </a:r>
          </a:p>
          <a:p>
            <a:pPr>
              <a:spcAft>
                <a:spcPts val="900"/>
              </a:spcAft>
              <a:buFont typeface="Wingdings" charset="2"/>
              <a:buChar char="ü"/>
            </a:pPr>
            <a:r>
              <a:rPr lang="nl-NL" altLang="nl-NL" sz="2600" dirty="0" smtClean="0"/>
              <a:t>Maak een jaarplanning: wat wil je in dat jaar monitoren, evalueren en verbeteren? </a:t>
            </a:r>
          </a:p>
          <a:p>
            <a:pPr>
              <a:spcAft>
                <a:spcPts val="900"/>
              </a:spcAft>
              <a:buFont typeface="Wingdings" charset="2"/>
              <a:buChar char="ü"/>
            </a:pPr>
            <a:r>
              <a:rPr lang="nl-NL" altLang="nl-NL" sz="2600" dirty="0" smtClean="0"/>
              <a:t>Vergader maximaal 1x per maand</a:t>
            </a:r>
          </a:p>
          <a:p>
            <a:pPr>
              <a:spcAft>
                <a:spcPts val="900"/>
              </a:spcAft>
              <a:buFont typeface="Wingdings" charset="2"/>
              <a:buChar char="ü"/>
            </a:pPr>
            <a:r>
              <a:rPr lang="nl-NL" altLang="nl-NL" sz="2600" dirty="0" smtClean="0"/>
              <a:t>Leg afspraken vast en communiceer alles naar de achterban</a:t>
            </a:r>
          </a:p>
          <a:p>
            <a:endParaRPr lang="nl-NL" altLang="nl-NL" dirty="0" smtClean="0"/>
          </a:p>
          <a:p>
            <a:endParaRPr lang="nl-NL" altLang="nl-NL" dirty="0" smtClean="0"/>
          </a:p>
          <a:p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569485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hlinkClick r:id="rId3"/>
          </p:cNvPr>
          <p:cNvSpPr/>
          <p:nvPr/>
        </p:nvSpPr>
        <p:spPr>
          <a:xfrm rot="21417198">
            <a:off x="5925736" y="5407569"/>
            <a:ext cx="6268658" cy="1888624"/>
          </a:xfrm>
          <a:custGeom>
            <a:avLst/>
            <a:gdLst>
              <a:gd name="connsiteX0" fmla="*/ 0 w 3707904"/>
              <a:gd name="connsiteY0" fmla="*/ 922412 h 1844824"/>
              <a:gd name="connsiteX1" fmla="*/ 1853952 w 3707904"/>
              <a:gd name="connsiteY1" fmla="*/ 0 h 1844824"/>
              <a:gd name="connsiteX2" fmla="*/ 3707904 w 3707904"/>
              <a:gd name="connsiteY2" fmla="*/ 922412 h 1844824"/>
              <a:gd name="connsiteX3" fmla="*/ 1853952 w 3707904"/>
              <a:gd name="connsiteY3" fmla="*/ 1844824 h 1844824"/>
              <a:gd name="connsiteX4" fmla="*/ 0 w 3707904"/>
              <a:gd name="connsiteY4" fmla="*/ 922412 h 1844824"/>
              <a:gd name="connsiteX0" fmla="*/ 0 w 3759663"/>
              <a:gd name="connsiteY0" fmla="*/ 954447 h 2245276"/>
              <a:gd name="connsiteX1" fmla="*/ 1853952 w 3759663"/>
              <a:gd name="connsiteY1" fmla="*/ 32035 h 2245276"/>
              <a:gd name="connsiteX2" fmla="*/ 3759663 w 3759663"/>
              <a:gd name="connsiteY2" fmla="*/ 2015496 h 2245276"/>
              <a:gd name="connsiteX3" fmla="*/ 1853952 w 3759663"/>
              <a:gd name="connsiteY3" fmla="*/ 1876859 h 2245276"/>
              <a:gd name="connsiteX4" fmla="*/ 0 w 3759663"/>
              <a:gd name="connsiteY4" fmla="*/ 954447 h 2245276"/>
              <a:gd name="connsiteX0" fmla="*/ 0 w 4674063"/>
              <a:gd name="connsiteY0" fmla="*/ 1845727 h 2183083"/>
              <a:gd name="connsiteX1" fmla="*/ 2768352 w 4674063"/>
              <a:gd name="connsiteY1" fmla="*/ 289 h 2183083"/>
              <a:gd name="connsiteX2" fmla="*/ 4674063 w 4674063"/>
              <a:gd name="connsiteY2" fmla="*/ 1983750 h 2183083"/>
              <a:gd name="connsiteX3" fmla="*/ 2768352 w 4674063"/>
              <a:gd name="connsiteY3" fmla="*/ 1845113 h 2183083"/>
              <a:gd name="connsiteX4" fmla="*/ 0 w 4674063"/>
              <a:gd name="connsiteY4" fmla="*/ 1845727 h 2183083"/>
              <a:gd name="connsiteX0" fmla="*/ 12 w 4674075"/>
              <a:gd name="connsiteY0" fmla="*/ 1621437 h 1958793"/>
              <a:gd name="connsiteX1" fmla="*/ 2733859 w 4674075"/>
              <a:gd name="connsiteY1" fmla="*/ 286 h 1958793"/>
              <a:gd name="connsiteX2" fmla="*/ 4674075 w 4674075"/>
              <a:gd name="connsiteY2" fmla="*/ 1759460 h 1958793"/>
              <a:gd name="connsiteX3" fmla="*/ 2768364 w 4674075"/>
              <a:gd name="connsiteY3" fmla="*/ 1620823 h 1958793"/>
              <a:gd name="connsiteX4" fmla="*/ 12 w 4674075"/>
              <a:gd name="connsiteY4" fmla="*/ 1621437 h 1958793"/>
              <a:gd name="connsiteX0" fmla="*/ 1693 w 4675756"/>
              <a:gd name="connsiteY0" fmla="*/ 1440317 h 1777673"/>
              <a:gd name="connsiteX1" fmla="*/ 3184114 w 4675756"/>
              <a:gd name="connsiteY1" fmla="*/ 321 h 1777673"/>
              <a:gd name="connsiteX2" fmla="*/ 4675756 w 4675756"/>
              <a:gd name="connsiteY2" fmla="*/ 1578340 h 1777673"/>
              <a:gd name="connsiteX3" fmla="*/ 2770045 w 4675756"/>
              <a:gd name="connsiteY3" fmla="*/ 1439703 h 1777673"/>
              <a:gd name="connsiteX4" fmla="*/ 1693 w 4675756"/>
              <a:gd name="connsiteY4" fmla="*/ 1440317 h 177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5756" h="1777673">
                <a:moveTo>
                  <a:pt x="1693" y="1440317"/>
                </a:moveTo>
                <a:cubicBezTo>
                  <a:pt x="70704" y="1200420"/>
                  <a:pt x="2405104" y="-22683"/>
                  <a:pt x="3184114" y="321"/>
                </a:cubicBezTo>
                <a:cubicBezTo>
                  <a:pt x="3963124" y="23325"/>
                  <a:pt x="4675756" y="1068906"/>
                  <a:pt x="4675756" y="1578340"/>
                </a:cubicBezTo>
                <a:cubicBezTo>
                  <a:pt x="4675756" y="2087774"/>
                  <a:pt x="3549055" y="1462707"/>
                  <a:pt x="2770045" y="1439703"/>
                </a:cubicBezTo>
                <a:cubicBezTo>
                  <a:pt x="1991035" y="1416699"/>
                  <a:pt x="-67318" y="1680214"/>
                  <a:pt x="1693" y="1440317"/>
                </a:cubicBezTo>
                <a:close/>
              </a:path>
            </a:pathLst>
          </a:custGeom>
          <a:solidFill>
            <a:srgbClr val="01A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      </a:t>
            </a:r>
            <a:endParaRPr lang="nl-NL"/>
          </a:p>
        </p:txBody>
      </p:sp>
      <p:sp>
        <p:nvSpPr>
          <p:cNvPr id="2" name="Rechthoek 1"/>
          <p:cNvSpPr/>
          <p:nvPr/>
        </p:nvSpPr>
        <p:spPr>
          <a:xfrm>
            <a:off x="4223792" y="2348880"/>
            <a:ext cx="22121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6" y="500370"/>
            <a:ext cx="3254428" cy="864095"/>
          </a:xfrm>
          <a:prstGeom prst="rect">
            <a:avLst/>
          </a:prstGeom>
        </p:spPr>
      </p:pic>
      <p:sp>
        <p:nvSpPr>
          <p:cNvPr id="13" name="Rechthoek 12"/>
          <p:cNvSpPr/>
          <p:nvPr/>
        </p:nvSpPr>
        <p:spPr>
          <a:xfrm>
            <a:off x="614105" y="2557680"/>
            <a:ext cx="10531741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ct val="20000"/>
              </a:spcBef>
            </a:pPr>
            <a:r>
              <a:rPr lang="nl-NL" sz="9600" b="1" dirty="0" smtClean="0">
                <a:solidFill>
                  <a:prstClr val="white"/>
                </a:solidFill>
              </a:rPr>
              <a:t>Vragen?</a:t>
            </a:r>
            <a:endParaRPr lang="nl-NL" sz="9600" b="1" dirty="0">
              <a:solidFill>
                <a:prstClr val="white"/>
              </a:solidFill>
            </a:endParaRPr>
          </a:p>
          <a:p>
            <a:pPr lvl="0" algn="ctr" defTabSz="457200">
              <a:spcBef>
                <a:spcPct val="20000"/>
              </a:spcBef>
            </a:pPr>
            <a:endParaRPr lang="nl-NL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0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3907" y="1048171"/>
            <a:ext cx="8957388" cy="6858000"/>
          </a:xfrm>
          <a:prstGeom prst="rect">
            <a:avLst/>
          </a:prstGeom>
        </p:spPr>
      </p:pic>
      <p:sp>
        <p:nvSpPr>
          <p:cNvPr id="7" name="Vijfhoek 6"/>
          <p:cNvSpPr/>
          <p:nvPr/>
        </p:nvSpPr>
        <p:spPr>
          <a:xfrm>
            <a:off x="3437442" y="565175"/>
            <a:ext cx="6378252" cy="864491"/>
          </a:xfrm>
          <a:prstGeom prst="homePlate">
            <a:avLst/>
          </a:prstGeom>
          <a:solidFill>
            <a:srgbClr val="01AEF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4003601" y="839974"/>
            <a:ext cx="6425623" cy="41639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nl-NL" altLang="nl-NL" sz="2800" dirty="0" smtClean="0"/>
              <a:t>Cyclisch </a:t>
            </a:r>
            <a:r>
              <a:rPr lang="nl-NL" altLang="nl-NL" sz="2800" dirty="0"/>
              <a:t>evalueren als lerende </a:t>
            </a:r>
            <a:r>
              <a:rPr lang="nl-NL" altLang="nl-NL" sz="2800" dirty="0" smtClean="0"/>
              <a:t>organisatie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endParaRPr lang="nl-NL" altLang="nl-NL" dirty="0">
              <a:solidFill>
                <a:srgbClr val="FF0066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nl-NL" altLang="nl-NL" dirty="0">
              <a:solidFill>
                <a:schemeClr val="tx2"/>
              </a:solidFill>
            </a:endParaRPr>
          </a:p>
        </p:txBody>
      </p:sp>
      <p:sp>
        <p:nvSpPr>
          <p:cNvPr id="9" name="Vijfhoek 8"/>
          <p:cNvSpPr/>
          <p:nvPr/>
        </p:nvSpPr>
        <p:spPr>
          <a:xfrm>
            <a:off x="1988637" y="565176"/>
            <a:ext cx="1922182" cy="864490"/>
          </a:xfrm>
          <a:prstGeom prst="homePlate">
            <a:avLst/>
          </a:prstGeom>
          <a:solidFill>
            <a:srgbClr val="01A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2176972" y="658045"/>
            <a:ext cx="1482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 smtClean="0">
                <a:solidFill>
                  <a:schemeClr val="bg1"/>
                </a:solidFill>
              </a:rPr>
              <a:t>Stap 1</a:t>
            </a:r>
            <a:endParaRPr lang="nl-NL" sz="3500" b="1" dirty="0">
              <a:solidFill>
                <a:schemeClr val="bg1"/>
              </a:solidFill>
            </a:endParaRPr>
          </a:p>
        </p:txBody>
      </p:sp>
      <p:sp>
        <p:nvSpPr>
          <p:cNvPr id="5" name="Punthaak 4"/>
          <p:cNvSpPr/>
          <p:nvPr/>
        </p:nvSpPr>
        <p:spPr>
          <a:xfrm>
            <a:off x="5200218" y="1955051"/>
            <a:ext cx="710598" cy="604434"/>
          </a:xfrm>
          <a:prstGeom prst="chevron">
            <a:avLst/>
          </a:prstGeom>
          <a:solidFill>
            <a:srgbClr val="01A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2" name="Punthaak 11"/>
          <p:cNvSpPr/>
          <p:nvPr/>
        </p:nvSpPr>
        <p:spPr>
          <a:xfrm>
            <a:off x="5750667" y="1979446"/>
            <a:ext cx="5104108" cy="555356"/>
          </a:xfrm>
          <a:prstGeom prst="chevron">
            <a:avLst/>
          </a:prstGeom>
          <a:solidFill>
            <a:srgbClr val="01AE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6254609" y="2031830"/>
            <a:ext cx="393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dirty="0"/>
              <a:t>PDCA cyclus</a:t>
            </a:r>
          </a:p>
          <a:p>
            <a:endParaRPr lang="nl-NL" dirty="0"/>
          </a:p>
        </p:txBody>
      </p:sp>
      <p:sp>
        <p:nvSpPr>
          <p:cNvPr id="14" name="Punthaak 13"/>
          <p:cNvSpPr/>
          <p:nvPr/>
        </p:nvSpPr>
        <p:spPr>
          <a:xfrm>
            <a:off x="5544011" y="2724144"/>
            <a:ext cx="710598" cy="604434"/>
          </a:xfrm>
          <a:prstGeom prst="chevron">
            <a:avLst/>
          </a:prstGeom>
          <a:solidFill>
            <a:srgbClr val="01A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5" name="Punthaak 14"/>
          <p:cNvSpPr/>
          <p:nvPr/>
        </p:nvSpPr>
        <p:spPr>
          <a:xfrm>
            <a:off x="6094460" y="2748539"/>
            <a:ext cx="5104108" cy="555356"/>
          </a:xfrm>
          <a:prstGeom prst="chevron">
            <a:avLst/>
          </a:prstGeom>
          <a:solidFill>
            <a:srgbClr val="01AE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6626568" y="2825112"/>
            <a:ext cx="393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dirty="0" smtClean="0"/>
              <a:t>SMART Doelstellingen</a:t>
            </a:r>
            <a:endParaRPr lang="nl-NL" altLang="nl-NL" dirty="0"/>
          </a:p>
          <a:p>
            <a:endParaRPr lang="nl-NL" dirty="0"/>
          </a:p>
        </p:txBody>
      </p:sp>
      <p:sp>
        <p:nvSpPr>
          <p:cNvPr id="17" name="Punthaak 16"/>
          <p:cNvSpPr/>
          <p:nvPr/>
        </p:nvSpPr>
        <p:spPr>
          <a:xfrm>
            <a:off x="5923913" y="3517920"/>
            <a:ext cx="710598" cy="604434"/>
          </a:xfrm>
          <a:prstGeom prst="chevron">
            <a:avLst/>
          </a:prstGeom>
          <a:solidFill>
            <a:srgbClr val="01A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8" name="Punthaak 17"/>
          <p:cNvSpPr/>
          <p:nvPr/>
        </p:nvSpPr>
        <p:spPr>
          <a:xfrm>
            <a:off x="6474362" y="3542315"/>
            <a:ext cx="5104108" cy="555356"/>
          </a:xfrm>
          <a:prstGeom prst="chevron">
            <a:avLst/>
          </a:prstGeom>
          <a:solidFill>
            <a:srgbClr val="01AE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7058131" y="3614073"/>
            <a:ext cx="393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dirty="0" smtClean="0"/>
              <a:t>Voorbeeld toepassen PDCA Cyclus</a:t>
            </a:r>
            <a:endParaRPr lang="nl-NL" altLang="nl-NL" dirty="0"/>
          </a:p>
          <a:p>
            <a:endParaRPr lang="nl-NL" dirty="0"/>
          </a:p>
        </p:txBody>
      </p:sp>
      <p:sp>
        <p:nvSpPr>
          <p:cNvPr id="20" name="Punthaak 19"/>
          <p:cNvSpPr/>
          <p:nvPr/>
        </p:nvSpPr>
        <p:spPr>
          <a:xfrm>
            <a:off x="6368705" y="4351431"/>
            <a:ext cx="710598" cy="604434"/>
          </a:xfrm>
          <a:prstGeom prst="chevron">
            <a:avLst/>
          </a:prstGeom>
          <a:solidFill>
            <a:srgbClr val="01A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1" name="Punthaak 20"/>
          <p:cNvSpPr/>
          <p:nvPr/>
        </p:nvSpPr>
        <p:spPr>
          <a:xfrm>
            <a:off x="6893323" y="4371670"/>
            <a:ext cx="5104108" cy="555356"/>
          </a:xfrm>
          <a:prstGeom prst="chevron">
            <a:avLst/>
          </a:prstGeom>
          <a:solidFill>
            <a:srgbClr val="01AE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7277690" y="4437821"/>
            <a:ext cx="393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dirty="0" smtClean="0"/>
              <a:t>Implementatieadviezen</a:t>
            </a:r>
            <a:endParaRPr lang="nl-NL" alt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111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unthaak 10"/>
          <p:cNvSpPr/>
          <p:nvPr/>
        </p:nvSpPr>
        <p:spPr>
          <a:xfrm>
            <a:off x="2023065" y="1645596"/>
            <a:ext cx="730783" cy="568551"/>
          </a:xfrm>
          <a:prstGeom prst="chevron">
            <a:avLst/>
          </a:prstGeom>
          <a:solidFill>
            <a:srgbClr val="957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2" name="Punthaak 11"/>
          <p:cNvSpPr/>
          <p:nvPr/>
        </p:nvSpPr>
        <p:spPr>
          <a:xfrm>
            <a:off x="2573515" y="1669991"/>
            <a:ext cx="5594082" cy="522387"/>
          </a:xfrm>
          <a:prstGeom prst="chevron">
            <a:avLst/>
          </a:prstGeom>
          <a:solidFill>
            <a:srgbClr val="9576D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3077457" y="1722375"/>
            <a:ext cx="4048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dirty="0" smtClean="0"/>
              <a:t>Beleidsplan</a:t>
            </a:r>
            <a:endParaRPr lang="nl-NL" altLang="nl-NL" dirty="0"/>
          </a:p>
          <a:p>
            <a:endParaRPr lang="nl-NL" dirty="0"/>
          </a:p>
        </p:txBody>
      </p:sp>
      <p:sp>
        <p:nvSpPr>
          <p:cNvPr id="14" name="Punthaak 13"/>
          <p:cNvSpPr/>
          <p:nvPr/>
        </p:nvSpPr>
        <p:spPr>
          <a:xfrm>
            <a:off x="2423874" y="2265598"/>
            <a:ext cx="730783" cy="568551"/>
          </a:xfrm>
          <a:prstGeom prst="chevron">
            <a:avLst/>
          </a:prstGeom>
          <a:solidFill>
            <a:srgbClr val="957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5" name="Punthaak 14"/>
          <p:cNvSpPr/>
          <p:nvPr/>
        </p:nvSpPr>
        <p:spPr>
          <a:xfrm>
            <a:off x="2974324" y="2289993"/>
            <a:ext cx="5624648" cy="522387"/>
          </a:xfrm>
          <a:prstGeom prst="chevron">
            <a:avLst/>
          </a:prstGeom>
          <a:solidFill>
            <a:srgbClr val="9576D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3506432" y="2366566"/>
            <a:ext cx="4048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dirty="0" smtClean="0"/>
              <a:t>Perinatale audits</a:t>
            </a:r>
            <a:endParaRPr lang="nl-NL" altLang="nl-NL" dirty="0"/>
          </a:p>
          <a:p>
            <a:endParaRPr lang="nl-NL" dirty="0"/>
          </a:p>
        </p:txBody>
      </p:sp>
      <p:sp>
        <p:nvSpPr>
          <p:cNvPr id="17" name="Punthaak 16"/>
          <p:cNvSpPr/>
          <p:nvPr/>
        </p:nvSpPr>
        <p:spPr>
          <a:xfrm>
            <a:off x="2772797" y="2881693"/>
            <a:ext cx="730783" cy="568551"/>
          </a:xfrm>
          <a:prstGeom prst="chevron">
            <a:avLst/>
          </a:prstGeom>
          <a:solidFill>
            <a:srgbClr val="957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8" name="Punthaak 17"/>
          <p:cNvSpPr/>
          <p:nvPr/>
        </p:nvSpPr>
        <p:spPr>
          <a:xfrm>
            <a:off x="3323246" y="2906088"/>
            <a:ext cx="5588408" cy="522387"/>
          </a:xfrm>
          <a:prstGeom prst="chevron">
            <a:avLst/>
          </a:prstGeom>
          <a:solidFill>
            <a:srgbClr val="9576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3672975" y="2992856"/>
            <a:ext cx="5380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dirty="0" smtClean="0"/>
              <a:t>Protocollen, richtlijnen, standaarden, zorgpaden, etc.</a:t>
            </a:r>
            <a:endParaRPr lang="nl-NL" altLang="nl-NL" dirty="0"/>
          </a:p>
          <a:p>
            <a:endParaRPr lang="nl-NL" dirty="0"/>
          </a:p>
        </p:txBody>
      </p:sp>
      <p:sp>
        <p:nvSpPr>
          <p:cNvPr id="20" name="Punthaak 19"/>
          <p:cNvSpPr/>
          <p:nvPr/>
        </p:nvSpPr>
        <p:spPr>
          <a:xfrm>
            <a:off x="3147448" y="3518407"/>
            <a:ext cx="730783" cy="568551"/>
          </a:xfrm>
          <a:prstGeom prst="chevron">
            <a:avLst/>
          </a:prstGeom>
          <a:solidFill>
            <a:srgbClr val="957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1" name="Punthaak 20"/>
          <p:cNvSpPr/>
          <p:nvPr/>
        </p:nvSpPr>
        <p:spPr>
          <a:xfrm>
            <a:off x="3672066" y="3538646"/>
            <a:ext cx="5672633" cy="522387"/>
          </a:xfrm>
          <a:prstGeom prst="chevron">
            <a:avLst/>
          </a:prstGeom>
          <a:solidFill>
            <a:srgbClr val="9576D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4056434" y="3604797"/>
            <a:ext cx="4048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dirty="0" err="1" smtClean="0"/>
              <a:t>Perined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Insight</a:t>
            </a:r>
            <a:endParaRPr lang="nl-NL" altLang="nl-NL" dirty="0"/>
          </a:p>
          <a:p>
            <a:endParaRPr lang="nl-NL" dirty="0"/>
          </a:p>
        </p:txBody>
      </p:sp>
      <p:sp>
        <p:nvSpPr>
          <p:cNvPr id="23" name="Vijfhoek 22"/>
          <p:cNvSpPr/>
          <p:nvPr/>
        </p:nvSpPr>
        <p:spPr>
          <a:xfrm>
            <a:off x="2573515" y="408194"/>
            <a:ext cx="6583589" cy="863548"/>
          </a:xfrm>
          <a:prstGeom prst="homePlate">
            <a:avLst/>
          </a:prstGeom>
          <a:solidFill>
            <a:srgbClr val="9576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4" name="Vijfhoek 23"/>
          <p:cNvSpPr/>
          <p:nvPr/>
        </p:nvSpPr>
        <p:spPr>
          <a:xfrm>
            <a:off x="1349841" y="408194"/>
            <a:ext cx="1673026" cy="863548"/>
          </a:xfrm>
          <a:prstGeom prst="homePlate">
            <a:avLst/>
          </a:prstGeom>
          <a:solidFill>
            <a:srgbClr val="957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5" name="Tekstvak 24"/>
          <p:cNvSpPr txBox="1"/>
          <p:nvPr/>
        </p:nvSpPr>
        <p:spPr>
          <a:xfrm>
            <a:off x="1506862" y="518899"/>
            <a:ext cx="1482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 smtClean="0">
                <a:solidFill>
                  <a:schemeClr val="bg1"/>
                </a:solidFill>
              </a:rPr>
              <a:t>Stap</a:t>
            </a:r>
            <a:r>
              <a:rPr lang="nl-NL" sz="4000" b="1" dirty="0" smtClean="0">
                <a:solidFill>
                  <a:schemeClr val="bg1"/>
                </a:solidFill>
              </a:rPr>
              <a:t> </a:t>
            </a:r>
            <a:r>
              <a:rPr lang="nl-NL" sz="3500" b="1" dirty="0" smtClean="0">
                <a:solidFill>
                  <a:schemeClr val="bg1"/>
                </a:solidFill>
              </a:rPr>
              <a:t>2</a:t>
            </a:r>
            <a:endParaRPr lang="nl-NL" sz="3500" b="1" dirty="0">
              <a:solidFill>
                <a:schemeClr val="bg1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3146719" y="573910"/>
            <a:ext cx="7011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sz="2400" dirty="0" smtClean="0"/>
              <a:t>Basisingrediënten kwaliteitssysteem</a:t>
            </a:r>
            <a:endParaRPr lang="nl-NL" sz="2400" dirty="0"/>
          </a:p>
        </p:txBody>
      </p:sp>
      <p:sp>
        <p:nvSpPr>
          <p:cNvPr id="28" name="Punthaak 27"/>
          <p:cNvSpPr/>
          <p:nvPr/>
        </p:nvSpPr>
        <p:spPr>
          <a:xfrm>
            <a:off x="3732940" y="4846152"/>
            <a:ext cx="730783" cy="568551"/>
          </a:xfrm>
          <a:prstGeom prst="chevron">
            <a:avLst/>
          </a:prstGeom>
          <a:solidFill>
            <a:srgbClr val="957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9" name="Punthaak 28"/>
          <p:cNvSpPr/>
          <p:nvPr/>
        </p:nvSpPr>
        <p:spPr>
          <a:xfrm>
            <a:off x="4257558" y="4866391"/>
            <a:ext cx="5705953" cy="522387"/>
          </a:xfrm>
          <a:prstGeom prst="chevron">
            <a:avLst/>
          </a:prstGeom>
          <a:solidFill>
            <a:srgbClr val="9576DC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0" name="Tekstvak 29"/>
          <p:cNvSpPr txBox="1"/>
          <p:nvPr/>
        </p:nvSpPr>
        <p:spPr>
          <a:xfrm>
            <a:off x="4641926" y="4932542"/>
            <a:ext cx="4048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dirty="0" smtClean="0"/>
              <a:t>Eisen Zorginstituut</a:t>
            </a:r>
            <a:endParaRPr lang="nl-NL" altLang="nl-NL" dirty="0"/>
          </a:p>
          <a:p>
            <a:endParaRPr lang="nl-NL" dirty="0"/>
          </a:p>
        </p:txBody>
      </p:sp>
      <p:sp>
        <p:nvSpPr>
          <p:cNvPr id="31" name="Punthaak 30"/>
          <p:cNvSpPr/>
          <p:nvPr/>
        </p:nvSpPr>
        <p:spPr>
          <a:xfrm>
            <a:off x="3503580" y="4185267"/>
            <a:ext cx="730783" cy="568551"/>
          </a:xfrm>
          <a:prstGeom prst="chevron">
            <a:avLst/>
          </a:prstGeom>
          <a:solidFill>
            <a:srgbClr val="957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2" name="Punthaak 31"/>
          <p:cNvSpPr/>
          <p:nvPr/>
        </p:nvSpPr>
        <p:spPr>
          <a:xfrm>
            <a:off x="4028198" y="4205506"/>
            <a:ext cx="5717886" cy="522387"/>
          </a:xfrm>
          <a:prstGeom prst="chevron">
            <a:avLst/>
          </a:prstGeom>
          <a:solidFill>
            <a:srgbClr val="9576D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3" name="Tekstvak 32"/>
          <p:cNvSpPr txBox="1"/>
          <p:nvPr/>
        </p:nvSpPr>
        <p:spPr>
          <a:xfrm>
            <a:off x="4412566" y="4271657"/>
            <a:ext cx="4048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dirty="0" smtClean="0"/>
              <a:t>Cliëntervaringen opvragen en gebruiken</a:t>
            </a:r>
            <a:endParaRPr lang="nl-NL" altLang="nl-NL" dirty="0"/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56" y="3386957"/>
            <a:ext cx="10058400" cy="341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11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fbeelding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790" y="-37514"/>
            <a:ext cx="7819960" cy="7447881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390675" y="2625388"/>
            <a:ext cx="6096000" cy="28854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900"/>
              </a:spcAft>
              <a:buFont typeface="Wingdings" charset="2"/>
              <a:buChar char="ü"/>
              <a:defRPr/>
            </a:pPr>
            <a:r>
              <a:rPr lang="nl-NL" altLang="nl-NL" sz="2400" dirty="0"/>
              <a:t>Beleidsplan</a:t>
            </a:r>
          </a:p>
          <a:p>
            <a:pPr marL="285750" indent="-285750">
              <a:spcAft>
                <a:spcPts val="900"/>
              </a:spcAft>
              <a:buFont typeface="Wingdings" charset="2"/>
              <a:buChar char="ü"/>
              <a:defRPr/>
            </a:pPr>
            <a:r>
              <a:rPr lang="nl-NL" altLang="nl-NL" sz="2400" dirty="0"/>
              <a:t>Documentbeheer</a:t>
            </a:r>
          </a:p>
          <a:p>
            <a:pPr marL="285750" indent="-285750">
              <a:spcAft>
                <a:spcPts val="900"/>
              </a:spcAft>
              <a:buFont typeface="Wingdings" charset="2"/>
              <a:buChar char="ü"/>
              <a:defRPr/>
            </a:pPr>
            <a:r>
              <a:rPr lang="nl-NL" altLang="nl-NL" sz="2400" dirty="0"/>
              <a:t>Management van financiële middelen</a:t>
            </a:r>
          </a:p>
          <a:p>
            <a:pPr marL="285750" indent="-285750">
              <a:spcAft>
                <a:spcPts val="900"/>
              </a:spcAft>
              <a:buFont typeface="Wingdings" charset="2"/>
              <a:buChar char="ü"/>
              <a:defRPr/>
            </a:pPr>
            <a:r>
              <a:rPr lang="nl-NL" altLang="nl-NL" sz="2400" dirty="0"/>
              <a:t>Management kwaliteit zorgverleners</a:t>
            </a:r>
          </a:p>
          <a:p>
            <a:pPr marL="285750" indent="-285750">
              <a:spcAft>
                <a:spcPts val="900"/>
              </a:spcAft>
              <a:buFont typeface="Wingdings" charset="2"/>
              <a:buChar char="ü"/>
              <a:defRPr/>
            </a:pPr>
            <a:r>
              <a:rPr lang="nl-NL" altLang="nl-NL" sz="2400" dirty="0"/>
              <a:t>Accommodatie</a:t>
            </a:r>
          </a:p>
          <a:p>
            <a:pPr marL="285750" indent="-285750">
              <a:spcAft>
                <a:spcPts val="900"/>
              </a:spcAft>
              <a:buFont typeface="Wingdings" charset="2"/>
              <a:buChar char="ü"/>
              <a:defRPr/>
            </a:pPr>
            <a:r>
              <a:rPr lang="nl-NL" altLang="nl-NL" sz="2400" dirty="0"/>
              <a:t>Interne en externe communicatie</a:t>
            </a:r>
            <a:endParaRPr lang="nl-NL" altLang="nl-NL" sz="2400" dirty="0"/>
          </a:p>
        </p:txBody>
      </p:sp>
      <p:sp>
        <p:nvSpPr>
          <p:cNvPr id="32" name="Vijfhoek 31"/>
          <p:cNvSpPr/>
          <p:nvPr/>
        </p:nvSpPr>
        <p:spPr>
          <a:xfrm>
            <a:off x="5167178" y="419400"/>
            <a:ext cx="6524986" cy="1223421"/>
          </a:xfrm>
          <a:prstGeom prst="homePlate">
            <a:avLst/>
          </a:prstGeom>
          <a:solidFill>
            <a:srgbClr val="ADD48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3" name="Vijfhoek 32"/>
          <p:cNvSpPr/>
          <p:nvPr/>
        </p:nvSpPr>
        <p:spPr>
          <a:xfrm>
            <a:off x="4200041" y="419400"/>
            <a:ext cx="1658134" cy="1223421"/>
          </a:xfrm>
          <a:prstGeom prst="homePlate">
            <a:avLst/>
          </a:prstGeom>
          <a:solidFill>
            <a:srgbClr val="ADD4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4" name="Tekstvak 33"/>
          <p:cNvSpPr txBox="1"/>
          <p:nvPr/>
        </p:nvSpPr>
        <p:spPr>
          <a:xfrm>
            <a:off x="4304291" y="627791"/>
            <a:ext cx="1469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 smtClean="0">
                <a:solidFill>
                  <a:schemeClr val="bg1"/>
                </a:solidFill>
              </a:rPr>
              <a:t>Stap</a:t>
            </a:r>
            <a:r>
              <a:rPr lang="nl-NL" sz="4000" b="1" dirty="0" smtClean="0">
                <a:solidFill>
                  <a:schemeClr val="bg1"/>
                </a:solidFill>
              </a:rPr>
              <a:t> </a:t>
            </a:r>
            <a:r>
              <a:rPr lang="nl-NL" sz="3500" b="1" dirty="0" smtClean="0">
                <a:solidFill>
                  <a:schemeClr val="bg1"/>
                </a:solidFill>
              </a:rPr>
              <a:t>3</a:t>
            </a:r>
            <a:endParaRPr lang="nl-NL" sz="3500" b="1" dirty="0">
              <a:solidFill>
                <a:schemeClr val="bg1"/>
              </a:solidFill>
            </a:endParaRPr>
          </a:p>
        </p:txBody>
      </p:sp>
      <p:sp>
        <p:nvSpPr>
          <p:cNvPr id="35" name="Tekstvak 34"/>
          <p:cNvSpPr txBox="1"/>
          <p:nvPr/>
        </p:nvSpPr>
        <p:spPr>
          <a:xfrm>
            <a:off x="6044437" y="585116"/>
            <a:ext cx="6948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sz="2400" b="1" dirty="0" smtClean="0"/>
              <a:t>Kwaliteitsmanagementsysteem VSV/IGO</a:t>
            </a:r>
          </a:p>
          <a:p>
            <a:endParaRPr lang="nl-NL" dirty="0" smtClean="0"/>
          </a:p>
          <a:p>
            <a:r>
              <a:rPr lang="nl-NL" dirty="0" smtClean="0"/>
              <a:t>Organisatie en randvoorwaarden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5921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69" y="2428168"/>
            <a:ext cx="6281606" cy="452645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388383" y="2060232"/>
            <a:ext cx="6144532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900"/>
              </a:spcAft>
              <a:buFont typeface="Wingdings" charset="2"/>
              <a:buChar char="ü"/>
              <a:defRPr/>
            </a:pPr>
            <a:r>
              <a:rPr lang="nl-NL" altLang="nl-NL" sz="2400" dirty="0" smtClean="0"/>
              <a:t>Perinatale </a:t>
            </a:r>
            <a:r>
              <a:rPr lang="nl-NL" altLang="nl-NL" sz="2400" dirty="0"/>
              <a:t>audits</a:t>
            </a:r>
          </a:p>
          <a:p>
            <a:pPr marL="285750" indent="-285750">
              <a:spcAft>
                <a:spcPts val="900"/>
              </a:spcAft>
              <a:buFont typeface="Wingdings" charset="2"/>
              <a:buChar char="ü"/>
              <a:defRPr/>
            </a:pPr>
            <a:r>
              <a:rPr lang="nl-NL" altLang="nl-NL" sz="2400" dirty="0"/>
              <a:t>Protocollen, richtlijnen, standaarden, zorgpaden</a:t>
            </a:r>
          </a:p>
          <a:p>
            <a:pPr marL="285750" indent="-285750">
              <a:spcAft>
                <a:spcPts val="900"/>
              </a:spcAft>
              <a:buFont typeface="Wingdings" charset="2"/>
              <a:buChar char="ü"/>
              <a:defRPr/>
            </a:pPr>
            <a:r>
              <a:rPr lang="nl-NL" altLang="nl-NL" sz="2400" dirty="0"/>
              <a:t>Primaire en secundaire processen </a:t>
            </a:r>
            <a:r>
              <a:rPr lang="nl-NL" altLang="nl-NL" sz="2400" dirty="0" smtClean="0"/>
              <a:t/>
            </a:r>
            <a:br>
              <a:rPr lang="nl-NL" altLang="nl-NL" sz="2400" dirty="0" smtClean="0"/>
            </a:br>
            <a:r>
              <a:rPr lang="nl-NL" altLang="nl-NL" sz="2400" dirty="0" smtClean="0"/>
              <a:t>beschreven</a:t>
            </a:r>
            <a:endParaRPr lang="nl-NL" altLang="nl-NL" sz="2400" dirty="0"/>
          </a:p>
          <a:p>
            <a:pPr marL="285750" indent="-285750">
              <a:spcAft>
                <a:spcPts val="900"/>
              </a:spcAft>
              <a:buFont typeface="Wingdings" charset="2"/>
              <a:buChar char="ü"/>
              <a:defRPr/>
            </a:pPr>
            <a:r>
              <a:rPr lang="nl-NL" altLang="nl-NL" sz="2400" dirty="0"/>
              <a:t>Procedures of te wel: “Zo werken </a:t>
            </a:r>
            <a:r>
              <a:rPr lang="nl-NL" altLang="nl-NL" sz="2400" dirty="0" smtClean="0"/>
              <a:t/>
            </a:r>
            <a:br>
              <a:rPr lang="nl-NL" altLang="nl-NL" sz="2400" dirty="0" smtClean="0"/>
            </a:br>
            <a:r>
              <a:rPr lang="nl-NL" altLang="nl-NL" sz="2400" dirty="0" smtClean="0"/>
              <a:t>wij </a:t>
            </a:r>
            <a:r>
              <a:rPr lang="nl-NL" altLang="nl-NL" sz="2400" dirty="0"/>
              <a:t>samen”</a:t>
            </a:r>
          </a:p>
          <a:p>
            <a:pPr marL="285750" indent="-285750">
              <a:spcAft>
                <a:spcPts val="900"/>
              </a:spcAft>
              <a:buFont typeface="Wingdings" charset="2"/>
              <a:buChar char="ü"/>
              <a:defRPr/>
            </a:pPr>
            <a:r>
              <a:rPr lang="nl-NL" altLang="nl-NL" sz="2400" dirty="0"/>
              <a:t>Continue verbetercyclus</a:t>
            </a:r>
          </a:p>
          <a:p>
            <a:pPr marL="285750" indent="-285750">
              <a:spcAft>
                <a:spcPts val="900"/>
              </a:spcAft>
              <a:buFont typeface="Wingdings" charset="2"/>
              <a:buChar char="ü"/>
              <a:defRPr/>
            </a:pPr>
            <a:r>
              <a:rPr lang="nl-NL" altLang="nl-NL" sz="2400" dirty="0"/>
              <a:t>Overlegstructuren</a:t>
            </a:r>
          </a:p>
          <a:p>
            <a:pPr marL="285750" indent="-285750">
              <a:spcAft>
                <a:spcPts val="900"/>
              </a:spcAft>
              <a:buFont typeface="Wingdings" charset="2"/>
              <a:buChar char="ü"/>
              <a:defRPr/>
            </a:pPr>
            <a:r>
              <a:rPr lang="nl-NL" altLang="nl-NL" sz="2400" dirty="0"/>
              <a:t>Verantwoordelijkheden en bevoegdheden</a:t>
            </a:r>
          </a:p>
          <a:p>
            <a:endParaRPr lang="nl-NL" dirty="0"/>
          </a:p>
        </p:txBody>
      </p:sp>
      <p:sp>
        <p:nvSpPr>
          <p:cNvPr id="17" name="Vijfhoek 16"/>
          <p:cNvSpPr/>
          <p:nvPr/>
        </p:nvSpPr>
        <p:spPr>
          <a:xfrm>
            <a:off x="1308100" y="388403"/>
            <a:ext cx="6524986" cy="1223421"/>
          </a:xfrm>
          <a:prstGeom prst="homePlate">
            <a:avLst/>
          </a:prstGeom>
          <a:solidFill>
            <a:srgbClr val="ADD48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" name="Vijfhoek 17"/>
          <p:cNvSpPr/>
          <p:nvPr/>
        </p:nvSpPr>
        <p:spPr>
          <a:xfrm>
            <a:off x="340963" y="388403"/>
            <a:ext cx="1658134" cy="1223421"/>
          </a:xfrm>
          <a:prstGeom prst="homePlate">
            <a:avLst/>
          </a:prstGeom>
          <a:solidFill>
            <a:srgbClr val="ADD4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9" name="Tekstvak 18"/>
          <p:cNvSpPr txBox="1"/>
          <p:nvPr/>
        </p:nvSpPr>
        <p:spPr>
          <a:xfrm>
            <a:off x="445213" y="596794"/>
            <a:ext cx="1469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 smtClean="0">
                <a:solidFill>
                  <a:schemeClr val="bg1"/>
                </a:solidFill>
              </a:rPr>
              <a:t>Stap</a:t>
            </a:r>
            <a:r>
              <a:rPr lang="nl-NL" sz="4000" b="1" dirty="0" smtClean="0">
                <a:solidFill>
                  <a:schemeClr val="bg1"/>
                </a:solidFill>
              </a:rPr>
              <a:t> </a:t>
            </a:r>
            <a:r>
              <a:rPr lang="nl-NL" sz="3500" b="1" dirty="0" smtClean="0">
                <a:solidFill>
                  <a:schemeClr val="bg1"/>
                </a:solidFill>
              </a:rPr>
              <a:t>3</a:t>
            </a:r>
            <a:endParaRPr lang="nl-NL" sz="3500" b="1" dirty="0">
              <a:solidFill>
                <a:schemeClr val="bg1"/>
              </a:solidFill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2185359" y="554119"/>
            <a:ext cx="6948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sz="2400" b="1" dirty="0" smtClean="0"/>
              <a:t>Kwaliteitsmanagementsysteem VSV/IGO</a:t>
            </a:r>
          </a:p>
          <a:p>
            <a:endParaRPr lang="nl-NL" dirty="0" smtClean="0"/>
          </a:p>
          <a:p>
            <a:r>
              <a:rPr lang="nl-NL" dirty="0" smtClean="0"/>
              <a:t>Zorgprocessen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2181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784"/>
            <a:ext cx="15666172" cy="10441433"/>
          </a:xfrm>
          <a:prstGeom prst="rect">
            <a:avLst/>
          </a:prstGeom>
        </p:spPr>
      </p:pic>
      <p:sp>
        <p:nvSpPr>
          <p:cNvPr id="10" name="Vijfhoek 9"/>
          <p:cNvSpPr/>
          <p:nvPr/>
        </p:nvSpPr>
        <p:spPr>
          <a:xfrm>
            <a:off x="1308100" y="388403"/>
            <a:ext cx="6524986" cy="1223421"/>
          </a:xfrm>
          <a:prstGeom prst="homePlate">
            <a:avLst/>
          </a:prstGeom>
          <a:solidFill>
            <a:srgbClr val="ADD48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Vijfhoek 10"/>
          <p:cNvSpPr/>
          <p:nvPr/>
        </p:nvSpPr>
        <p:spPr>
          <a:xfrm>
            <a:off x="340963" y="388403"/>
            <a:ext cx="1658134" cy="1223421"/>
          </a:xfrm>
          <a:prstGeom prst="homePlate">
            <a:avLst/>
          </a:prstGeom>
          <a:solidFill>
            <a:srgbClr val="ADD4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ekstvak 11"/>
          <p:cNvSpPr txBox="1"/>
          <p:nvPr/>
        </p:nvSpPr>
        <p:spPr>
          <a:xfrm>
            <a:off x="445213" y="596794"/>
            <a:ext cx="1469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 smtClean="0">
                <a:solidFill>
                  <a:schemeClr val="bg1"/>
                </a:solidFill>
              </a:rPr>
              <a:t>Stap</a:t>
            </a:r>
            <a:r>
              <a:rPr lang="nl-NL" sz="4000" b="1" dirty="0" smtClean="0">
                <a:solidFill>
                  <a:schemeClr val="bg1"/>
                </a:solidFill>
              </a:rPr>
              <a:t> </a:t>
            </a:r>
            <a:r>
              <a:rPr lang="nl-NL" sz="3500" b="1" dirty="0" smtClean="0">
                <a:solidFill>
                  <a:schemeClr val="bg1"/>
                </a:solidFill>
              </a:rPr>
              <a:t>3</a:t>
            </a:r>
            <a:endParaRPr lang="nl-NL" sz="3500" b="1" dirty="0">
              <a:solidFill>
                <a:schemeClr val="bg1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2185359" y="554119"/>
            <a:ext cx="6948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sz="2400" b="1" dirty="0" smtClean="0"/>
              <a:t>Kwaliteitsmanagementsysteem VSV/IGO</a:t>
            </a:r>
          </a:p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Cliënten</a:t>
            </a:r>
            <a:endParaRPr lang="nl-NL" dirty="0"/>
          </a:p>
        </p:txBody>
      </p:sp>
      <p:sp>
        <p:nvSpPr>
          <p:cNvPr id="14" name="Tekstvak 13"/>
          <p:cNvSpPr txBox="1"/>
          <p:nvPr/>
        </p:nvSpPr>
        <p:spPr>
          <a:xfrm>
            <a:off x="690959" y="2009314"/>
            <a:ext cx="614453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ü"/>
              <a:defRPr/>
            </a:pPr>
            <a:r>
              <a:rPr lang="nl-NL" altLang="nl-NL" sz="2400" dirty="0" smtClean="0"/>
              <a:t>Registratie cliëntgegevens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ü"/>
              <a:defRPr/>
            </a:pPr>
            <a:r>
              <a:rPr lang="nl-NL" altLang="nl-NL" sz="2400" dirty="0" smtClean="0"/>
              <a:t>Clientgerichte activiteiten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ü"/>
              <a:defRPr/>
            </a:pPr>
            <a:r>
              <a:rPr lang="nl-NL" altLang="nl-NL" sz="2400" dirty="0" smtClean="0"/>
              <a:t>Protocollen, richtlijnen, standaarden, zorgpaden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ü"/>
              <a:defRPr/>
            </a:pPr>
            <a:r>
              <a:rPr lang="nl-NL" altLang="nl-NL" sz="2400" dirty="0" smtClean="0"/>
              <a:t>Primaire en secundaire processen beschreven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ü"/>
              <a:defRPr/>
            </a:pPr>
            <a:r>
              <a:rPr lang="nl-NL" altLang="nl-NL" sz="2400" dirty="0" smtClean="0"/>
              <a:t>Procedures of te wel: “Zo werken wij samen”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ü"/>
              <a:defRPr/>
            </a:pPr>
            <a:r>
              <a:rPr lang="nl-NL" altLang="nl-NL" sz="2400" dirty="0" smtClean="0"/>
              <a:t>Continue verbetercyclus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ü"/>
              <a:defRPr/>
            </a:pPr>
            <a:r>
              <a:rPr lang="nl-NL" altLang="nl-NL" sz="2400" dirty="0" smtClean="0"/>
              <a:t>Overlegstructuren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ü"/>
              <a:defRPr/>
            </a:pPr>
            <a:r>
              <a:rPr lang="nl-NL" altLang="nl-NL" sz="2400" dirty="0" smtClean="0"/>
              <a:t>Verantwoordelijkheden en bevoegdheden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205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hlinkClick r:id="rId3"/>
          </p:cNvPr>
          <p:cNvSpPr/>
          <p:nvPr/>
        </p:nvSpPr>
        <p:spPr>
          <a:xfrm rot="21417198">
            <a:off x="5925736" y="5407569"/>
            <a:ext cx="6268658" cy="1888624"/>
          </a:xfrm>
          <a:custGeom>
            <a:avLst/>
            <a:gdLst>
              <a:gd name="connsiteX0" fmla="*/ 0 w 3707904"/>
              <a:gd name="connsiteY0" fmla="*/ 922412 h 1844824"/>
              <a:gd name="connsiteX1" fmla="*/ 1853952 w 3707904"/>
              <a:gd name="connsiteY1" fmla="*/ 0 h 1844824"/>
              <a:gd name="connsiteX2" fmla="*/ 3707904 w 3707904"/>
              <a:gd name="connsiteY2" fmla="*/ 922412 h 1844824"/>
              <a:gd name="connsiteX3" fmla="*/ 1853952 w 3707904"/>
              <a:gd name="connsiteY3" fmla="*/ 1844824 h 1844824"/>
              <a:gd name="connsiteX4" fmla="*/ 0 w 3707904"/>
              <a:gd name="connsiteY4" fmla="*/ 922412 h 1844824"/>
              <a:gd name="connsiteX0" fmla="*/ 0 w 3759663"/>
              <a:gd name="connsiteY0" fmla="*/ 954447 h 2245276"/>
              <a:gd name="connsiteX1" fmla="*/ 1853952 w 3759663"/>
              <a:gd name="connsiteY1" fmla="*/ 32035 h 2245276"/>
              <a:gd name="connsiteX2" fmla="*/ 3759663 w 3759663"/>
              <a:gd name="connsiteY2" fmla="*/ 2015496 h 2245276"/>
              <a:gd name="connsiteX3" fmla="*/ 1853952 w 3759663"/>
              <a:gd name="connsiteY3" fmla="*/ 1876859 h 2245276"/>
              <a:gd name="connsiteX4" fmla="*/ 0 w 3759663"/>
              <a:gd name="connsiteY4" fmla="*/ 954447 h 2245276"/>
              <a:gd name="connsiteX0" fmla="*/ 0 w 4674063"/>
              <a:gd name="connsiteY0" fmla="*/ 1845727 h 2183083"/>
              <a:gd name="connsiteX1" fmla="*/ 2768352 w 4674063"/>
              <a:gd name="connsiteY1" fmla="*/ 289 h 2183083"/>
              <a:gd name="connsiteX2" fmla="*/ 4674063 w 4674063"/>
              <a:gd name="connsiteY2" fmla="*/ 1983750 h 2183083"/>
              <a:gd name="connsiteX3" fmla="*/ 2768352 w 4674063"/>
              <a:gd name="connsiteY3" fmla="*/ 1845113 h 2183083"/>
              <a:gd name="connsiteX4" fmla="*/ 0 w 4674063"/>
              <a:gd name="connsiteY4" fmla="*/ 1845727 h 2183083"/>
              <a:gd name="connsiteX0" fmla="*/ 12 w 4674075"/>
              <a:gd name="connsiteY0" fmla="*/ 1621437 h 1958793"/>
              <a:gd name="connsiteX1" fmla="*/ 2733859 w 4674075"/>
              <a:gd name="connsiteY1" fmla="*/ 286 h 1958793"/>
              <a:gd name="connsiteX2" fmla="*/ 4674075 w 4674075"/>
              <a:gd name="connsiteY2" fmla="*/ 1759460 h 1958793"/>
              <a:gd name="connsiteX3" fmla="*/ 2768364 w 4674075"/>
              <a:gd name="connsiteY3" fmla="*/ 1620823 h 1958793"/>
              <a:gd name="connsiteX4" fmla="*/ 12 w 4674075"/>
              <a:gd name="connsiteY4" fmla="*/ 1621437 h 1958793"/>
              <a:gd name="connsiteX0" fmla="*/ 1693 w 4675756"/>
              <a:gd name="connsiteY0" fmla="*/ 1440317 h 1777673"/>
              <a:gd name="connsiteX1" fmla="*/ 3184114 w 4675756"/>
              <a:gd name="connsiteY1" fmla="*/ 321 h 1777673"/>
              <a:gd name="connsiteX2" fmla="*/ 4675756 w 4675756"/>
              <a:gd name="connsiteY2" fmla="*/ 1578340 h 1777673"/>
              <a:gd name="connsiteX3" fmla="*/ 2770045 w 4675756"/>
              <a:gd name="connsiteY3" fmla="*/ 1439703 h 1777673"/>
              <a:gd name="connsiteX4" fmla="*/ 1693 w 4675756"/>
              <a:gd name="connsiteY4" fmla="*/ 1440317 h 177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5756" h="1777673">
                <a:moveTo>
                  <a:pt x="1693" y="1440317"/>
                </a:moveTo>
                <a:cubicBezTo>
                  <a:pt x="70704" y="1200420"/>
                  <a:pt x="2405104" y="-22683"/>
                  <a:pt x="3184114" y="321"/>
                </a:cubicBezTo>
                <a:cubicBezTo>
                  <a:pt x="3963124" y="23325"/>
                  <a:pt x="4675756" y="1068906"/>
                  <a:pt x="4675756" y="1578340"/>
                </a:cubicBezTo>
                <a:cubicBezTo>
                  <a:pt x="4675756" y="2087774"/>
                  <a:pt x="3549055" y="1462707"/>
                  <a:pt x="2770045" y="1439703"/>
                </a:cubicBezTo>
                <a:cubicBezTo>
                  <a:pt x="1991035" y="1416699"/>
                  <a:pt x="-67318" y="1680214"/>
                  <a:pt x="1693" y="1440317"/>
                </a:cubicBezTo>
                <a:close/>
              </a:path>
            </a:pathLst>
          </a:custGeom>
          <a:solidFill>
            <a:srgbClr val="01A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      </a:t>
            </a:r>
            <a:endParaRPr lang="nl-NL"/>
          </a:p>
        </p:txBody>
      </p:sp>
      <p:sp>
        <p:nvSpPr>
          <p:cNvPr id="2" name="Rechthoek 1"/>
          <p:cNvSpPr/>
          <p:nvPr/>
        </p:nvSpPr>
        <p:spPr>
          <a:xfrm>
            <a:off x="4223792" y="2348880"/>
            <a:ext cx="22121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6" y="500370"/>
            <a:ext cx="3254428" cy="864095"/>
          </a:xfrm>
          <a:prstGeom prst="rect">
            <a:avLst/>
          </a:prstGeom>
        </p:spPr>
      </p:pic>
      <p:sp>
        <p:nvSpPr>
          <p:cNvPr id="13" name="Rechthoek 12"/>
          <p:cNvSpPr/>
          <p:nvPr/>
        </p:nvSpPr>
        <p:spPr>
          <a:xfrm>
            <a:off x="614105" y="2557680"/>
            <a:ext cx="10531741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ct val="20000"/>
              </a:spcBef>
            </a:pPr>
            <a:r>
              <a:rPr lang="nl-NL" sz="9600" b="1" dirty="0" smtClean="0">
                <a:solidFill>
                  <a:prstClr val="white"/>
                </a:solidFill>
              </a:rPr>
              <a:t>Vragen?</a:t>
            </a:r>
            <a:endParaRPr lang="nl-NL" sz="9600" b="1" dirty="0">
              <a:solidFill>
                <a:prstClr val="white"/>
              </a:solidFill>
            </a:endParaRPr>
          </a:p>
          <a:p>
            <a:pPr lvl="0" algn="ctr" defTabSz="457200">
              <a:spcBef>
                <a:spcPct val="20000"/>
              </a:spcBef>
            </a:pPr>
            <a:endParaRPr lang="nl-NL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8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74046"/>
            <a:ext cx="13375036" cy="8543973"/>
          </a:xfrm>
          <a:prstGeom prst="rect">
            <a:avLst/>
          </a:prstGeom>
        </p:spPr>
      </p:pic>
      <p:sp>
        <p:nvSpPr>
          <p:cNvPr id="122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49704" y="530883"/>
            <a:ext cx="10390716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NL" altLang="nl-NL" sz="4000" b="1" dirty="0">
                <a:solidFill>
                  <a:srgbClr val="01AEF0"/>
                </a:solidFill>
              </a:rPr>
              <a:t>I</a:t>
            </a:r>
            <a:r>
              <a:rPr lang="nl-NL" altLang="nl-NL" sz="4000" b="1" dirty="0"/>
              <a:t>nput voor verbeteringen </a:t>
            </a:r>
            <a:r>
              <a:rPr lang="nl-NL" altLang="nl-NL" sz="4000" b="1" dirty="0" smtClean="0"/>
              <a:t>uit:</a:t>
            </a:r>
            <a:endParaRPr lang="nl-NL" altLang="nl-NL" sz="4000" b="1" dirty="0"/>
          </a:p>
        </p:txBody>
      </p:sp>
      <p:sp>
        <p:nvSpPr>
          <p:cNvPr id="12291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49704" y="2103895"/>
            <a:ext cx="7010400" cy="430688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Font typeface="Wingdings" charset="2"/>
              <a:buChar char="ü"/>
            </a:pPr>
            <a:r>
              <a:rPr lang="nl-NL" altLang="nl-NL" sz="2400" dirty="0"/>
              <a:t>Klanttevredenheidsmetingen</a:t>
            </a:r>
          </a:p>
          <a:p>
            <a:pPr>
              <a:spcAft>
                <a:spcPts val="1200"/>
              </a:spcAft>
              <a:buFont typeface="Wingdings" charset="2"/>
              <a:buChar char="ü"/>
            </a:pPr>
            <a:r>
              <a:rPr lang="nl-NL" altLang="nl-NL" sz="2400" dirty="0"/>
              <a:t>Incidentmeldingen</a:t>
            </a:r>
          </a:p>
          <a:p>
            <a:pPr>
              <a:spcAft>
                <a:spcPts val="1200"/>
              </a:spcAft>
              <a:buFont typeface="Wingdings" charset="2"/>
              <a:buChar char="ü"/>
            </a:pPr>
            <a:r>
              <a:rPr lang="nl-NL" altLang="nl-NL" sz="2400" dirty="0"/>
              <a:t>Perinatale audits</a:t>
            </a:r>
          </a:p>
          <a:p>
            <a:pPr>
              <a:spcAft>
                <a:spcPts val="1200"/>
              </a:spcAft>
              <a:buFont typeface="Wingdings" charset="2"/>
              <a:buChar char="ü"/>
            </a:pPr>
            <a:r>
              <a:rPr lang="nl-NL" altLang="nl-NL" sz="2400" dirty="0"/>
              <a:t>Praktijkbezoeken en audit ziekenhuis</a:t>
            </a:r>
          </a:p>
          <a:p>
            <a:pPr>
              <a:spcAft>
                <a:spcPts val="1200"/>
              </a:spcAft>
              <a:buFont typeface="Wingdings" charset="2"/>
              <a:buChar char="ü"/>
            </a:pPr>
            <a:r>
              <a:rPr lang="nl-NL" altLang="nl-NL" sz="2400" dirty="0"/>
              <a:t>Ingebrachte verbetervoorstellen door elke partij binnen de geboortezorg</a:t>
            </a:r>
          </a:p>
        </p:txBody>
      </p:sp>
    </p:spTree>
    <p:extLst>
      <p:ext uri="{BB962C8B-B14F-4D97-AF65-F5344CB8AC3E}">
        <p14:creationId xmlns:p14="http://schemas.microsoft.com/office/powerpoint/2010/main" val="1994867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83"/>
          <a:stretch/>
        </p:blipFill>
        <p:spPr>
          <a:xfrm>
            <a:off x="-666427" y="0"/>
            <a:ext cx="6075336" cy="7005234"/>
          </a:xfrm>
          <a:prstGeom prst="rect">
            <a:avLst/>
          </a:prstGeom>
        </p:spPr>
      </p:pic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719127" y="318010"/>
            <a:ext cx="10390716" cy="1143000"/>
          </a:xfrm>
        </p:spPr>
        <p:txBody>
          <a:bodyPr/>
          <a:lstStyle/>
          <a:p>
            <a:pPr algn="l" eaLnBrk="1" hangingPunct="1"/>
            <a:r>
              <a:rPr lang="nl-NL" altLang="nl-NL" b="1" dirty="0">
                <a:solidFill>
                  <a:srgbClr val="01AEF0"/>
                </a:solidFill>
              </a:rPr>
              <a:t>T</a:t>
            </a:r>
            <a:r>
              <a:rPr lang="nl-NL" altLang="nl-NL" b="1" dirty="0"/>
              <a:t>ips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xmlns="" id="{C1DFD4FC-EC83-4280-9B3C-423429304A93}"/>
              </a:ext>
            </a:extLst>
          </p:cNvPr>
          <p:cNvSpPr txBox="1">
            <a:spLocks noChangeArrowheads="1"/>
          </p:cNvSpPr>
          <p:nvPr/>
        </p:nvSpPr>
        <p:spPr>
          <a:xfrm>
            <a:off x="5567766" y="1793928"/>
            <a:ext cx="7010400" cy="4306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  <a:buFont typeface="Wingdings" charset="2"/>
              <a:buChar char="ü"/>
              <a:defRPr/>
            </a:pPr>
            <a:r>
              <a:rPr lang="nl-NL" altLang="nl-NL" sz="2400" dirty="0" smtClean="0"/>
              <a:t>Ga “gewoon van start”, het kost tijd om een kwaliteitssysteem goed neer te zetten en je kunt niet alles van te voren bedenken</a:t>
            </a:r>
          </a:p>
          <a:p>
            <a:pPr>
              <a:spcAft>
                <a:spcPts val="900"/>
              </a:spcAft>
              <a:buFont typeface="Wingdings" charset="2"/>
              <a:buChar char="ü"/>
              <a:defRPr/>
            </a:pPr>
            <a:r>
              <a:rPr lang="nl-NL" altLang="nl-NL" sz="2400" dirty="0" smtClean="0"/>
              <a:t>Wees pragmatisch </a:t>
            </a:r>
          </a:p>
          <a:p>
            <a:pPr>
              <a:spcAft>
                <a:spcPts val="900"/>
              </a:spcAft>
              <a:buFont typeface="Wingdings" charset="2"/>
              <a:buChar char="ü"/>
              <a:defRPr/>
            </a:pPr>
            <a:r>
              <a:rPr lang="nl-NL" altLang="nl-NL" sz="2400" dirty="0" smtClean="0"/>
              <a:t>Koppel altijd uitkomsten terug</a:t>
            </a:r>
          </a:p>
          <a:p>
            <a:pPr>
              <a:spcAft>
                <a:spcPts val="900"/>
              </a:spcAft>
              <a:buFont typeface="Wingdings" charset="2"/>
              <a:buChar char="ü"/>
              <a:defRPr/>
            </a:pPr>
            <a:r>
              <a:rPr lang="nl-NL" altLang="nl-NL" sz="2400" dirty="0" smtClean="0"/>
              <a:t>Deel resultaten</a:t>
            </a:r>
          </a:p>
          <a:p>
            <a:pPr>
              <a:spcAft>
                <a:spcPts val="900"/>
              </a:spcAft>
              <a:buFont typeface="Wingdings" charset="2"/>
              <a:buChar char="ü"/>
              <a:defRPr/>
            </a:pPr>
            <a:r>
              <a:rPr lang="nl-NL" altLang="nl-NL" sz="2400" dirty="0" smtClean="0"/>
              <a:t>Wees volhardend in je aanpak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nl-NL" altLang="nl-NL" sz="28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40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32" y="5535281"/>
            <a:ext cx="3254428" cy="864095"/>
          </a:xfrm>
          <a:prstGeom prst="rect">
            <a:avLst/>
          </a:prstGeom>
        </p:spPr>
      </p:pic>
      <p:sp>
        <p:nvSpPr>
          <p:cNvPr id="6" name="Oval 5">
            <a:hlinkClick r:id="rId4"/>
          </p:cNvPr>
          <p:cNvSpPr/>
          <p:nvPr/>
        </p:nvSpPr>
        <p:spPr>
          <a:xfrm rot="21417198">
            <a:off x="5925736" y="5407569"/>
            <a:ext cx="6268658" cy="1888624"/>
          </a:xfrm>
          <a:custGeom>
            <a:avLst/>
            <a:gdLst>
              <a:gd name="connsiteX0" fmla="*/ 0 w 3707904"/>
              <a:gd name="connsiteY0" fmla="*/ 922412 h 1844824"/>
              <a:gd name="connsiteX1" fmla="*/ 1853952 w 3707904"/>
              <a:gd name="connsiteY1" fmla="*/ 0 h 1844824"/>
              <a:gd name="connsiteX2" fmla="*/ 3707904 w 3707904"/>
              <a:gd name="connsiteY2" fmla="*/ 922412 h 1844824"/>
              <a:gd name="connsiteX3" fmla="*/ 1853952 w 3707904"/>
              <a:gd name="connsiteY3" fmla="*/ 1844824 h 1844824"/>
              <a:gd name="connsiteX4" fmla="*/ 0 w 3707904"/>
              <a:gd name="connsiteY4" fmla="*/ 922412 h 1844824"/>
              <a:gd name="connsiteX0" fmla="*/ 0 w 3759663"/>
              <a:gd name="connsiteY0" fmla="*/ 954447 h 2245276"/>
              <a:gd name="connsiteX1" fmla="*/ 1853952 w 3759663"/>
              <a:gd name="connsiteY1" fmla="*/ 32035 h 2245276"/>
              <a:gd name="connsiteX2" fmla="*/ 3759663 w 3759663"/>
              <a:gd name="connsiteY2" fmla="*/ 2015496 h 2245276"/>
              <a:gd name="connsiteX3" fmla="*/ 1853952 w 3759663"/>
              <a:gd name="connsiteY3" fmla="*/ 1876859 h 2245276"/>
              <a:gd name="connsiteX4" fmla="*/ 0 w 3759663"/>
              <a:gd name="connsiteY4" fmla="*/ 954447 h 2245276"/>
              <a:gd name="connsiteX0" fmla="*/ 0 w 4674063"/>
              <a:gd name="connsiteY0" fmla="*/ 1845727 h 2183083"/>
              <a:gd name="connsiteX1" fmla="*/ 2768352 w 4674063"/>
              <a:gd name="connsiteY1" fmla="*/ 289 h 2183083"/>
              <a:gd name="connsiteX2" fmla="*/ 4674063 w 4674063"/>
              <a:gd name="connsiteY2" fmla="*/ 1983750 h 2183083"/>
              <a:gd name="connsiteX3" fmla="*/ 2768352 w 4674063"/>
              <a:gd name="connsiteY3" fmla="*/ 1845113 h 2183083"/>
              <a:gd name="connsiteX4" fmla="*/ 0 w 4674063"/>
              <a:gd name="connsiteY4" fmla="*/ 1845727 h 2183083"/>
              <a:gd name="connsiteX0" fmla="*/ 12 w 4674075"/>
              <a:gd name="connsiteY0" fmla="*/ 1621437 h 1958793"/>
              <a:gd name="connsiteX1" fmla="*/ 2733859 w 4674075"/>
              <a:gd name="connsiteY1" fmla="*/ 286 h 1958793"/>
              <a:gd name="connsiteX2" fmla="*/ 4674075 w 4674075"/>
              <a:gd name="connsiteY2" fmla="*/ 1759460 h 1958793"/>
              <a:gd name="connsiteX3" fmla="*/ 2768364 w 4674075"/>
              <a:gd name="connsiteY3" fmla="*/ 1620823 h 1958793"/>
              <a:gd name="connsiteX4" fmla="*/ 12 w 4674075"/>
              <a:gd name="connsiteY4" fmla="*/ 1621437 h 1958793"/>
              <a:gd name="connsiteX0" fmla="*/ 1693 w 4675756"/>
              <a:gd name="connsiteY0" fmla="*/ 1440317 h 1777673"/>
              <a:gd name="connsiteX1" fmla="*/ 3184114 w 4675756"/>
              <a:gd name="connsiteY1" fmla="*/ 321 h 1777673"/>
              <a:gd name="connsiteX2" fmla="*/ 4675756 w 4675756"/>
              <a:gd name="connsiteY2" fmla="*/ 1578340 h 1777673"/>
              <a:gd name="connsiteX3" fmla="*/ 2770045 w 4675756"/>
              <a:gd name="connsiteY3" fmla="*/ 1439703 h 1777673"/>
              <a:gd name="connsiteX4" fmla="*/ 1693 w 4675756"/>
              <a:gd name="connsiteY4" fmla="*/ 1440317 h 177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5756" h="1777673">
                <a:moveTo>
                  <a:pt x="1693" y="1440317"/>
                </a:moveTo>
                <a:cubicBezTo>
                  <a:pt x="70704" y="1200420"/>
                  <a:pt x="2405104" y="-22683"/>
                  <a:pt x="3184114" y="321"/>
                </a:cubicBezTo>
                <a:cubicBezTo>
                  <a:pt x="3963124" y="23325"/>
                  <a:pt x="4675756" y="1068906"/>
                  <a:pt x="4675756" y="1578340"/>
                </a:cubicBezTo>
                <a:cubicBezTo>
                  <a:pt x="4675756" y="2087774"/>
                  <a:pt x="3549055" y="1462707"/>
                  <a:pt x="2770045" y="1439703"/>
                </a:cubicBezTo>
                <a:cubicBezTo>
                  <a:pt x="1991035" y="1416699"/>
                  <a:pt x="-67318" y="1680214"/>
                  <a:pt x="1693" y="14403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      </a:t>
            </a:r>
            <a:endParaRPr lang="nl-NL"/>
          </a:p>
        </p:txBody>
      </p:sp>
      <p:sp>
        <p:nvSpPr>
          <p:cNvPr id="8" name="TextBox 7"/>
          <p:cNvSpPr txBox="1"/>
          <p:nvPr/>
        </p:nvSpPr>
        <p:spPr>
          <a:xfrm>
            <a:off x="8112224" y="6199321"/>
            <a:ext cx="353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rgbClr val="01AEF0"/>
                </a:solidFill>
              </a:rPr>
              <a:t>www.</a:t>
            </a:r>
            <a:r>
              <a:rPr lang="en-GB" sz="2000" b="1" dirty="0" err="1"/>
              <a:t>k</a:t>
            </a:r>
            <a:r>
              <a:rPr lang="en-GB" sz="2000" b="1" dirty="0" err="1">
                <a:solidFill>
                  <a:srgbClr val="01AEF0"/>
                </a:solidFill>
              </a:rPr>
              <a:t>ennisnetgeboortezorg.nl</a:t>
            </a:r>
            <a:endParaRPr lang="nl-NL" sz="2000" b="1" dirty="0">
              <a:solidFill>
                <a:srgbClr val="01AEF0"/>
              </a:solidFill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3796971" y="2648041"/>
            <a:ext cx="922052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</a:pPr>
            <a:r>
              <a:rPr lang="nl-NL" sz="8800" b="1" dirty="0" smtClean="0"/>
              <a:t>W</a:t>
            </a:r>
            <a:r>
              <a:rPr lang="nl-NL" sz="8800" b="1" dirty="0" smtClean="0">
                <a:solidFill>
                  <a:prstClr val="white"/>
                </a:solidFill>
              </a:rPr>
              <a:t>elkom!</a:t>
            </a:r>
            <a:endParaRPr lang="nl-NL" sz="8800" b="1" dirty="0">
              <a:solidFill>
                <a:prstClr val="white"/>
              </a:solidFill>
            </a:endParaRPr>
          </a:p>
          <a:p>
            <a:pPr lvl="0" defTabSz="457200">
              <a:spcBef>
                <a:spcPct val="20000"/>
              </a:spcBef>
            </a:pPr>
            <a:endParaRPr lang="nl-NL" sz="1200" b="1" dirty="0">
              <a:solidFill>
                <a:prstClr val="white"/>
              </a:solidFill>
            </a:endParaRPr>
          </a:p>
          <a:p>
            <a:pPr lvl="0" defTabSz="457200">
              <a:spcBef>
                <a:spcPct val="20000"/>
              </a:spcBef>
            </a:pPr>
            <a:endParaRPr lang="nl-NL" sz="2400" b="1" dirty="0" smtClean="0">
              <a:solidFill>
                <a:prstClr val="white"/>
              </a:solidFill>
            </a:endParaRPr>
          </a:p>
          <a:p>
            <a:pPr lvl="0" algn="ctr" defTabSz="457200">
              <a:spcBef>
                <a:spcPct val="20000"/>
              </a:spcBef>
            </a:pPr>
            <a:endParaRPr lang="nl-NL" sz="3200" b="1" dirty="0">
              <a:solidFill>
                <a:prstClr val="white"/>
              </a:solidFill>
            </a:endParaRPr>
          </a:p>
          <a:p>
            <a:pPr lvl="0" algn="ctr" defTabSz="457200">
              <a:spcBef>
                <a:spcPct val="20000"/>
              </a:spcBef>
            </a:pPr>
            <a:endParaRPr lang="nl-NL" sz="3200" b="1" dirty="0">
              <a:solidFill>
                <a:prstClr val="white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726799" y="5756584"/>
            <a:ext cx="229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Avenir Book" charset="0"/>
                <a:ea typeface="Avenir Book" charset="0"/>
                <a:cs typeface="Avenir Book" charset="0"/>
              </a:rPr>
              <a:t>G</a:t>
            </a:r>
            <a:r>
              <a:rPr lang="nl-NL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efaciliteerd door:</a:t>
            </a:r>
            <a:endParaRPr lang="nl-NL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59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hlinkClick r:id="rId3"/>
          </p:cNvPr>
          <p:cNvSpPr/>
          <p:nvPr/>
        </p:nvSpPr>
        <p:spPr>
          <a:xfrm rot="21417198">
            <a:off x="5925736" y="5407569"/>
            <a:ext cx="6268658" cy="1888624"/>
          </a:xfrm>
          <a:custGeom>
            <a:avLst/>
            <a:gdLst>
              <a:gd name="connsiteX0" fmla="*/ 0 w 3707904"/>
              <a:gd name="connsiteY0" fmla="*/ 922412 h 1844824"/>
              <a:gd name="connsiteX1" fmla="*/ 1853952 w 3707904"/>
              <a:gd name="connsiteY1" fmla="*/ 0 h 1844824"/>
              <a:gd name="connsiteX2" fmla="*/ 3707904 w 3707904"/>
              <a:gd name="connsiteY2" fmla="*/ 922412 h 1844824"/>
              <a:gd name="connsiteX3" fmla="*/ 1853952 w 3707904"/>
              <a:gd name="connsiteY3" fmla="*/ 1844824 h 1844824"/>
              <a:gd name="connsiteX4" fmla="*/ 0 w 3707904"/>
              <a:gd name="connsiteY4" fmla="*/ 922412 h 1844824"/>
              <a:gd name="connsiteX0" fmla="*/ 0 w 3759663"/>
              <a:gd name="connsiteY0" fmla="*/ 954447 h 2245276"/>
              <a:gd name="connsiteX1" fmla="*/ 1853952 w 3759663"/>
              <a:gd name="connsiteY1" fmla="*/ 32035 h 2245276"/>
              <a:gd name="connsiteX2" fmla="*/ 3759663 w 3759663"/>
              <a:gd name="connsiteY2" fmla="*/ 2015496 h 2245276"/>
              <a:gd name="connsiteX3" fmla="*/ 1853952 w 3759663"/>
              <a:gd name="connsiteY3" fmla="*/ 1876859 h 2245276"/>
              <a:gd name="connsiteX4" fmla="*/ 0 w 3759663"/>
              <a:gd name="connsiteY4" fmla="*/ 954447 h 2245276"/>
              <a:gd name="connsiteX0" fmla="*/ 0 w 4674063"/>
              <a:gd name="connsiteY0" fmla="*/ 1845727 h 2183083"/>
              <a:gd name="connsiteX1" fmla="*/ 2768352 w 4674063"/>
              <a:gd name="connsiteY1" fmla="*/ 289 h 2183083"/>
              <a:gd name="connsiteX2" fmla="*/ 4674063 w 4674063"/>
              <a:gd name="connsiteY2" fmla="*/ 1983750 h 2183083"/>
              <a:gd name="connsiteX3" fmla="*/ 2768352 w 4674063"/>
              <a:gd name="connsiteY3" fmla="*/ 1845113 h 2183083"/>
              <a:gd name="connsiteX4" fmla="*/ 0 w 4674063"/>
              <a:gd name="connsiteY4" fmla="*/ 1845727 h 2183083"/>
              <a:gd name="connsiteX0" fmla="*/ 12 w 4674075"/>
              <a:gd name="connsiteY0" fmla="*/ 1621437 h 1958793"/>
              <a:gd name="connsiteX1" fmla="*/ 2733859 w 4674075"/>
              <a:gd name="connsiteY1" fmla="*/ 286 h 1958793"/>
              <a:gd name="connsiteX2" fmla="*/ 4674075 w 4674075"/>
              <a:gd name="connsiteY2" fmla="*/ 1759460 h 1958793"/>
              <a:gd name="connsiteX3" fmla="*/ 2768364 w 4674075"/>
              <a:gd name="connsiteY3" fmla="*/ 1620823 h 1958793"/>
              <a:gd name="connsiteX4" fmla="*/ 12 w 4674075"/>
              <a:gd name="connsiteY4" fmla="*/ 1621437 h 1958793"/>
              <a:gd name="connsiteX0" fmla="*/ 1693 w 4675756"/>
              <a:gd name="connsiteY0" fmla="*/ 1440317 h 1777673"/>
              <a:gd name="connsiteX1" fmla="*/ 3184114 w 4675756"/>
              <a:gd name="connsiteY1" fmla="*/ 321 h 1777673"/>
              <a:gd name="connsiteX2" fmla="*/ 4675756 w 4675756"/>
              <a:gd name="connsiteY2" fmla="*/ 1578340 h 1777673"/>
              <a:gd name="connsiteX3" fmla="*/ 2770045 w 4675756"/>
              <a:gd name="connsiteY3" fmla="*/ 1439703 h 1777673"/>
              <a:gd name="connsiteX4" fmla="*/ 1693 w 4675756"/>
              <a:gd name="connsiteY4" fmla="*/ 1440317 h 177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5756" h="1777673">
                <a:moveTo>
                  <a:pt x="1693" y="1440317"/>
                </a:moveTo>
                <a:cubicBezTo>
                  <a:pt x="70704" y="1200420"/>
                  <a:pt x="2405104" y="-22683"/>
                  <a:pt x="3184114" y="321"/>
                </a:cubicBezTo>
                <a:cubicBezTo>
                  <a:pt x="3963124" y="23325"/>
                  <a:pt x="4675756" y="1068906"/>
                  <a:pt x="4675756" y="1578340"/>
                </a:cubicBezTo>
                <a:cubicBezTo>
                  <a:pt x="4675756" y="2087774"/>
                  <a:pt x="3549055" y="1462707"/>
                  <a:pt x="2770045" y="1439703"/>
                </a:cubicBezTo>
                <a:cubicBezTo>
                  <a:pt x="1991035" y="1416699"/>
                  <a:pt x="-67318" y="1680214"/>
                  <a:pt x="1693" y="1440317"/>
                </a:cubicBezTo>
                <a:close/>
              </a:path>
            </a:pathLst>
          </a:custGeom>
          <a:solidFill>
            <a:srgbClr val="01A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      </a:t>
            </a:r>
            <a:endParaRPr lang="nl-NL"/>
          </a:p>
        </p:txBody>
      </p:sp>
      <p:sp>
        <p:nvSpPr>
          <p:cNvPr id="2" name="Rechthoek 1"/>
          <p:cNvSpPr/>
          <p:nvPr/>
        </p:nvSpPr>
        <p:spPr>
          <a:xfrm>
            <a:off x="4223792" y="2348880"/>
            <a:ext cx="22121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6" y="500370"/>
            <a:ext cx="3254428" cy="864095"/>
          </a:xfrm>
          <a:prstGeom prst="rect">
            <a:avLst/>
          </a:prstGeom>
        </p:spPr>
      </p:pic>
      <p:sp>
        <p:nvSpPr>
          <p:cNvPr id="13" name="Rechthoek 12"/>
          <p:cNvSpPr/>
          <p:nvPr/>
        </p:nvSpPr>
        <p:spPr>
          <a:xfrm>
            <a:off x="470386" y="2718212"/>
            <a:ext cx="1053174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ct val="20000"/>
              </a:spcBef>
            </a:pPr>
            <a:r>
              <a:rPr lang="nl-NL" sz="6000" b="1" dirty="0" smtClean="0"/>
              <a:t>V</a:t>
            </a:r>
            <a:r>
              <a:rPr lang="nl-NL" sz="6000" b="1" dirty="0" smtClean="0">
                <a:solidFill>
                  <a:prstClr val="white"/>
                </a:solidFill>
              </a:rPr>
              <a:t>ragen / opmerkingen / tips?</a:t>
            </a:r>
            <a:endParaRPr lang="nl-NL" sz="6000" b="1" dirty="0" smtClean="0">
              <a:solidFill>
                <a:prstClr val="white"/>
              </a:solidFill>
            </a:endParaRPr>
          </a:p>
          <a:p>
            <a:pPr lvl="0" algn="ctr" defTabSz="457200">
              <a:spcBef>
                <a:spcPct val="20000"/>
              </a:spcBef>
            </a:pPr>
            <a:endParaRPr lang="nl-NL" sz="6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0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hlinkClick r:id="rId3"/>
          </p:cNvPr>
          <p:cNvSpPr/>
          <p:nvPr/>
        </p:nvSpPr>
        <p:spPr>
          <a:xfrm rot="21417198">
            <a:off x="5925736" y="5407569"/>
            <a:ext cx="6268658" cy="1888624"/>
          </a:xfrm>
          <a:custGeom>
            <a:avLst/>
            <a:gdLst>
              <a:gd name="connsiteX0" fmla="*/ 0 w 3707904"/>
              <a:gd name="connsiteY0" fmla="*/ 922412 h 1844824"/>
              <a:gd name="connsiteX1" fmla="*/ 1853952 w 3707904"/>
              <a:gd name="connsiteY1" fmla="*/ 0 h 1844824"/>
              <a:gd name="connsiteX2" fmla="*/ 3707904 w 3707904"/>
              <a:gd name="connsiteY2" fmla="*/ 922412 h 1844824"/>
              <a:gd name="connsiteX3" fmla="*/ 1853952 w 3707904"/>
              <a:gd name="connsiteY3" fmla="*/ 1844824 h 1844824"/>
              <a:gd name="connsiteX4" fmla="*/ 0 w 3707904"/>
              <a:gd name="connsiteY4" fmla="*/ 922412 h 1844824"/>
              <a:gd name="connsiteX0" fmla="*/ 0 w 3759663"/>
              <a:gd name="connsiteY0" fmla="*/ 954447 h 2245276"/>
              <a:gd name="connsiteX1" fmla="*/ 1853952 w 3759663"/>
              <a:gd name="connsiteY1" fmla="*/ 32035 h 2245276"/>
              <a:gd name="connsiteX2" fmla="*/ 3759663 w 3759663"/>
              <a:gd name="connsiteY2" fmla="*/ 2015496 h 2245276"/>
              <a:gd name="connsiteX3" fmla="*/ 1853952 w 3759663"/>
              <a:gd name="connsiteY3" fmla="*/ 1876859 h 2245276"/>
              <a:gd name="connsiteX4" fmla="*/ 0 w 3759663"/>
              <a:gd name="connsiteY4" fmla="*/ 954447 h 2245276"/>
              <a:gd name="connsiteX0" fmla="*/ 0 w 4674063"/>
              <a:gd name="connsiteY0" fmla="*/ 1845727 h 2183083"/>
              <a:gd name="connsiteX1" fmla="*/ 2768352 w 4674063"/>
              <a:gd name="connsiteY1" fmla="*/ 289 h 2183083"/>
              <a:gd name="connsiteX2" fmla="*/ 4674063 w 4674063"/>
              <a:gd name="connsiteY2" fmla="*/ 1983750 h 2183083"/>
              <a:gd name="connsiteX3" fmla="*/ 2768352 w 4674063"/>
              <a:gd name="connsiteY3" fmla="*/ 1845113 h 2183083"/>
              <a:gd name="connsiteX4" fmla="*/ 0 w 4674063"/>
              <a:gd name="connsiteY4" fmla="*/ 1845727 h 2183083"/>
              <a:gd name="connsiteX0" fmla="*/ 12 w 4674075"/>
              <a:gd name="connsiteY0" fmla="*/ 1621437 h 1958793"/>
              <a:gd name="connsiteX1" fmla="*/ 2733859 w 4674075"/>
              <a:gd name="connsiteY1" fmla="*/ 286 h 1958793"/>
              <a:gd name="connsiteX2" fmla="*/ 4674075 w 4674075"/>
              <a:gd name="connsiteY2" fmla="*/ 1759460 h 1958793"/>
              <a:gd name="connsiteX3" fmla="*/ 2768364 w 4674075"/>
              <a:gd name="connsiteY3" fmla="*/ 1620823 h 1958793"/>
              <a:gd name="connsiteX4" fmla="*/ 12 w 4674075"/>
              <a:gd name="connsiteY4" fmla="*/ 1621437 h 1958793"/>
              <a:gd name="connsiteX0" fmla="*/ 1693 w 4675756"/>
              <a:gd name="connsiteY0" fmla="*/ 1440317 h 1777673"/>
              <a:gd name="connsiteX1" fmla="*/ 3184114 w 4675756"/>
              <a:gd name="connsiteY1" fmla="*/ 321 h 1777673"/>
              <a:gd name="connsiteX2" fmla="*/ 4675756 w 4675756"/>
              <a:gd name="connsiteY2" fmla="*/ 1578340 h 1777673"/>
              <a:gd name="connsiteX3" fmla="*/ 2770045 w 4675756"/>
              <a:gd name="connsiteY3" fmla="*/ 1439703 h 1777673"/>
              <a:gd name="connsiteX4" fmla="*/ 1693 w 4675756"/>
              <a:gd name="connsiteY4" fmla="*/ 1440317 h 177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5756" h="1777673">
                <a:moveTo>
                  <a:pt x="1693" y="1440317"/>
                </a:moveTo>
                <a:cubicBezTo>
                  <a:pt x="70704" y="1200420"/>
                  <a:pt x="2405104" y="-22683"/>
                  <a:pt x="3184114" y="321"/>
                </a:cubicBezTo>
                <a:cubicBezTo>
                  <a:pt x="3963124" y="23325"/>
                  <a:pt x="4675756" y="1068906"/>
                  <a:pt x="4675756" y="1578340"/>
                </a:cubicBezTo>
                <a:cubicBezTo>
                  <a:pt x="4675756" y="2087774"/>
                  <a:pt x="3549055" y="1462707"/>
                  <a:pt x="2770045" y="1439703"/>
                </a:cubicBezTo>
                <a:cubicBezTo>
                  <a:pt x="1991035" y="1416699"/>
                  <a:pt x="-67318" y="1680214"/>
                  <a:pt x="1693" y="1440317"/>
                </a:cubicBezTo>
                <a:close/>
              </a:path>
            </a:pathLst>
          </a:custGeom>
          <a:solidFill>
            <a:srgbClr val="01A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      </a:t>
            </a:r>
            <a:endParaRPr lang="nl-NL"/>
          </a:p>
        </p:txBody>
      </p:sp>
      <p:sp>
        <p:nvSpPr>
          <p:cNvPr id="2" name="Rechthoek 1"/>
          <p:cNvSpPr/>
          <p:nvPr/>
        </p:nvSpPr>
        <p:spPr>
          <a:xfrm>
            <a:off x="4223792" y="2348880"/>
            <a:ext cx="22121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6" y="500370"/>
            <a:ext cx="3254428" cy="864095"/>
          </a:xfrm>
          <a:prstGeom prst="rect">
            <a:avLst/>
          </a:prstGeom>
        </p:spPr>
      </p:pic>
      <p:sp>
        <p:nvSpPr>
          <p:cNvPr id="13" name="Rechthoek 12"/>
          <p:cNvSpPr/>
          <p:nvPr/>
        </p:nvSpPr>
        <p:spPr>
          <a:xfrm>
            <a:off x="614105" y="2718212"/>
            <a:ext cx="1053174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ct val="20000"/>
              </a:spcBef>
            </a:pPr>
            <a:r>
              <a:rPr lang="nl-NL" sz="6000" b="1" dirty="0" smtClean="0"/>
              <a:t>B</a:t>
            </a:r>
            <a:r>
              <a:rPr lang="nl-NL" sz="6000" b="1" dirty="0" smtClean="0">
                <a:solidFill>
                  <a:prstClr val="white"/>
                </a:solidFill>
              </a:rPr>
              <a:t>edankt voor je deelname!</a:t>
            </a:r>
          </a:p>
          <a:p>
            <a:pPr lvl="0" algn="ctr" defTabSz="457200">
              <a:spcBef>
                <a:spcPct val="20000"/>
              </a:spcBef>
            </a:pPr>
            <a:r>
              <a:rPr lang="nl-NL" sz="9000" b="1" dirty="0" smtClean="0">
                <a:solidFill>
                  <a:prstClr val="white"/>
                </a:solidFill>
                <a:sym typeface="Wingdings"/>
              </a:rPr>
              <a:t> </a:t>
            </a:r>
            <a:endParaRPr lang="nl-NL" sz="9000" b="1" dirty="0" smtClean="0">
              <a:solidFill>
                <a:prstClr val="white"/>
              </a:solidFill>
            </a:endParaRPr>
          </a:p>
          <a:p>
            <a:pPr lvl="0" algn="ctr" defTabSz="457200">
              <a:spcBef>
                <a:spcPct val="20000"/>
              </a:spcBef>
            </a:pPr>
            <a:endParaRPr lang="nl-NL" sz="6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26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22" y="0"/>
            <a:ext cx="10603841" cy="704398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28470" y="3188135"/>
            <a:ext cx="511444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rgbClr val="01AEF0"/>
                </a:solidFill>
              </a:rPr>
              <a:t>C</a:t>
            </a:r>
            <a:r>
              <a:rPr lang="nl-NL" sz="4000" b="1" dirty="0" smtClean="0"/>
              <a:t>ontact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0" y="407761"/>
            <a:ext cx="2558008" cy="663285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28470" y="4194657"/>
            <a:ext cx="47579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Voor meer informatie en vragen </a:t>
            </a:r>
            <a:r>
              <a:rPr lang="nl-NL" dirty="0" smtClean="0"/>
              <a:t>over integrale </a:t>
            </a:r>
            <a:r>
              <a:rPr lang="nl-NL" dirty="0"/>
              <a:t>geboortezorg neem je contact op met</a:t>
            </a:r>
            <a:r>
              <a:rPr lang="nl-NL" dirty="0" smtClean="0"/>
              <a:t>:</a:t>
            </a:r>
          </a:p>
          <a:p>
            <a:endParaRPr lang="nl-NL" dirty="0"/>
          </a:p>
          <a:p>
            <a:r>
              <a:rPr lang="nl-NL" dirty="0"/>
              <a:t>College Perinatale </a:t>
            </a:r>
            <a:r>
              <a:rPr lang="nl-NL" dirty="0" smtClean="0"/>
              <a:t>Zorg</a:t>
            </a:r>
          </a:p>
          <a:p>
            <a:r>
              <a:rPr lang="nl-NL" dirty="0" smtClean="0">
                <a:hlinkClick r:id="rId4"/>
              </a:rPr>
              <a:t>cpz@collegepz.nl</a:t>
            </a:r>
            <a:endParaRPr lang="nl-NL" dirty="0" smtClean="0"/>
          </a:p>
          <a:p>
            <a:r>
              <a:rPr lang="nl-NL" dirty="0" smtClean="0"/>
              <a:t>030- 273 97 86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1932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60648"/>
            <a:ext cx="382946" cy="836712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4223792" y="2348880"/>
            <a:ext cx="22121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/>
          </a:p>
        </p:txBody>
      </p:sp>
      <p:sp>
        <p:nvSpPr>
          <p:cNvPr id="3" name="Tekstvak 2"/>
          <p:cNvSpPr txBox="1"/>
          <p:nvPr/>
        </p:nvSpPr>
        <p:spPr>
          <a:xfrm>
            <a:off x="3632326" y="413164"/>
            <a:ext cx="7897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rgbClr val="01AEF0"/>
                </a:solidFill>
              </a:rPr>
              <a:t>E</a:t>
            </a:r>
            <a:r>
              <a:rPr lang="nl-NL" sz="4000" b="1" dirty="0" smtClean="0"/>
              <a:t>ven voorstellen…</a:t>
            </a:r>
            <a:endParaRPr lang="nl-NL" sz="4000" b="1" dirty="0"/>
          </a:p>
        </p:txBody>
      </p:sp>
      <p:sp>
        <p:nvSpPr>
          <p:cNvPr id="11" name="Rechthoek 10"/>
          <p:cNvSpPr/>
          <p:nvPr/>
        </p:nvSpPr>
        <p:spPr>
          <a:xfrm>
            <a:off x="5871569" y="5562768"/>
            <a:ext cx="6096000" cy="139730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457200">
              <a:spcBef>
                <a:spcPct val="20000"/>
              </a:spcBef>
            </a:pPr>
            <a:r>
              <a:rPr lang="nl-NL" sz="2800" dirty="0"/>
              <a:t>Ellen </a:t>
            </a:r>
            <a:r>
              <a:rPr lang="nl-NL" sz="2800" dirty="0" err="1" smtClean="0"/>
              <a:t>Maussen</a:t>
            </a:r>
            <a:r>
              <a:rPr lang="nl-NL" sz="2800" dirty="0"/>
              <a:t/>
            </a:r>
            <a:br>
              <a:rPr lang="nl-NL" sz="2800" dirty="0"/>
            </a:br>
            <a:r>
              <a:rPr lang="nl-NL" sz="2800" dirty="0"/>
              <a:t>Organisatorisch manager vrouw en </a:t>
            </a:r>
            <a:r>
              <a:rPr lang="nl-NL" sz="2800" dirty="0" smtClean="0"/>
              <a:t>kind</a:t>
            </a:r>
          </a:p>
          <a:p>
            <a:pPr lvl="0" algn="ctr" defTabSz="457200">
              <a:spcBef>
                <a:spcPct val="20000"/>
              </a:spcBef>
            </a:pPr>
            <a:endParaRPr lang="nl-NL" sz="2400" b="1" dirty="0">
              <a:solidFill>
                <a:prstClr val="white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1022476" y="1587260"/>
            <a:ext cx="2842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rgbClr val="FF0000"/>
                </a:solidFill>
              </a:rPr>
              <a:t>FOTO</a:t>
            </a:r>
            <a:endParaRPr lang="nl-NL" sz="4000" b="1" dirty="0">
              <a:solidFill>
                <a:srgbClr val="FF0000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69" y="4447454"/>
            <a:ext cx="5657850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7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112224" y="6199321"/>
            <a:ext cx="3536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chemeClr val="bg1"/>
                </a:solidFill>
              </a:rPr>
              <a:t>www.kennisnetgeboortezorg.nl</a:t>
            </a:r>
            <a:endParaRPr lang="nl-NL" sz="2000" b="1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272" y="220578"/>
            <a:ext cx="382946" cy="836712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4223792" y="2348880"/>
            <a:ext cx="22121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1448" y="0"/>
            <a:ext cx="8183772" cy="6858000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599564" y="1394236"/>
            <a:ext cx="6049654" cy="520519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nl-NL" altLang="nl-NL" sz="2800" dirty="0" smtClean="0"/>
              <a:t>Meer dan 35 jaar werkzaam in geboortezorg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nl-NL" altLang="nl-NL" sz="2800" dirty="0" smtClean="0"/>
          </a:p>
          <a:p>
            <a:pPr>
              <a:defRPr/>
            </a:pPr>
            <a:r>
              <a:rPr lang="nl-NL" altLang="nl-NL" sz="2800" dirty="0" smtClean="0"/>
              <a:t>O &amp; G verpleegkundige</a:t>
            </a:r>
          </a:p>
          <a:p>
            <a:pPr>
              <a:defRPr/>
            </a:pPr>
            <a:r>
              <a:rPr lang="nl-NL" altLang="nl-NL" sz="2800" dirty="0" smtClean="0"/>
              <a:t>Directeur kraamzorgorganisatie</a:t>
            </a:r>
          </a:p>
          <a:p>
            <a:pPr>
              <a:defRPr/>
            </a:pPr>
            <a:r>
              <a:rPr lang="nl-NL" altLang="nl-NL" sz="2800" dirty="0" smtClean="0"/>
              <a:t>Unitmanager Vrouw-Moeder-Kind (inclusief kraamzorg)</a:t>
            </a:r>
          </a:p>
          <a:p>
            <a:pPr>
              <a:defRPr/>
            </a:pPr>
            <a:r>
              <a:rPr lang="nl-NL" altLang="nl-NL" sz="2800" dirty="0" smtClean="0"/>
              <a:t>Deelnemer prestatie-inkoop en pilotorganisatie IGO</a:t>
            </a:r>
          </a:p>
          <a:p>
            <a:r>
              <a:rPr lang="nl-NL" altLang="nl-NL" sz="2800" dirty="0" smtClean="0"/>
              <a:t>Deelnemer ontwikkeling stappenplan </a:t>
            </a:r>
            <a:r>
              <a:rPr lang="nl-NL" sz="2800" dirty="0" smtClean="0"/>
              <a:t>Kwaliteitsmanagementsysteem voor Integrale Geboortezorg</a:t>
            </a:r>
            <a:endParaRPr lang="nl-NL" sz="2800" dirty="0"/>
          </a:p>
          <a:p>
            <a:pPr>
              <a:defRPr/>
            </a:pPr>
            <a:endParaRPr lang="nl-NL" altLang="nl-NL" sz="28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nl-NL" altLang="nl-NL" dirty="0">
              <a:solidFill>
                <a:schemeClr val="tx2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5599564" y="284991"/>
            <a:ext cx="7413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rgbClr val="01AEF0"/>
                </a:solidFill>
              </a:rPr>
              <a:t>E</a:t>
            </a:r>
            <a:r>
              <a:rPr lang="nl-NL" sz="4000" b="1" dirty="0" smtClean="0"/>
              <a:t>rvaring</a:t>
            </a:r>
            <a:endParaRPr lang="nl-NL" sz="4000" b="1" dirty="0"/>
          </a:p>
        </p:txBody>
      </p:sp>
    </p:spTree>
    <p:extLst>
      <p:ext uri="{BB962C8B-B14F-4D97-AF65-F5344CB8AC3E}">
        <p14:creationId xmlns:p14="http://schemas.microsoft.com/office/powerpoint/2010/main" val="345228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4532671" y="10282478"/>
            <a:ext cx="28758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nl-NL" sz="4000" b="1" dirty="0">
                <a:solidFill>
                  <a:srgbClr val="01AEF0"/>
                </a:solidFill>
              </a:rPr>
              <a:t>R</a:t>
            </a:r>
            <a:r>
              <a:rPr lang="nl-NL" altLang="nl-NL" sz="4000" b="1" dirty="0"/>
              <a:t>ode draad: </a:t>
            </a:r>
            <a:endParaRPr lang="nl-NL" sz="4000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6696"/>
            <a:ext cx="12317403" cy="8215612"/>
          </a:xfrm>
          <a:prstGeom prst="rect">
            <a:avLst/>
          </a:prstGeom>
        </p:spPr>
      </p:pic>
      <p:sp>
        <p:nvSpPr>
          <p:cNvPr id="16" name="Rechthoek 15"/>
          <p:cNvSpPr/>
          <p:nvPr/>
        </p:nvSpPr>
        <p:spPr>
          <a:xfrm>
            <a:off x="1322425" y="4244873"/>
            <a:ext cx="108695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altLang="nl-NL" sz="2800" b="1" dirty="0" smtClean="0">
                <a:solidFill>
                  <a:srgbClr val="FF0000"/>
                </a:solidFill>
              </a:rPr>
              <a:t>R</a:t>
            </a:r>
            <a:r>
              <a:rPr lang="nl-NL" altLang="nl-NL" sz="2800" b="1" dirty="0" smtClean="0">
                <a:solidFill>
                  <a:schemeClr val="bg1"/>
                </a:solidFill>
              </a:rPr>
              <a:t>ode draad</a:t>
            </a:r>
            <a:br>
              <a:rPr lang="nl-NL" altLang="nl-NL" sz="2800" b="1" dirty="0" smtClean="0">
                <a:solidFill>
                  <a:schemeClr val="bg1"/>
                </a:solidFill>
              </a:rPr>
            </a:br>
            <a:r>
              <a:rPr lang="nl-NL" altLang="nl-NL" sz="2800" b="1" dirty="0" smtClean="0">
                <a:solidFill>
                  <a:schemeClr val="bg1"/>
                </a:solidFill>
              </a:rPr>
              <a:t>Voortdurend </a:t>
            </a:r>
            <a:r>
              <a:rPr lang="nl-NL" altLang="nl-NL" sz="2800" b="1" dirty="0">
                <a:solidFill>
                  <a:schemeClr val="bg1"/>
                </a:solidFill>
              </a:rPr>
              <a:t>verbeteren op </a:t>
            </a:r>
            <a:r>
              <a:rPr lang="nl-NL" altLang="nl-NL" sz="2800" b="1" u="sng" dirty="0">
                <a:solidFill>
                  <a:schemeClr val="bg1"/>
                </a:solidFill>
              </a:rPr>
              <a:t>pragmatische wijze</a:t>
            </a:r>
          </a:p>
        </p:txBody>
      </p:sp>
    </p:spTree>
    <p:extLst>
      <p:ext uri="{BB962C8B-B14F-4D97-AF65-F5344CB8AC3E}">
        <p14:creationId xmlns:p14="http://schemas.microsoft.com/office/powerpoint/2010/main" val="93747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hlinkClick r:id="rId3"/>
          </p:cNvPr>
          <p:cNvSpPr/>
          <p:nvPr/>
        </p:nvSpPr>
        <p:spPr>
          <a:xfrm rot="21417198">
            <a:off x="5925736" y="5407569"/>
            <a:ext cx="6268658" cy="1888624"/>
          </a:xfrm>
          <a:custGeom>
            <a:avLst/>
            <a:gdLst>
              <a:gd name="connsiteX0" fmla="*/ 0 w 3707904"/>
              <a:gd name="connsiteY0" fmla="*/ 922412 h 1844824"/>
              <a:gd name="connsiteX1" fmla="*/ 1853952 w 3707904"/>
              <a:gd name="connsiteY1" fmla="*/ 0 h 1844824"/>
              <a:gd name="connsiteX2" fmla="*/ 3707904 w 3707904"/>
              <a:gd name="connsiteY2" fmla="*/ 922412 h 1844824"/>
              <a:gd name="connsiteX3" fmla="*/ 1853952 w 3707904"/>
              <a:gd name="connsiteY3" fmla="*/ 1844824 h 1844824"/>
              <a:gd name="connsiteX4" fmla="*/ 0 w 3707904"/>
              <a:gd name="connsiteY4" fmla="*/ 922412 h 1844824"/>
              <a:gd name="connsiteX0" fmla="*/ 0 w 3759663"/>
              <a:gd name="connsiteY0" fmla="*/ 954447 h 2245276"/>
              <a:gd name="connsiteX1" fmla="*/ 1853952 w 3759663"/>
              <a:gd name="connsiteY1" fmla="*/ 32035 h 2245276"/>
              <a:gd name="connsiteX2" fmla="*/ 3759663 w 3759663"/>
              <a:gd name="connsiteY2" fmla="*/ 2015496 h 2245276"/>
              <a:gd name="connsiteX3" fmla="*/ 1853952 w 3759663"/>
              <a:gd name="connsiteY3" fmla="*/ 1876859 h 2245276"/>
              <a:gd name="connsiteX4" fmla="*/ 0 w 3759663"/>
              <a:gd name="connsiteY4" fmla="*/ 954447 h 2245276"/>
              <a:gd name="connsiteX0" fmla="*/ 0 w 4674063"/>
              <a:gd name="connsiteY0" fmla="*/ 1845727 h 2183083"/>
              <a:gd name="connsiteX1" fmla="*/ 2768352 w 4674063"/>
              <a:gd name="connsiteY1" fmla="*/ 289 h 2183083"/>
              <a:gd name="connsiteX2" fmla="*/ 4674063 w 4674063"/>
              <a:gd name="connsiteY2" fmla="*/ 1983750 h 2183083"/>
              <a:gd name="connsiteX3" fmla="*/ 2768352 w 4674063"/>
              <a:gd name="connsiteY3" fmla="*/ 1845113 h 2183083"/>
              <a:gd name="connsiteX4" fmla="*/ 0 w 4674063"/>
              <a:gd name="connsiteY4" fmla="*/ 1845727 h 2183083"/>
              <a:gd name="connsiteX0" fmla="*/ 12 w 4674075"/>
              <a:gd name="connsiteY0" fmla="*/ 1621437 h 1958793"/>
              <a:gd name="connsiteX1" fmla="*/ 2733859 w 4674075"/>
              <a:gd name="connsiteY1" fmla="*/ 286 h 1958793"/>
              <a:gd name="connsiteX2" fmla="*/ 4674075 w 4674075"/>
              <a:gd name="connsiteY2" fmla="*/ 1759460 h 1958793"/>
              <a:gd name="connsiteX3" fmla="*/ 2768364 w 4674075"/>
              <a:gd name="connsiteY3" fmla="*/ 1620823 h 1958793"/>
              <a:gd name="connsiteX4" fmla="*/ 12 w 4674075"/>
              <a:gd name="connsiteY4" fmla="*/ 1621437 h 1958793"/>
              <a:gd name="connsiteX0" fmla="*/ 1693 w 4675756"/>
              <a:gd name="connsiteY0" fmla="*/ 1440317 h 1777673"/>
              <a:gd name="connsiteX1" fmla="*/ 3184114 w 4675756"/>
              <a:gd name="connsiteY1" fmla="*/ 321 h 1777673"/>
              <a:gd name="connsiteX2" fmla="*/ 4675756 w 4675756"/>
              <a:gd name="connsiteY2" fmla="*/ 1578340 h 1777673"/>
              <a:gd name="connsiteX3" fmla="*/ 2770045 w 4675756"/>
              <a:gd name="connsiteY3" fmla="*/ 1439703 h 1777673"/>
              <a:gd name="connsiteX4" fmla="*/ 1693 w 4675756"/>
              <a:gd name="connsiteY4" fmla="*/ 1440317 h 177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5756" h="1777673">
                <a:moveTo>
                  <a:pt x="1693" y="1440317"/>
                </a:moveTo>
                <a:cubicBezTo>
                  <a:pt x="70704" y="1200420"/>
                  <a:pt x="2405104" y="-22683"/>
                  <a:pt x="3184114" y="321"/>
                </a:cubicBezTo>
                <a:cubicBezTo>
                  <a:pt x="3963124" y="23325"/>
                  <a:pt x="4675756" y="1068906"/>
                  <a:pt x="4675756" y="1578340"/>
                </a:cubicBezTo>
                <a:cubicBezTo>
                  <a:pt x="4675756" y="2087774"/>
                  <a:pt x="3549055" y="1462707"/>
                  <a:pt x="2770045" y="1439703"/>
                </a:cubicBezTo>
                <a:cubicBezTo>
                  <a:pt x="1991035" y="1416699"/>
                  <a:pt x="-67318" y="1680214"/>
                  <a:pt x="1693" y="1440317"/>
                </a:cubicBezTo>
                <a:close/>
              </a:path>
            </a:pathLst>
          </a:custGeom>
          <a:solidFill>
            <a:srgbClr val="01A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      </a:t>
            </a:r>
            <a:endParaRPr lang="nl-NL"/>
          </a:p>
        </p:txBody>
      </p:sp>
      <p:sp>
        <p:nvSpPr>
          <p:cNvPr id="8" name="TextBox 7"/>
          <p:cNvSpPr txBox="1"/>
          <p:nvPr/>
        </p:nvSpPr>
        <p:spPr>
          <a:xfrm>
            <a:off x="8112224" y="6199321"/>
            <a:ext cx="3536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chemeClr val="bg1"/>
                </a:solidFill>
              </a:rPr>
              <a:t>www.kennisnetgeboortezorg.nl</a:t>
            </a:r>
            <a:endParaRPr lang="nl-NL" sz="2000" b="1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60648"/>
            <a:ext cx="382946" cy="836712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4223792" y="2348880"/>
            <a:ext cx="22121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/>
          </a:p>
        </p:txBody>
      </p:sp>
      <p:sp>
        <p:nvSpPr>
          <p:cNvPr id="9" name="Rechthoek 8"/>
          <p:cNvSpPr/>
          <p:nvPr/>
        </p:nvSpPr>
        <p:spPr>
          <a:xfrm>
            <a:off x="4740894" y="1956889"/>
            <a:ext cx="6742660" cy="365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Aft>
                <a:spcPts val="900"/>
              </a:spcAft>
              <a:buFont typeface="Wingdings" charset="2"/>
              <a:buChar char="ü"/>
              <a:defRPr/>
            </a:pPr>
            <a:r>
              <a:rPr lang="nl-NL" altLang="nl-NL" sz="2800" dirty="0" smtClean="0"/>
              <a:t>Overzicht </a:t>
            </a:r>
            <a:r>
              <a:rPr lang="nl-NL" altLang="nl-NL" sz="2800" dirty="0"/>
              <a:t>stappenplan integraal kwaliteitsmanagementsysteem</a:t>
            </a:r>
          </a:p>
          <a:p>
            <a:pPr marL="457200" indent="-457200">
              <a:lnSpc>
                <a:spcPct val="90000"/>
              </a:lnSpc>
              <a:spcAft>
                <a:spcPts val="900"/>
              </a:spcAft>
              <a:buFont typeface="Wingdings" charset="2"/>
              <a:buChar char="ü"/>
              <a:defRPr/>
            </a:pPr>
            <a:r>
              <a:rPr lang="nl-NL" altLang="nl-NL" sz="2800" dirty="0"/>
              <a:t>Hoe geef je als VSV/IGO kwaliteitsmanagement concreet vorm?</a:t>
            </a:r>
          </a:p>
          <a:p>
            <a:pPr marL="457200" indent="-457200">
              <a:lnSpc>
                <a:spcPct val="90000"/>
              </a:lnSpc>
              <a:spcAft>
                <a:spcPts val="900"/>
              </a:spcAft>
              <a:buFont typeface="Wingdings" charset="2"/>
              <a:buChar char="ü"/>
              <a:defRPr/>
            </a:pPr>
            <a:r>
              <a:rPr lang="nl-NL" altLang="nl-NL" sz="2800" dirty="0"/>
              <a:t>Stappen 1 t/m 3</a:t>
            </a:r>
          </a:p>
          <a:p>
            <a:pPr marL="457200" indent="-457200">
              <a:lnSpc>
                <a:spcPct val="90000"/>
              </a:lnSpc>
              <a:spcAft>
                <a:spcPts val="900"/>
              </a:spcAft>
              <a:buFont typeface="Wingdings" charset="2"/>
              <a:buChar char="ü"/>
              <a:defRPr/>
            </a:pPr>
            <a:r>
              <a:rPr lang="nl-NL" altLang="nl-NL" sz="2800" dirty="0"/>
              <a:t>Waar haal je input voor verbeteringen vandaan?</a:t>
            </a:r>
          </a:p>
          <a:p>
            <a:pPr marL="457200" indent="-457200">
              <a:lnSpc>
                <a:spcPct val="90000"/>
              </a:lnSpc>
              <a:spcAft>
                <a:spcPts val="900"/>
              </a:spcAft>
              <a:buFont typeface="Wingdings" charset="2"/>
              <a:buChar char="ü"/>
              <a:defRPr/>
            </a:pPr>
            <a:r>
              <a:rPr lang="nl-NL" altLang="nl-NL" sz="2800" dirty="0"/>
              <a:t>Tips</a:t>
            </a:r>
            <a:endParaRPr lang="nl-NL" altLang="nl-NL" sz="2800" dirty="0"/>
          </a:p>
        </p:txBody>
      </p:sp>
      <p:sp>
        <p:nvSpPr>
          <p:cNvPr id="10" name="Tekstvak 9"/>
          <p:cNvSpPr txBox="1"/>
          <p:nvPr/>
        </p:nvSpPr>
        <p:spPr>
          <a:xfrm>
            <a:off x="2103495" y="536041"/>
            <a:ext cx="9908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rgbClr val="01AEF0"/>
                </a:solidFill>
              </a:rPr>
              <a:t>I</a:t>
            </a:r>
            <a:r>
              <a:rPr lang="nl-NL" sz="4000" b="1" dirty="0" smtClean="0"/>
              <a:t>n dit </a:t>
            </a:r>
            <a:r>
              <a:rPr lang="nl-NL" sz="4000" b="1" smtClean="0"/>
              <a:t>spreekuur informatie over:</a:t>
            </a:r>
            <a:endParaRPr lang="nl-NL" sz="4000" b="1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807" y="1630842"/>
            <a:ext cx="4892605" cy="456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8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hlinkClick r:id="rId3"/>
          </p:cNvPr>
          <p:cNvSpPr/>
          <p:nvPr/>
        </p:nvSpPr>
        <p:spPr>
          <a:xfrm rot="21417198">
            <a:off x="5925736" y="5407569"/>
            <a:ext cx="6268658" cy="1888624"/>
          </a:xfrm>
          <a:custGeom>
            <a:avLst/>
            <a:gdLst>
              <a:gd name="connsiteX0" fmla="*/ 0 w 3707904"/>
              <a:gd name="connsiteY0" fmla="*/ 922412 h 1844824"/>
              <a:gd name="connsiteX1" fmla="*/ 1853952 w 3707904"/>
              <a:gd name="connsiteY1" fmla="*/ 0 h 1844824"/>
              <a:gd name="connsiteX2" fmla="*/ 3707904 w 3707904"/>
              <a:gd name="connsiteY2" fmla="*/ 922412 h 1844824"/>
              <a:gd name="connsiteX3" fmla="*/ 1853952 w 3707904"/>
              <a:gd name="connsiteY3" fmla="*/ 1844824 h 1844824"/>
              <a:gd name="connsiteX4" fmla="*/ 0 w 3707904"/>
              <a:gd name="connsiteY4" fmla="*/ 922412 h 1844824"/>
              <a:gd name="connsiteX0" fmla="*/ 0 w 3759663"/>
              <a:gd name="connsiteY0" fmla="*/ 954447 h 2245276"/>
              <a:gd name="connsiteX1" fmla="*/ 1853952 w 3759663"/>
              <a:gd name="connsiteY1" fmla="*/ 32035 h 2245276"/>
              <a:gd name="connsiteX2" fmla="*/ 3759663 w 3759663"/>
              <a:gd name="connsiteY2" fmla="*/ 2015496 h 2245276"/>
              <a:gd name="connsiteX3" fmla="*/ 1853952 w 3759663"/>
              <a:gd name="connsiteY3" fmla="*/ 1876859 h 2245276"/>
              <a:gd name="connsiteX4" fmla="*/ 0 w 3759663"/>
              <a:gd name="connsiteY4" fmla="*/ 954447 h 2245276"/>
              <a:gd name="connsiteX0" fmla="*/ 0 w 4674063"/>
              <a:gd name="connsiteY0" fmla="*/ 1845727 h 2183083"/>
              <a:gd name="connsiteX1" fmla="*/ 2768352 w 4674063"/>
              <a:gd name="connsiteY1" fmla="*/ 289 h 2183083"/>
              <a:gd name="connsiteX2" fmla="*/ 4674063 w 4674063"/>
              <a:gd name="connsiteY2" fmla="*/ 1983750 h 2183083"/>
              <a:gd name="connsiteX3" fmla="*/ 2768352 w 4674063"/>
              <a:gd name="connsiteY3" fmla="*/ 1845113 h 2183083"/>
              <a:gd name="connsiteX4" fmla="*/ 0 w 4674063"/>
              <a:gd name="connsiteY4" fmla="*/ 1845727 h 2183083"/>
              <a:gd name="connsiteX0" fmla="*/ 12 w 4674075"/>
              <a:gd name="connsiteY0" fmla="*/ 1621437 h 1958793"/>
              <a:gd name="connsiteX1" fmla="*/ 2733859 w 4674075"/>
              <a:gd name="connsiteY1" fmla="*/ 286 h 1958793"/>
              <a:gd name="connsiteX2" fmla="*/ 4674075 w 4674075"/>
              <a:gd name="connsiteY2" fmla="*/ 1759460 h 1958793"/>
              <a:gd name="connsiteX3" fmla="*/ 2768364 w 4674075"/>
              <a:gd name="connsiteY3" fmla="*/ 1620823 h 1958793"/>
              <a:gd name="connsiteX4" fmla="*/ 12 w 4674075"/>
              <a:gd name="connsiteY4" fmla="*/ 1621437 h 1958793"/>
              <a:gd name="connsiteX0" fmla="*/ 1693 w 4675756"/>
              <a:gd name="connsiteY0" fmla="*/ 1440317 h 1777673"/>
              <a:gd name="connsiteX1" fmla="*/ 3184114 w 4675756"/>
              <a:gd name="connsiteY1" fmla="*/ 321 h 1777673"/>
              <a:gd name="connsiteX2" fmla="*/ 4675756 w 4675756"/>
              <a:gd name="connsiteY2" fmla="*/ 1578340 h 1777673"/>
              <a:gd name="connsiteX3" fmla="*/ 2770045 w 4675756"/>
              <a:gd name="connsiteY3" fmla="*/ 1439703 h 1777673"/>
              <a:gd name="connsiteX4" fmla="*/ 1693 w 4675756"/>
              <a:gd name="connsiteY4" fmla="*/ 1440317 h 177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5756" h="1777673">
                <a:moveTo>
                  <a:pt x="1693" y="1440317"/>
                </a:moveTo>
                <a:cubicBezTo>
                  <a:pt x="70704" y="1200420"/>
                  <a:pt x="2405104" y="-22683"/>
                  <a:pt x="3184114" y="321"/>
                </a:cubicBezTo>
                <a:cubicBezTo>
                  <a:pt x="3963124" y="23325"/>
                  <a:pt x="4675756" y="1068906"/>
                  <a:pt x="4675756" y="1578340"/>
                </a:cubicBezTo>
                <a:cubicBezTo>
                  <a:pt x="4675756" y="2087774"/>
                  <a:pt x="3549055" y="1462707"/>
                  <a:pt x="2770045" y="1439703"/>
                </a:cubicBezTo>
                <a:cubicBezTo>
                  <a:pt x="1991035" y="1416699"/>
                  <a:pt x="-67318" y="1680214"/>
                  <a:pt x="1693" y="1440317"/>
                </a:cubicBezTo>
                <a:close/>
              </a:path>
            </a:pathLst>
          </a:custGeom>
          <a:solidFill>
            <a:srgbClr val="01A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      </a:t>
            </a:r>
            <a:endParaRPr lang="nl-NL"/>
          </a:p>
        </p:txBody>
      </p:sp>
      <p:sp>
        <p:nvSpPr>
          <p:cNvPr id="8" name="TextBox 7"/>
          <p:cNvSpPr txBox="1"/>
          <p:nvPr/>
        </p:nvSpPr>
        <p:spPr>
          <a:xfrm>
            <a:off x="8112224" y="6199321"/>
            <a:ext cx="3536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chemeClr val="bg1"/>
                </a:solidFill>
              </a:rPr>
              <a:t>www.kennisnetgeboortezorg.nl</a:t>
            </a:r>
            <a:endParaRPr lang="nl-NL" sz="2000" b="1">
              <a:solidFill>
                <a:schemeClr val="bg1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4223792" y="2348880"/>
            <a:ext cx="22121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6" y="500370"/>
            <a:ext cx="3254428" cy="864095"/>
          </a:xfrm>
          <a:prstGeom prst="rect">
            <a:avLst/>
          </a:prstGeom>
        </p:spPr>
      </p:pic>
      <p:sp>
        <p:nvSpPr>
          <p:cNvPr id="11" name="Oval 5">
            <a:hlinkClick r:id="rId3"/>
          </p:cNvPr>
          <p:cNvSpPr/>
          <p:nvPr/>
        </p:nvSpPr>
        <p:spPr>
          <a:xfrm rot="21417198">
            <a:off x="5925736" y="5407569"/>
            <a:ext cx="6268658" cy="1888624"/>
          </a:xfrm>
          <a:custGeom>
            <a:avLst/>
            <a:gdLst>
              <a:gd name="connsiteX0" fmla="*/ 0 w 3707904"/>
              <a:gd name="connsiteY0" fmla="*/ 922412 h 1844824"/>
              <a:gd name="connsiteX1" fmla="*/ 1853952 w 3707904"/>
              <a:gd name="connsiteY1" fmla="*/ 0 h 1844824"/>
              <a:gd name="connsiteX2" fmla="*/ 3707904 w 3707904"/>
              <a:gd name="connsiteY2" fmla="*/ 922412 h 1844824"/>
              <a:gd name="connsiteX3" fmla="*/ 1853952 w 3707904"/>
              <a:gd name="connsiteY3" fmla="*/ 1844824 h 1844824"/>
              <a:gd name="connsiteX4" fmla="*/ 0 w 3707904"/>
              <a:gd name="connsiteY4" fmla="*/ 922412 h 1844824"/>
              <a:gd name="connsiteX0" fmla="*/ 0 w 3759663"/>
              <a:gd name="connsiteY0" fmla="*/ 954447 h 2245276"/>
              <a:gd name="connsiteX1" fmla="*/ 1853952 w 3759663"/>
              <a:gd name="connsiteY1" fmla="*/ 32035 h 2245276"/>
              <a:gd name="connsiteX2" fmla="*/ 3759663 w 3759663"/>
              <a:gd name="connsiteY2" fmla="*/ 2015496 h 2245276"/>
              <a:gd name="connsiteX3" fmla="*/ 1853952 w 3759663"/>
              <a:gd name="connsiteY3" fmla="*/ 1876859 h 2245276"/>
              <a:gd name="connsiteX4" fmla="*/ 0 w 3759663"/>
              <a:gd name="connsiteY4" fmla="*/ 954447 h 2245276"/>
              <a:gd name="connsiteX0" fmla="*/ 0 w 4674063"/>
              <a:gd name="connsiteY0" fmla="*/ 1845727 h 2183083"/>
              <a:gd name="connsiteX1" fmla="*/ 2768352 w 4674063"/>
              <a:gd name="connsiteY1" fmla="*/ 289 h 2183083"/>
              <a:gd name="connsiteX2" fmla="*/ 4674063 w 4674063"/>
              <a:gd name="connsiteY2" fmla="*/ 1983750 h 2183083"/>
              <a:gd name="connsiteX3" fmla="*/ 2768352 w 4674063"/>
              <a:gd name="connsiteY3" fmla="*/ 1845113 h 2183083"/>
              <a:gd name="connsiteX4" fmla="*/ 0 w 4674063"/>
              <a:gd name="connsiteY4" fmla="*/ 1845727 h 2183083"/>
              <a:gd name="connsiteX0" fmla="*/ 12 w 4674075"/>
              <a:gd name="connsiteY0" fmla="*/ 1621437 h 1958793"/>
              <a:gd name="connsiteX1" fmla="*/ 2733859 w 4674075"/>
              <a:gd name="connsiteY1" fmla="*/ 286 h 1958793"/>
              <a:gd name="connsiteX2" fmla="*/ 4674075 w 4674075"/>
              <a:gd name="connsiteY2" fmla="*/ 1759460 h 1958793"/>
              <a:gd name="connsiteX3" fmla="*/ 2768364 w 4674075"/>
              <a:gd name="connsiteY3" fmla="*/ 1620823 h 1958793"/>
              <a:gd name="connsiteX4" fmla="*/ 12 w 4674075"/>
              <a:gd name="connsiteY4" fmla="*/ 1621437 h 1958793"/>
              <a:gd name="connsiteX0" fmla="*/ 1693 w 4675756"/>
              <a:gd name="connsiteY0" fmla="*/ 1440317 h 1777673"/>
              <a:gd name="connsiteX1" fmla="*/ 3184114 w 4675756"/>
              <a:gd name="connsiteY1" fmla="*/ 321 h 1777673"/>
              <a:gd name="connsiteX2" fmla="*/ 4675756 w 4675756"/>
              <a:gd name="connsiteY2" fmla="*/ 1578340 h 1777673"/>
              <a:gd name="connsiteX3" fmla="*/ 2770045 w 4675756"/>
              <a:gd name="connsiteY3" fmla="*/ 1439703 h 1777673"/>
              <a:gd name="connsiteX4" fmla="*/ 1693 w 4675756"/>
              <a:gd name="connsiteY4" fmla="*/ 1440317 h 177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5756" h="1777673">
                <a:moveTo>
                  <a:pt x="1693" y="1440317"/>
                </a:moveTo>
                <a:cubicBezTo>
                  <a:pt x="70704" y="1200420"/>
                  <a:pt x="2405104" y="-22683"/>
                  <a:pt x="3184114" y="321"/>
                </a:cubicBezTo>
                <a:cubicBezTo>
                  <a:pt x="3963124" y="23325"/>
                  <a:pt x="4675756" y="1068906"/>
                  <a:pt x="4675756" y="1578340"/>
                </a:cubicBezTo>
                <a:cubicBezTo>
                  <a:pt x="4675756" y="2087774"/>
                  <a:pt x="3549055" y="1462707"/>
                  <a:pt x="2770045" y="1439703"/>
                </a:cubicBezTo>
                <a:cubicBezTo>
                  <a:pt x="1991035" y="1416699"/>
                  <a:pt x="-67318" y="1680214"/>
                  <a:pt x="1693" y="14403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      </a:t>
            </a:r>
            <a:endParaRPr lang="nl-NL"/>
          </a:p>
        </p:txBody>
      </p:sp>
      <p:sp>
        <p:nvSpPr>
          <p:cNvPr id="12" name="TextBox 7"/>
          <p:cNvSpPr txBox="1"/>
          <p:nvPr/>
        </p:nvSpPr>
        <p:spPr>
          <a:xfrm>
            <a:off x="8112224" y="6199321"/>
            <a:ext cx="353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rgbClr val="01AEF0"/>
                </a:solidFill>
              </a:rPr>
              <a:t>www.kennisnetgeboortezorg.nl</a:t>
            </a:r>
            <a:endParaRPr lang="nl-NL" sz="2000" b="1">
              <a:solidFill>
                <a:srgbClr val="01AEF0"/>
              </a:solidFill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614105" y="2499812"/>
            <a:ext cx="10531741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ct val="20000"/>
              </a:spcBef>
            </a:pPr>
            <a:r>
              <a:rPr lang="nl-NL" sz="4000" b="1" dirty="0" smtClean="0"/>
              <a:t>S</a:t>
            </a:r>
            <a:r>
              <a:rPr lang="nl-NL" sz="4000" b="1" dirty="0" smtClean="0">
                <a:solidFill>
                  <a:prstClr val="white"/>
                </a:solidFill>
              </a:rPr>
              <a:t>tel vooral tussendoor vragen in de chatbox!</a:t>
            </a:r>
            <a:endParaRPr lang="nl-NL" sz="4000" b="1" dirty="0">
              <a:solidFill>
                <a:prstClr val="white"/>
              </a:solidFill>
            </a:endParaRPr>
          </a:p>
          <a:p>
            <a:pPr lvl="0" algn="ctr" defTabSz="457200">
              <a:spcBef>
                <a:spcPct val="20000"/>
              </a:spcBef>
            </a:pPr>
            <a:endParaRPr lang="nl-NL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3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jfhoek 5"/>
          <p:cNvSpPr/>
          <p:nvPr/>
        </p:nvSpPr>
        <p:spPr>
          <a:xfrm>
            <a:off x="2967127" y="2931545"/>
            <a:ext cx="6585404" cy="863548"/>
          </a:xfrm>
          <a:prstGeom prst="homePlate">
            <a:avLst/>
          </a:prstGeom>
          <a:solidFill>
            <a:srgbClr val="ADD4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Vijfhoek 11"/>
          <p:cNvSpPr/>
          <p:nvPr/>
        </p:nvSpPr>
        <p:spPr>
          <a:xfrm>
            <a:off x="2517775" y="2028458"/>
            <a:ext cx="6583589" cy="863548"/>
          </a:xfrm>
          <a:prstGeom prst="homePlate">
            <a:avLst/>
          </a:prstGeom>
          <a:solidFill>
            <a:srgbClr val="9576D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1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92206" y="57959"/>
            <a:ext cx="10390716" cy="1143000"/>
          </a:xfrm>
        </p:spPr>
        <p:txBody>
          <a:bodyPr/>
          <a:lstStyle/>
          <a:p>
            <a:pPr algn="l" eaLnBrk="1" hangingPunct="1"/>
            <a:r>
              <a:rPr lang="nl-NL" altLang="nl-NL" sz="3600" b="1" dirty="0">
                <a:solidFill>
                  <a:srgbClr val="01AEF0"/>
                </a:solidFill>
              </a:rPr>
              <a:t>S</a:t>
            </a:r>
            <a:r>
              <a:rPr lang="nl-NL" altLang="nl-NL" sz="3600" b="1" dirty="0"/>
              <a:t>tappenplan kwaliteitsmanagement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96743"/>
            <a:ext cx="382946" cy="836712"/>
          </a:xfrm>
          <a:prstGeom prst="rect">
            <a:avLst/>
          </a:prstGeom>
        </p:spPr>
      </p:pic>
      <p:sp>
        <p:nvSpPr>
          <p:cNvPr id="7" name="Vijfhoek 6"/>
          <p:cNvSpPr/>
          <p:nvPr/>
        </p:nvSpPr>
        <p:spPr>
          <a:xfrm>
            <a:off x="2352676" y="1131712"/>
            <a:ext cx="6378252" cy="864491"/>
          </a:xfrm>
          <a:prstGeom prst="homePlate">
            <a:avLst/>
          </a:prstGeom>
          <a:solidFill>
            <a:srgbClr val="01AEF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291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2918835" y="1406511"/>
            <a:ext cx="6425623" cy="41639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nl-NL" altLang="nl-NL" sz="2800" dirty="0" smtClean="0"/>
              <a:t>Cyclisch </a:t>
            </a:r>
            <a:r>
              <a:rPr lang="nl-NL" altLang="nl-NL" sz="2800" dirty="0"/>
              <a:t>evalueren als lerende </a:t>
            </a:r>
            <a:r>
              <a:rPr lang="nl-NL" altLang="nl-NL" sz="2800" dirty="0" smtClean="0"/>
              <a:t>organisatie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endParaRPr lang="nl-NL" altLang="nl-NL" dirty="0">
              <a:solidFill>
                <a:srgbClr val="FF0066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nl-NL" altLang="nl-NL" dirty="0">
              <a:solidFill>
                <a:schemeClr val="tx2"/>
              </a:solidFill>
            </a:endParaRPr>
          </a:p>
        </p:txBody>
      </p:sp>
      <p:sp>
        <p:nvSpPr>
          <p:cNvPr id="8" name="Vijfhoek 7"/>
          <p:cNvSpPr/>
          <p:nvPr/>
        </p:nvSpPr>
        <p:spPr>
          <a:xfrm>
            <a:off x="903871" y="1131713"/>
            <a:ext cx="1922182" cy="864490"/>
          </a:xfrm>
          <a:prstGeom prst="homePlate">
            <a:avLst/>
          </a:prstGeom>
          <a:solidFill>
            <a:srgbClr val="01A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1092206" y="1224582"/>
            <a:ext cx="1482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 smtClean="0">
                <a:solidFill>
                  <a:schemeClr val="bg1"/>
                </a:solidFill>
              </a:rPr>
              <a:t>Stap 1</a:t>
            </a:r>
            <a:endParaRPr lang="nl-NL" sz="3500" b="1" dirty="0">
              <a:solidFill>
                <a:schemeClr val="bg1"/>
              </a:solidFill>
            </a:endParaRPr>
          </a:p>
        </p:txBody>
      </p:sp>
      <p:sp>
        <p:nvSpPr>
          <p:cNvPr id="9" name="Vijfhoek 8"/>
          <p:cNvSpPr/>
          <p:nvPr/>
        </p:nvSpPr>
        <p:spPr>
          <a:xfrm>
            <a:off x="1294101" y="2028458"/>
            <a:ext cx="1673026" cy="863548"/>
          </a:xfrm>
          <a:prstGeom prst="homePlate">
            <a:avLst/>
          </a:prstGeom>
          <a:solidFill>
            <a:srgbClr val="957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1451122" y="2139163"/>
            <a:ext cx="1482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 smtClean="0">
                <a:solidFill>
                  <a:schemeClr val="bg1"/>
                </a:solidFill>
              </a:rPr>
              <a:t>Stap</a:t>
            </a:r>
            <a:r>
              <a:rPr lang="nl-NL" sz="4000" b="1" dirty="0" smtClean="0">
                <a:solidFill>
                  <a:schemeClr val="bg1"/>
                </a:solidFill>
              </a:rPr>
              <a:t> </a:t>
            </a:r>
            <a:r>
              <a:rPr lang="nl-NL" sz="3500" b="1" dirty="0" smtClean="0">
                <a:solidFill>
                  <a:schemeClr val="bg1"/>
                </a:solidFill>
              </a:rPr>
              <a:t>2</a:t>
            </a:r>
            <a:endParaRPr lang="nl-NL" sz="3500" b="1" dirty="0">
              <a:solidFill>
                <a:schemeClr val="bg1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090979" y="2194174"/>
            <a:ext cx="7011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sz="2400" dirty="0" smtClean="0"/>
              <a:t>Basisingrediënten kwaliteitssysteem</a:t>
            </a:r>
            <a:endParaRPr lang="nl-NL" sz="2400" dirty="0"/>
          </a:p>
        </p:txBody>
      </p:sp>
      <p:sp>
        <p:nvSpPr>
          <p:cNvPr id="14" name="Vijfhoek 13"/>
          <p:cNvSpPr/>
          <p:nvPr/>
        </p:nvSpPr>
        <p:spPr>
          <a:xfrm>
            <a:off x="1769154" y="2931545"/>
            <a:ext cx="1673026" cy="863548"/>
          </a:xfrm>
          <a:prstGeom prst="homePlate">
            <a:avLst/>
          </a:prstGeom>
          <a:solidFill>
            <a:srgbClr val="ADD4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Tekstvak 14"/>
          <p:cNvSpPr txBox="1"/>
          <p:nvPr/>
        </p:nvSpPr>
        <p:spPr>
          <a:xfrm>
            <a:off x="1933945" y="3031305"/>
            <a:ext cx="1482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 smtClean="0">
                <a:solidFill>
                  <a:schemeClr val="bg1"/>
                </a:solidFill>
              </a:rPr>
              <a:t>Stap 3</a:t>
            </a:r>
            <a:endParaRPr lang="nl-NL" sz="3500" b="1" dirty="0">
              <a:solidFill>
                <a:schemeClr val="bg1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3716970" y="3123639"/>
            <a:ext cx="723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sz="2400" dirty="0" smtClean="0"/>
              <a:t>Kwaliteitsmanagementsysteem</a:t>
            </a:r>
            <a:endParaRPr lang="nl-NL" sz="2400" b="1" dirty="0"/>
          </a:p>
        </p:txBody>
      </p:sp>
      <p:sp>
        <p:nvSpPr>
          <p:cNvPr id="19" name="Rechthoek 18"/>
          <p:cNvSpPr/>
          <p:nvPr/>
        </p:nvSpPr>
        <p:spPr>
          <a:xfrm>
            <a:off x="-946150" y="651167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altLang="nl-NL" dirty="0"/>
              <a:t>Stap 4 Benchmark met landelijke gegevens</a:t>
            </a:r>
          </a:p>
          <a:p>
            <a:r>
              <a:rPr lang="nl-NL" altLang="nl-NL" dirty="0"/>
              <a:t>Stap 5 Benchmark onderling</a:t>
            </a:r>
          </a:p>
          <a:p>
            <a:r>
              <a:rPr lang="nl-NL" altLang="nl-NL" dirty="0"/>
              <a:t>Stap 6 Intern en extern auditsysteem</a:t>
            </a:r>
            <a:endParaRPr lang="nl-NL" altLang="nl-NL" dirty="0"/>
          </a:p>
        </p:txBody>
      </p:sp>
      <p:sp>
        <p:nvSpPr>
          <p:cNvPr id="29" name="Vijfhoek 28"/>
          <p:cNvSpPr/>
          <p:nvPr/>
        </p:nvSpPr>
        <p:spPr>
          <a:xfrm>
            <a:off x="3442180" y="3846158"/>
            <a:ext cx="6661594" cy="864322"/>
          </a:xfrm>
          <a:prstGeom prst="homePlat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0" name="Vijfhoek 29"/>
          <p:cNvSpPr/>
          <p:nvPr/>
        </p:nvSpPr>
        <p:spPr>
          <a:xfrm>
            <a:off x="2285689" y="3846932"/>
            <a:ext cx="1673026" cy="863548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1" name="Tekstvak 30"/>
          <p:cNvSpPr txBox="1"/>
          <p:nvPr/>
        </p:nvSpPr>
        <p:spPr>
          <a:xfrm>
            <a:off x="2422385" y="3917209"/>
            <a:ext cx="1482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 smtClean="0">
                <a:solidFill>
                  <a:schemeClr val="bg1"/>
                </a:solidFill>
              </a:rPr>
              <a:t>Stap 4</a:t>
            </a:r>
            <a:endParaRPr lang="nl-NL" sz="3500" b="1" dirty="0">
              <a:solidFill>
                <a:schemeClr val="bg1"/>
              </a:solidFill>
            </a:endParaRPr>
          </a:p>
        </p:txBody>
      </p:sp>
      <p:sp>
        <p:nvSpPr>
          <p:cNvPr id="32" name="Tekstvak 31"/>
          <p:cNvSpPr txBox="1"/>
          <p:nvPr/>
        </p:nvSpPr>
        <p:spPr>
          <a:xfrm>
            <a:off x="4205410" y="4009543"/>
            <a:ext cx="723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sz="2400" dirty="0" smtClean="0"/>
              <a:t>Benchmark met landelijke gegevens</a:t>
            </a:r>
            <a:endParaRPr lang="nl-NL" sz="2400" b="1" dirty="0"/>
          </a:p>
        </p:txBody>
      </p:sp>
      <p:sp>
        <p:nvSpPr>
          <p:cNvPr id="33" name="Vijfhoek 32"/>
          <p:cNvSpPr/>
          <p:nvPr/>
        </p:nvSpPr>
        <p:spPr>
          <a:xfrm>
            <a:off x="4051537" y="4764012"/>
            <a:ext cx="6683375" cy="863548"/>
          </a:xfrm>
          <a:prstGeom prst="homePlate">
            <a:avLst/>
          </a:prstGeom>
          <a:solidFill>
            <a:srgbClr val="D9549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4" name="Vijfhoek 33"/>
          <p:cNvSpPr/>
          <p:nvPr/>
        </p:nvSpPr>
        <p:spPr>
          <a:xfrm>
            <a:off x="2826053" y="4764012"/>
            <a:ext cx="1673026" cy="863548"/>
          </a:xfrm>
          <a:prstGeom prst="homePlate">
            <a:avLst/>
          </a:prstGeom>
          <a:solidFill>
            <a:srgbClr val="D95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5" name="Tekstvak 34"/>
          <p:cNvSpPr txBox="1"/>
          <p:nvPr/>
        </p:nvSpPr>
        <p:spPr>
          <a:xfrm>
            <a:off x="2990844" y="4863772"/>
            <a:ext cx="1482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 smtClean="0">
                <a:solidFill>
                  <a:schemeClr val="bg1"/>
                </a:solidFill>
              </a:rPr>
              <a:t>Stap 5</a:t>
            </a:r>
            <a:endParaRPr lang="nl-NL" sz="3500" b="1" dirty="0">
              <a:solidFill>
                <a:schemeClr val="bg1"/>
              </a:solidFill>
            </a:endParaRPr>
          </a:p>
        </p:txBody>
      </p:sp>
      <p:sp>
        <p:nvSpPr>
          <p:cNvPr id="36" name="Tekstvak 35"/>
          <p:cNvSpPr txBox="1"/>
          <p:nvPr/>
        </p:nvSpPr>
        <p:spPr>
          <a:xfrm>
            <a:off x="4773869" y="4956106"/>
            <a:ext cx="723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sz="2400" dirty="0" smtClean="0"/>
              <a:t>Benchmark onderling</a:t>
            </a:r>
            <a:endParaRPr lang="nl-NL" sz="2400" b="1" dirty="0"/>
          </a:p>
        </p:txBody>
      </p:sp>
      <p:sp>
        <p:nvSpPr>
          <p:cNvPr id="41" name="Vijfhoek 40"/>
          <p:cNvSpPr/>
          <p:nvPr/>
        </p:nvSpPr>
        <p:spPr>
          <a:xfrm>
            <a:off x="4643256" y="5680684"/>
            <a:ext cx="6637658" cy="863548"/>
          </a:xfrm>
          <a:prstGeom prst="homePlate">
            <a:avLst/>
          </a:prstGeom>
          <a:solidFill>
            <a:srgbClr val="F0D2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2" name="Vijfhoek 41"/>
          <p:cNvSpPr/>
          <p:nvPr/>
        </p:nvSpPr>
        <p:spPr>
          <a:xfrm>
            <a:off x="3416781" y="5680684"/>
            <a:ext cx="1673026" cy="863548"/>
          </a:xfrm>
          <a:prstGeom prst="homePlate">
            <a:avLst/>
          </a:prstGeom>
          <a:solidFill>
            <a:srgbClr val="F0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3" name="Tekstvak 42"/>
          <p:cNvSpPr txBox="1"/>
          <p:nvPr/>
        </p:nvSpPr>
        <p:spPr>
          <a:xfrm>
            <a:off x="3581572" y="5780444"/>
            <a:ext cx="14828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 smtClean="0">
                <a:solidFill>
                  <a:schemeClr val="bg1"/>
                </a:solidFill>
              </a:rPr>
              <a:t>Stap 6</a:t>
            </a:r>
            <a:endParaRPr lang="nl-NL" sz="3500" b="1" dirty="0">
              <a:solidFill>
                <a:schemeClr val="bg1"/>
              </a:solidFill>
            </a:endParaRPr>
          </a:p>
        </p:txBody>
      </p:sp>
      <p:sp>
        <p:nvSpPr>
          <p:cNvPr id="44" name="Tekstvak 43"/>
          <p:cNvSpPr txBox="1"/>
          <p:nvPr/>
        </p:nvSpPr>
        <p:spPr>
          <a:xfrm>
            <a:off x="5364597" y="5872778"/>
            <a:ext cx="723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sz="2400" dirty="0" smtClean="0"/>
              <a:t>Intern en extern auditsysteem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1634868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96743"/>
            <a:ext cx="382946" cy="83671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848" y="704772"/>
            <a:ext cx="11061518" cy="8296143"/>
          </a:xfrm>
          <a:prstGeom prst="rect">
            <a:avLst/>
          </a:prstGeom>
        </p:spPr>
      </p:pic>
      <p:sp>
        <p:nvSpPr>
          <p:cNvPr id="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77605" y="396743"/>
            <a:ext cx="10390716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NL" altLang="nl-NL" sz="3600" b="1" dirty="0" smtClean="0">
                <a:solidFill>
                  <a:srgbClr val="01AEF0"/>
                </a:solidFill>
              </a:rPr>
              <a:t>H</a:t>
            </a:r>
            <a:r>
              <a:rPr lang="nl-NL" altLang="nl-NL" sz="3600" b="1" dirty="0" smtClean="0"/>
              <a:t>oe geef je kwaliteitsmanagement concreet vorm? </a:t>
            </a:r>
            <a:endParaRPr lang="nl-NL" altLang="nl-NL" sz="3600" b="1" dirty="0"/>
          </a:p>
        </p:txBody>
      </p:sp>
      <p:sp>
        <p:nvSpPr>
          <p:cNvPr id="12" name="Tekstvak 11"/>
          <p:cNvSpPr txBox="1"/>
          <p:nvPr/>
        </p:nvSpPr>
        <p:spPr>
          <a:xfrm>
            <a:off x="977605" y="1890720"/>
            <a:ext cx="7242628" cy="5301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charset="2"/>
              <a:buChar char="ü"/>
            </a:pPr>
            <a:r>
              <a:rPr lang="nl-NL" sz="2400" dirty="0" smtClean="0"/>
              <a:t>Bijeenkomst plannen met leden VSV/IGO</a:t>
            </a:r>
            <a:br>
              <a:rPr lang="nl-NL" sz="2400" dirty="0" smtClean="0"/>
            </a:br>
            <a:endParaRPr lang="nl-NL" sz="2400" dirty="0" smtClean="0"/>
          </a:p>
          <a:p>
            <a:pPr marL="342900" indent="-342900">
              <a:spcAft>
                <a:spcPts val="1200"/>
              </a:spcAft>
              <a:buFont typeface="Wingdings" charset="2"/>
              <a:buChar char="ü"/>
            </a:pPr>
            <a:r>
              <a:rPr lang="nl-NL" altLang="nl-NL" sz="2400" dirty="0" smtClean="0"/>
              <a:t>Bespreking van het stappenplan</a:t>
            </a:r>
            <a:br>
              <a:rPr lang="nl-NL" altLang="nl-NL" sz="2400" dirty="0" smtClean="0"/>
            </a:br>
            <a:endParaRPr lang="nl-NL" altLang="nl-NL" sz="2400" dirty="0"/>
          </a:p>
          <a:p>
            <a:pPr marL="342900" indent="-342900">
              <a:spcBef>
                <a:spcPts val="300"/>
              </a:spcBef>
              <a:spcAft>
                <a:spcPts val="1200"/>
              </a:spcAft>
              <a:buFont typeface="Wingdings" charset="2"/>
              <a:buChar char="ü"/>
            </a:pPr>
            <a:r>
              <a:rPr lang="nl-NL" altLang="nl-NL" sz="2400" dirty="0" smtClean="0"/>
              <a:t>Stel een multidisciplinaire werkgroep kwaliteit of verbeterteam in:</a:t>
            </a:r>
            <a:br>
              <a:rPr lang="nl-NL" altLang="nl-NL" sz="2400" dirty="0" smtClean="0"/>
            </a:br>
            <a:r>
              <a:rPr lang="nl-NL" altLang="nl-NL" sz="2400" dirty="0" smtClean="0"/>
              <a:t>- 	Welke gegevens zijn al beschikbaar?</a:t>
            </a:r>
            <a:br>
              <a:rPr lang="nl-NL" altLang="nl-NL" sz="2400" dirty="0" smtClean="0"/>
            </a:br>
            <a:r>
              <a:rPr lang="nl-NL" altLang="nl-NL" sz="2400" dirty="0" smtClean="0"/>
              <a:t>	Beleidsplan, protocollen, audit-</a:t>
            </a:r>
            <a:br>
              <a:rPr lang="nl-NL" altLang="nl-NL" sz="2400" dirty="0" smtClean="0"/>
            </a:br>
            <a:r>
              <a:rPr lang="nl-NL" altLang="nl-NL" sz="2400" dirty="0" smtClean="0"/>
              <a:t>	resultaten, etc.</a:t>
            </a:r>
            <a:br>
              <a:rPr lang="nl-NL" altLang="nl-NL" sz="2400" dirty="0" smtClean="0"/>
            </a:br>
            <a:r>
              <a:rPr lang="nl-NL" altLang="nl-NL" sz="2400" dirty="0" smtClean="0"/>
              <a:t>-	Wat gebeurt daarmee?</a:t>
            </a:r>
            <a:br>
              <a:rPr lang="nl-NL" altLang="nl-NL" sz="2400" dirty="0" smtClean="0"/>
            </a:br>
            <a:r>
              <a:rPr lang="nl-NL" altLang="nl-NL" sz="2400" dirty="0" smtClean="0"/>
              <a:t>	</a:t>
            </a:r>
            <a:endParaRPr lang="nl-NL" altLang="nl-NL" sz="2400" dirty="0"/>
          </a:p>
          <a:p>
            <a:endParaRPr lang="nl-NL" sz="2400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6579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1AEF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7187F271E6764BA7C3A6A48E0CBADB" ma:contentTypeVersion="24" ma:contentTypeDescription="Een nieuw document maken." ma:contentTypeScope="" ma:versionID="58729f679c47cf17afba653ae4f68142">
  <xsd:schema xmlns:xsd="http://www.w3.org/2001/XMLSchema" xmlns:xs="http://www.w3.org/2001/XMLSchema" xmlns:p="http://schemas.microsoft.com/office/2006/metadata/properties" xmlns:ns2="ec9541f1-3b43-482c-a8de-1b403dece07c" xmlns:ns3="bf4a096b-ecb1-4e85-a1e0-80c521e034ab" xmlns:ns4="18bc3f94-dfc0-4b96-9f8a-0e5bbfb16367" targetNamespace="http://schemas.microsoft.com/office/2006/metadata/properties" ma:root="true" ma:fieldsID="2601f3e163460f17f5f873e606375361" ns2:_="" ns3:_="" ns4:_="">
    <xsd:import namespace="ec9541f1-3b43-482c-a8de-1b403dece07c"/>
    <xsd:import namespace="bf4a096b-ecb1-4e85-a1e0-80c521e034ab"/>
    <xsd:import namespace="18bc3f94-dfc0-4b96-9f8a-0e5bbfb1636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SharingHintHash" minOccurs="0"/>
                <xsd:element ref="ns3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9541f1-3b43-482c-a8de-1b403dece07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4a096b-ecb1-4e85-a1e0-80c521e034ab" elementFormDefault="qualified">
    <xsd:import namespace="http://schemas.microsoft.com/office/2006/documentManagement/types"/>
    <xsd:import namespace="http://schemas.microsoft.com/office/infopath/2007/PartnerControls"/>
    <xsd:element name="SharingHintHash" ma:index="9" nillable="true" ma:displayName="Hint-hash delen" ma:internalName="SharingHintHash" ma:readOnly="true">
      <xsd:simpleType>
        <xsd:restriction base="dms:Text"/>
      </xsd:simpleType>
    </xsd:element>
    <xsd:element name="SharedWithDetails" ma:index="10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atst gedeeld, per tijdstip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c3f94-dfc0-4b96-9f8a-0e5bbfb163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11B995-9195-4442-91F4-1ACB85F08E3D}">
  <ds:schemaRefs>
    <ds:schemaRef ds:uri="http://schemas.openxmlformats.org/package/2006/metadata/core-properties"/>
    <ds:schemaRef ds:uri="18bc3f94-dfc0-4b96-9f8a-0e5bbfb16367"/>
    <ds:schemaRef ds:uri="http://schemas.microsoft.com/office/infopath/2007/PartnerControls"/>
    <ds:schemaRef ds:uri="http://schemas.microsoft.com/office/2006/documentManagement/types"/>
    <ds:schemaRef ds:uri="ec9541f1-3b43-482c-a8de-1b403dece07c"/>
    <ds:schemaRef ds:uri="http://purl.org/dc/dcmitype/"/>
    <ds:schemaRef ds:uri="http://purl.org/dc/elements/1.1/"/>
    <ds:schemaRef ds:uri="http://schemas.microsoft.com/office/2006/metadata/properties"/>
    <ds:schemaRef ds:uri="bf4a096b-ecb1-4e85-a1e0-80c521e034ab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BE51A3B-4251-4D61-92E8-EB971EC3623D}"/>
</file>

<file path=customXml/itemProps3.xml><?xml version="1.0" encoding="utf-8"?>
<ds:datastoreItem xmlns:ds="http://schemas.openxmlformats.org/officeDocument/2006/customXml" ds:itemID="{2914E5E4-2222-4BD5-97FA-4552CB5809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450</Words>
  <Application>Microsoft Macintosh PowerPoint</Application>
  <PresentationFormat>Breedbeeld</PresentationFormat>
  <Paragraphs>148</Paragraphs>
  <Slides>22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7" baseType="lpstr">
      <vt:lpstr>Avenir Book</vt:lpstr>
      <vt:lpstr>Arial</vt:lpstr>
      <vt:lpstr>Calibri</vt:lpstr>
      <vt:lpstr>Wingdings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Stappenplan kwaliteitsmanagement</vt:lpstr>
      <vt:lpstr>Hoe geef je kwaliteitsmanagement concreet vorm? </vt:lpstr>
      <vt:lpstr>Hoe geef je kwaliteitsmanagement vorm?  (vervolg)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Input voor verbeteringen uit:</vt:lpstr>
      <vt:lpstr>Tips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Lianne Duijs</dc:creator>
  <cp:lastModifiedBy>Sandra Winterswijk</cp:lastModifiedBy>
  <cp:revision>43</cp:revision>
  <dcterms:modified xsi:type="dcterms:W3CDTF">2018-01-11T14:46:24Z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0x010100DB7187F271E6764BA7C3A6A48E0CBADB</vt:lpwstr>
  </property>
</Properties>
</file>