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0" r:id="rId8"/>
    <p:sldId id="259" r:id="rId9"/>
    <p:sldId id="261" r:id="rId10"/>
    <p:sldId id="263" r:id="rId11"/>
    <p:sldId id="264" r:id="rId12"/>
    <p:sldId id="265" r:id="rId13"/>
    <p:sldId id="266" r:id="rId14"/>
    <p:sldId id="262" r:id="rId15"/>
    <p:sldId id="267" r:id="rId16"/>
    <p:sldId id="268" r:id="rId17"/>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a"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3519C"/>
    <a:srgbClr val="BABBBB"/>
    <a:srgbClr val="4545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6" d="100"/>
          <a:sy n="96" d="100"/>
        </p:scale>
        <p:origin x="645" y="12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descr="visual_matroesjkas.jpg"/>
          <p:cNvPicPr>
            <a:picLocks noChangeAspect="1"/>
          </p:cNvPicPr>
          <p:nvPr userDrawn="1"/>
        </p:nvPicPr>
        <p:blipFill>
          <a:blip r:embed="rId2" cstate="print"/>
          <a:srcRect/>
          <a:stretch>
            <a:fillRect/>
          </a:stretch>
        </p:blipFill>
        <p:spPr bwMode="auto">
          <a:xfrm>
            <a:off x="5280025" y="1557338"/>
            <a:ext cx="3863975" cy="3519487"/>
          </a:xfrm>
          <a:prstGeom prst="rect">
            <a:avLst/>
          </a:prstGeom>
          <a:noFill/>
          <a:ln w="9525">
            <a:noFill/>
            <a:miter lim="800000"/>
            <a:headEnd/>
            <a:tailEnd/>
          </a:ln>
        </p:spPr>
      </p:pic>
      <p:pic>
        <p:nvPicPr>
          <p:cNvPr id="5" name="Afbeelding 7" descr="vlak-paars.jpg"/>
          <p:cNvPicPr>
            <a:picLocks noChangeAspect="1"/>
          </p:cNvPicPr>
          <p:nvPr userDrawn="1"/>
        </p:nvPicPr>
        <p:blipFill>
          <a:blip r:embed="rId3" cstate="print"/>
          <a:srcRect/>
          <a:stretch>
            <a:fillRect/>
          </a:stretch>
        </p:blipFill>
        <p:spPr bwMode="auto">
          <a:xfrm>
            <a:off x="179388" y="692150"/>
            <a:ext cx="4968875" cy="3889375"/>
          </a:xfrm>
          <a:prstGeom prst="rect">
            <a:avLst/>
          </a:prstGeom>
          <a:noFill/>
          <a:ln w="9525">
            <a:noFill/>
            <a:miter lim="800000"/>
            <a:headEnd/>
            <a:tailEnd/>
          </a:ln>
        </p:spPr>
      </p:pic>
      <p:pic>
        <p:nvPicPr>
          <p:cNvPr id="6" name="Afbeelding 6" descr="footer_intro.jpg"/>
          <p:cNvPicPr>
            <a:picLocks noChangeAspect="1"/>
          </p:cNvPicPr>
          <p:nvPr userDrawn="1"/>
        </p:nvPicPr>
        <p:blipFill>
          <a:blip r:embed="rId4" cstate="print"/>
          <a:srcRect/>
          <a:stretch>
            <a:fillRect/>
          </a:stretch>
        </p:blipFill>
        <p:spPr bwMode="auto">
          <a:xfrm>
            <a:off x="0" y="5262563"/>
            <a:ext cx="9144000" cy="1595437"/>
          </a:xfrm>
          <a:prstGeom prst="rect">
            <a:avLst/>
          </a:prstGeom>
          <a:noFill/>
          <a:ln w="9525">
            <a:noFill/>
            <a:miter lim="800000"/>
            <a:headEnd/>
            <a:tailEnd/>
          </a:ln>
        </p:spPr>
      </p:pic>
      <p:sp>
        <p:nvSpPr>
          <p:cNvPr id="2" name="Titel 1"/>
          <p:cNvSpPr>
            <a:spLocks noGrp="1"/>
          </p:cNvSpPr>
          <p:nvPr>
            <p:ph type="ctrTitle"/>
          </p:nvPr>
        </p:nvSpPr>
        <p:spPr>
          <a:xfrm>
            <a:off x="251520" y="692696"/>
            <a:ext cx="4824536" cy="1728192"/>
          </a:xfrm>
        </p:spPr>
        <p:txBody>
          <a:bodyPr>
            <a:normAutofit/>
          </a:bodyPr>
          <a:lstStyle>
            <a:lvl1pPr algn="l">
              <a:defRPr sz="4400">
                <a:solidFill>
                  <a:schemeClr val="bg1"/>
                </a:solidFill>
              </a:defRPr>
            </a:lvl1pPr>
          </a:lstStyle>
          <a:p>
            <a:r>
              <a:rPr lang="nl-NL" dirty="0"/>
              <a:t>Klik om de stijl te bewerken</a:t>
            </a:r>
          </a:p>
        </p:txBody>
      </p:sp>
      <p:sp>
        <p:nvSpPr>
          <p:cNvPr id="3" name="Ondertitel 2"/>
          <p:cNvSpPr>
            <a:spLocks noGrp="1"/>
          </p:cNvSpPr>
          <p:nvPr>
            <p:ph type="subTitle" idx="1"/>
          </p:nvPr>
        </p:nvSpPr>
        <p:spPr>
          <a:xfrm>
            <a:off x="179512" y="4606280"/>
            <a:ext cx="5040560" cy="694928"/>
          </a:xfrm>
        </p:spPr>
        <p:txBody>
          <a:bodyPr>
            <a:normAutofit/>
          </a:bodyPr>
          <a:lstStyle>
            <a:lvl1pPr marL="0" indent="0" algn="r">
              <a:buNone/>
              <a:defRPr sz="1600">
                <a:solidFill>
                  <a:srgbClr val="BABBB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Klik om het opmaakprofiel van de modelondertitel te bewerken</a:t>
            </a:r>
          </a:p>
        </p:txBody>
      </p:sp>
      <p:sp>
        <p:nvSpPr>
          <p:cNvPr id="7" name="Tijdelijke aanduiding voor datum 3"/>
          <p:cNvSpPr>
            <a:spLocks noGrp="1"/>
          </p:cNvSpPr>
          <p:nvPr>
            <p:ph type="dt" sz="half" idx="10"/>
          </p:nvPr>
        </p:nvSpPr>
        <p:spPr>
          <a:xfrm>
            <a:off x="457200" y="6592888"/>
            <a:ext cx="2133600" cy="292100"/>
          </a:xfrm>
        </p:spPr>
        <p:txBody>
          <a:bodyPr/>
          <a:lstStyle>
            <a:lvl1pPr>
              <a:defRPr/>
            </a:lvl1pPr>
          </a:lstStyle>
          <a:p>
            <a:pPr>
              <a:defRPr/>
            </a:pPr>
            <a:fld id="{D56BE331-D159-454C-A1A0-74A48911BFA3}" type="datetimeFigureOut">
              <a:rPr lang="nl-NL"/>
              <a:pPr>
                <a:defRPr/>
              </a:pPr>
              <a:t>8-2-2018</a:t>
            </a:fld>
            <a:endParaRPr lang="nl-NL"/>
          </a:p>
        </p:txBody>
      </p:sp>
      <p:sp>
        <p:nvSpPr>
          <p:cNvPr id="8" name="Tijdelijke aanduiding voor voettekst 4"/>
          <p:cNvSpPr>
            <a:spLocks noGrp="1"/>
          </p:cNvSpPr>
          <p:nvPr>
            <p:ph type="ftr" sz="quarter" idx="11"/>
          </p:nvPr>
        </p:nvSpPr>
        <p:spPr>
          <a:xfrm>
            <a:off x="3124200" y="6592888"/>
            <a:ext cx="2895600" cy="292100"/>
          </a:xfrm>
        </p:spPr>
        <p:txBody>
          <a:bodyPr/>
          <a:lstStyle>
            <a:lvl1pPr>
              <a:defRPr/>
            </a:lvl1pPr>
          </a:lstStyle>
          <a:p>
            <a:pPr>
              <a:defRPr/>
            </a:pPr>
            <a:endParaRPr lang="nl-NL"/>
          </a:p>
        </p:txBody>
      </p:sp>
      <p:sp>
        <p:nvSpPr>
          <p:cNvPr id="9" name="Tijdelijke aanduiding voor dianummer 5"/>
          <p:cNvSpPr>
            <a:spLocks noGrp="1"/>
          </p:cNvSpPr>
          <p:nvPr>
            <p:ph type="sldNum" sz="quarter" idx="12"/>
          </p:nvPr>
        </p:nvSpPr>
        <p:spPr>
          <a:xfrm>
            <a:off x="6553200" y="6592888"/>
            <a:ext cx="2133600" cy="292100"/>
          </a:xfrm>
        </p:spPr>
        <p:txBody>
          <a:bodyPr/>
          <a:lstStyle>
            <a:lvl1pPr>
              <a:defRPr/>
            </a:lvl1pPr>
          </a:lstStyle>
          <a:p>
            <a:pPr>
              <a:defRPr/>
            </a:pPr>
            <a:fld id="{6936CC3A-FE7B-4074-AC35-B615644247B5}" type="slidenum">
              <a:rPr lang="nl-NL"/>
              <a:pPr>
                <a:defRPr/>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4" name="Afbeelding 7" descr="footer_vervolg_liggend.jpg"/>
          <p:cNvPicPr>
            <a:picLocks noChangeAspect="1"/>
          </p:cNvPicPr>
          <p:nvPr userDrawn="1"/>
        </p:nvPicPr>
        <p:blipFill>
          <a:blip r:embed="rId2" cstate="print"/>
          <a:srcRect/>
          <a:stretch>
            <a:fillRect/>
          </a:stretch>
        </p:blipFill>
        <p:spPr bwMode="auto">
          <a:xfrm>
            <a:off x="0" y="0"/>
            <a:ext cx="601663" cy="6858000"/>
          </a:xfrm>
          <a:prstGeom prst="rect">
            <a:avLst/>
          </a:prstGeom>
          <a:noFill/>
          <a:ln w="9525">
            <a:noFill/>
            <a:miter lim="800000"/>
            <a:headEnd/>
            <a:tailEnd/>
          </a:ln>
        </p:spPr>
      </p:pic>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3"/>
          <p:cNvSpPr>
            <a:spLocks noGrp="1"/>
          </p:cNvSpPr>
          <p:nvPr>
            <p:ph type="dt" sz="half" idx="10"/>
          </p:nvPr>
        </p:nvSpPr>
        <p:spPr/>
        <p:txBody>
          <a:bodyPr/>
          <a:lstStyle>
            <a:lvl1pPr>
              <a:defRPr/>
            </a:lvl1pPr>
          </a:lstStyle>
          <a:p>
            <a:pPr>
              <a:defRPr/>
            </a:pPr>
            <a:fld id="{D8E9B7A0-EA86-4ED8-80DD-BB426A7A66B5}" type="datetimeFigureOut">
              <a:rPr lang="nl-NL"/>
              <a:pPr>
                <a:defRPr/>
              </a:pPr>
              <a:t>8-2-2018</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4B2766C2-8F2E-4FBB-A728-483D488E8851}" type="slidenum">
              <a:rPr lang="nl-NL"/>
              <a:pPr>
                <a:defRPr/>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pic>
        <p:nvPicPr>
          <p:cNvPr id="4" name="Afbeelding 6" descr="footer_vervolg_liggend.jpg"/>
          <p:cNvPicPr>
            <a:picLocks noChangeAspect="1"/>
          </p:cNvPicPr>
          <p:nvPr userDrawn="1"/>
        </p:nvPicPr>
        <p:blipFill>
          <a:blip r:embed="rId2" cstate="print"/>
          <a:srcRect/>
          <a:stretch>
            <a:fillRect/>
          </a:stretch>
        </p:blipFill>
        <p:spPr bwMode="auto">
          <a:xfrm>
            <a:off x="0" y="0"/>
            <a:ext cx="601663" cy="6858000"/>
          </a:xfrm>
          <a:prstGeom prst="rect">
            <a:avLst/>
          </a:prstGeom>
          <a:noFill/>
          <a:ln w="9525">
            <a:noFill/>
            <a:miter lim="800000"/>
            <a:headEnd/>
            <a:tailEnd/>
          </a:ln>
        </p:spPr>
      </p:pic>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3"/>
          <p:cNvSpPr>
            <a:spLocks noGrp="1"/>
          </p:cNvSpPr>
          <p:nvPr>
            <p:ph type="dt" sz="half" idx="10"/>
          </p:nvPr>
        </p:nvSpPr>
        <p:spPr/>
        <p:txBody>
          <a:bodyPr/>
          <a:lstStyle>
            <a:lvl1pPr>
              <a:defRPr/>
            </a:lvl1pPr>
          </a:lstStyle>
          <a:p>
            <a:pPr>
              <a:defRPr/>
            </a:pPr>
            <a:fld id="{30030CCA-E057-4034-9513-C09D7B1B097F}" type="datetimeFigureOut">
              <a:rPr lang="nl-NL"/>
              <a:pPr>
                <a:defRPr/>
              </a:pPr>
              <a:t>8-2-2018</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DA8F6706-DB0D-408B-969F-5EE41A543A16}" type="slidenum">
              <a:rPr lang="nl-NL"/>
              <a:pPr>
                <a:defRPr/>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4" name="Afbeelding 6"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p:txBody>
          <a:bodyPr>
            <a:normAutofit/>
          </a:bodyPr>
          <a:lstStyle>
            <a:lvl1pPr algn="l">
              <a:defRPr sz="3200">
                <a:solidFill>
                  <a:srgbClr val="83519C"/>
                </a:solidFill>
              </a:defRPr>
            </a:lvl1pPr>
          </a:lstStyle>
          <a:p>
            <a:r>
              <a:rPr lang="nl-NL" dirty="0"/>
              <a:t>Klik om de stijl te bewerken</a:t>
            </a:r>
          </a:p>
        </p:txBody>
      </p:sp>
      <p:sp>
        <p:nvSpPr>
          <p:cNvPr id="3" name="Tijdelijke aanduiding voor inhoud 2"/>
          <p:cNvSpPr>
            <a:spLocks noGrp="1"/>
          </p:cNvSpPr>
          <p:nvPr>
            <p:ph idx="1"/>
          </p:nvPr>
        </p:nvSpPr>
        <p:spPr>
          <a:xfrm>
            <a:off x="457200" y="1600201"/>
            <a:ext cx="8229600" cy="4205064"/>
          </a:xfrm>
        </p:spPr>
        <p:txBody>
          <a:bodyPr/>
          <a:lstStyle>
            <a:lvl1pPr>
              <a:defRPr sz="3000">
                <a:solidFill>
                  <a:srgbClr val="454545"/>
                </a:solidFill>
              </a:defRPr>
            </a:lvl1pPr>
            <a:lvl2pPr>
              <a:defRPr sz="2600">
                <a:solidFill>
                  <a:srgbClr val="454545"/>
                </a:solidFill>
              </a:defRPr>
            </a:lvl2pPr>
            <a:lvl3pPr>
              <a:defRPr sz="2200">
                <a:solidFill>
                  <a:srgbClr val="454545"/>
                </a:solidFill>
              </a:defRPr>
            </a:lvl3pPr>
            <a:lvl4pPr>
              <a:defRPr sz="1800">
                <a:solidFill>
                  <a:srgbClr val="454545"/>
                </a:solidFill>
              </a:defRPr>
            </a:lvl4pPr>
            <a:lvl5pPr>
              <a:defRPr sz="1800">
                <a:solidFill>
                  <a:srgbClr val="454545"/>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3"/>
          <p:cNvSpPr>
            <a:spLocks noGrp="1"/>
          </p:cNvSpPr>
          <p:nvPr>
            <p:ph type="dt" sz="half" idx="10"/>
          </p:nvPr>
        </p:nvSpPr>
        <p:spPr/>
        <p:txBody>
          <a:bodyPr/>
          <a:lstStyle>
            <a:lvl1pPr>
              <a:defRPr/>
            </a:lvl1pPr>
          </a:lstStyle>
          <a:p>
            <a:pPr>
              <a:defRPr/>
            </a:pPr>
            <a:fld id="{88F27CD0-BA89-46AB-B288-82DDE0F1ADCF}" type="datetimeFigureOut">
              <a:rPr lang="nl-NL"/>
              <a:pPr>
                <a:defRPr/>
              </a:pPr>
              <a:t>8-2-2018</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F17E60C1-5A36-4951-B125-F2045E672EDB}" type="slidenum">
              <a:rPr lang="nl-NL"/>
              <a:pPr>
                <a:defRPr/>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pic>
        <p:nvPicPr>
          <p:cNvPr id="4" name="Afbeelding 6"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5" name="Tijdelijke aanduiding voor datum 3"/>
          <p:cNvSpPr>
            <a:spLocks noGrp="1"/>
          </p:cNvSpPr>
          <p:nvPr>
            <p:ph type="dt" sz="half" idx="10"/>
          </p:nvPr>
        </p:nvSpPr>
        <p:spPr/>
        <p:txBody>
          <a:bodyPr/>
          <a:lstStyle>
            <a:lvl1pPr>
              <a:defRPr/>
            </a:lvl1pPr>
          </a:lstStyle>
          <a:p>
            <a:pPr>
              <a:defRPr/>
            </a:pPr>
            <a:fld id="{AAA4B274-74AE-4DD8-9160-D19937E0C77E}" type="datetimeFigureOut">
              <a:rPr lang="nl-NL"/>
              <a:pPr>
                <a:defRPr/>
              </a:pPr>
              <a:t>8-2-2018</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B0307A20-AB16-4122-A194-411E03069670}" type="slidenum">
              <a:rPr lang="nl-NL"/>
              <a:pPr>
                <a:defRPr/>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5" name="Afbeelding 7"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p:txBody>
          <a:bodyPr>
            <a:normAutofit/>
          </a:bodyPr>
          <a:lstStyle>
            <a:lvl1pPr algn="l">
              <a:defRPr sz="3200"/>
            </a:lvl1pPr>
          </a:lstStyle>
          <a:p>
            <a:r>
              <a:rPr lang="nl-NL" dirty="0"/>
              <a:t>Klik om de stijl te bewerken</a:t>
            </a:r>
          </a:p>
        </p:txBody>
      </p:sp>
      <p:sp>
        <p:nvSpPr>
          <p:cNvPr id="3" name="Tijdelijke aanduiding voor inhoud 2"/>
          <p:cNvSpPr>
            <a:spLocks noGrp="1"/>
          </p:cNvSpPr>
          <p:nvPr>
            <p:ph sz="half" idx="1"/>
          </p:nvPr>
        </p:nvSpPr>
        <p:spPr>
          <a:xfrm>
            <a:off x="457200" y="1600201"/>
            <a:ext cx="4038600" cy="43490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p:nvPr>
        </p:nvSpPr>
        <p:spPr>
          <a:xfrm>
            <a:off x="4648200" y="1600201"/>
            <a:ext cx="4038600" cy="43490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datum 4"/>
          <p:cNvSpPr>
            <a:spLocks noGrp="1"/>
          </p:cNvSpPr>
          <p:nvPr>
            <p:ph type="dt" sz="half" idx="10"/>
          </p:nvPr>
        </p:nvSpPr>
        <p:spPr/>
        <p:txBody>
          <a:bodyPr/>
          <a:lstStyle>
            <a:lvl1pPr>
              <a:defRPr/>
            </a:lvl1pPr>
          </a:lstStyle>
          <a:p>
            <a:pPr>
              <a:defRPr/>
            </a:pPr>
            <a:fld id="{01C2FBE5-25A2-40FE-B4AF-0BF4F093E10D}" type="datetimeFigureOut">
              <a:rPr lang="nl-NL"/>
              <a:pPr>
                <a:defRPr/>
              </a:pPr>
              <a:t>8-2-2018</a:t>
            </a:fld>
            <a:endParaRPr lang="nl-NL"/>
          </a:p>
        </p:txBody>
      </p:sp>
      <p:sp>
        <p:nvSpPr>
          <p:cNvPr id="7" name="Tijdelijke aanduiding voor voettekst 5"/>
          <p:cNvSpPr>
            <a:spLocks noGrp="1"/>
          </p:cNvSpPr>
          <p:nvPr>
            <p:ph type="ftr" sz="quarter" idx="11"/>
          </p:nvPr>
        </p:nvSpPr>
        <p:spPr/>
        <p:txBody>
          <a:bodyPr/>
          <a:lstStyle>
            <a:lvl1pPr>
              <a:defRPr/>
            </a:lvl1pPr>
          </a:lstStyle>
          <a:p>
            <a:pPr>
              <a:defRPr/>
            </a:pPr>
            <a:endParaRPr lang="nl-NL"/>
          </a:p>
        </p:txBody>
      </p:sp>
      <p:sp>
        <p:nvSpPr>
          <p:cNvPr id="8" name="Tijdelijke aanduiding voor dianummer 6"/>
          <p:cNvSpPr>
            <a:spLocks noGrp="1"/>
          </p:cNvSpPr>
          <p:nvPr>
            <p:ph type="sldNum" sz="quarter" idx="12"/>
          </p:nvPr>
        </p:nvSpPr>
        <p:spPr/>
        <p:txBody>
          <a:bodyPr/>
          <a:lstStyle>
            <a:lvl1pPr>
              <a:defRPr/>
            </a:lvl1pPr>
          </a:lstStyle>
          <a:p>
            <a:pPr>
              <a:defRPr/>
            </a:pPr>
            <a:fld id="{CC7C2B73-B12F-419D-8778-E1AA76E8928E}" type="slidenum">
              <a:rPr lang="nl-NL"/>
              <a:pPr>
                <a:defRPr/>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pic>
        <p:nvPicPr>
          <p:cNvPr id="7" name="Afbeelding 9"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p:txBody>
          <a:bodyPr>
            <a:normAutofit/>
          </a:bodyPr>
          <a:lstStyle>
            <a:lvl1pPr algn="l">
              <a:defRPr sz="3200"/>
            </a:lvl1pPr>
          </a:lstStyle>
          <a:p>
            <a:r>
              <a:rPr lang="nl-NL" dirty="0"/>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77440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77440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atum 6"/>
          <p:cNvSpPr>
            <a:spLocks noGrp="1"/>
          </p:cNvSpPr>
          <p:nvPr>
            <p:ph type="dt" sz="half" idx="10"/>
          </p:nvPr>
        </p:nvSpPr>
        <p:spPr/>
        <p:txBody>
          <a:bodyPr/>
          <a:lstStyle>
            <a:lvl1pPr>
              <a:defRPr/>
            </a:lvl1pPr>
          </a:lstStyle>
          <a:p>
            <a:pPr>
              <a:defRPr/>
            </a:pPr>
            <a:fld id="{CCBC8A28-CBDC-4A5E-8DB3-4501A34B5EB7}" type="datetimeFigureOut">
              <a:rPr lang="nl-NL"/>
              <a:pPr>
                <a:defRPr/>
              </a:pPr>
              <a:t>8-2-2018</a:t>
            </a:fld>
            <a:endParaRPr lang="nl-NL"/>
          </a:p>
        </p:txBody>
      </p:sp>
      <p:sp>
        <p:nvSpPr>
          <p:cNvPr id="9" name="Tijdelijke aanduiding voor voettekst 7"/>
          <p:cNvSpPr>
            <a:spLocks noGrp="1"/>
          </p:cNvSpPr>
          <p:nvPr>
            <p:ph type="ftr" sz="quarter" idx="11"/>
          </p:nvPr>
        </p:nvSpPr>
        <p:spPr/>
        <p:txBody>
          <a:bodyPr/>
          <a:lstStyle>
            <a:lvl1pPr>
              <a:defRPr/>
            </a:lvl1pPr>
          </a:lstStyle>
          <a:p>
            <a:pPr>
              <a:defRPr/>
            </a:pPr>
            <a:endParaRPr lang="nl-NL"/>
          </a:p>
        </p:txBody>
      </p:sp>
      <p:sp>
        <p:nvSpPr>
          <p:cNvPr id="10" name="Tijdelijke aanduiding voor dianummer 8"/>
          <p:cNvSpPr>
            <a:spLocks noGrp="1"/>
          </p:cNvSpPr>
          <p:nvPr>
            <p:ph type="sldNum" sz="quarter" idx="12"/>
          </p:nvPr>
        </p:nvSpPr>
        <p:spPr/>
        <p:txBody>
          <a:bodyPr/>
          <a:lstStyle>
            <a:lvl1pPr>
              <a:defRPr/>
            </a:lvl1pPr>
          </a:lstStyle>
          <a:p>
            <a:pPr>
              <a:defRPr/>
            </a:pPr>
            <a:fld id="{32BB43BB-E0A4-4829-A040-47B3D21511BE}" type="slidenum">
              <a:rPr lang="nl-NL"/>
              <a:pPr>
                <a:defRPr/>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3" name="Afbeelding 5"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p:txBody>
          <a:bodyPr>
            <a:normAutofit/>
          </a:bodyPr>
          <a:lstStyle>
            <a:lvl1pPr>
              <a:defRPr sz="3200"/>
            </a:lvl1pPr>
          </a:lstStyle>
          <a:p>
            <a:r>
              <a:rPr lang="nl-NL" dirty="0"/>
              <a:t>Klik om de stijl te bewerken</a:t>
            </a:r>
          </a:p>
        </p:txBody>
      </p:sp>
      <p:sp>
        <p:nvSpPr>
          <p:cNvPr id="4" name="Tijdelijke aanduiding voor datum 2"/>
          <p:cNvSpPr>
            <a:spLocks noGrp="1"/>
          </p:cNvSpPr>
          <p:nvPr>
            <p:ph type="dt" sz="half" idx="10"/>
          </p:nvPr>
        </p:nvSpPr>
        <p:spPr/>
        <p:txBody>
          <a:bodyPr/>
          <a:lstStyle>
            <a:lvl1pPr>
              <a:defRPr/>
            </a:lvl1pPr>
          </a:lstStyle>
          <a:p>
            <a:pPr>
              <a:defRPr/>
            </a:pPr>
            <a:fld id="{5B624888-45FE-496E-9855-DA50E7F9AE3C}" type="datetimeFigureOut">
              <a:rPr lang="nl-NL"/>
              <a:pPr>
                <a:defRPr/>
              </a:pPr>
              <a:t>8-2-2018</a:t>
            </a:fld>
            <a:endParaRPr lang="nl-NL"/>
          </a:p>
        </p:txBody>
      </p:sp>
      <p:sp>
        <p:nvSpPr>
          <p:cNvPr id="5" name="Tijdelijke aanduiding voor voettekst 3"/>
          <p:cNvSpPr>
            <a:spLocks noGrp="1"/>
          </p:cNvSpPr>
          <p:nvPr>
            <p:ph type="ftr" sz="quarter" idx="11"/>
          </p:nvPr>
        </p:nvSpPr>
        <p:spPr/>
        <p:txBody>
          <a:bodyPr/>
          <a:lstStyle>
            <a:lvl1pPr>
              <a:defRPr/>
            </a:lvl1pPr>
          </a:lstStyle>
          <a:p>
            <a:pPr>
              <a:defRPr/>
            </a:pPr>
            <a:endParaRPr lang="nl-NL"/>
          </a:p>
        </p:txBody>
      </p:sp>
      <p:sp>
        <p:nvSpPr>
          <p:cNvPr id="6" name="Tijdelijke aanduiding voor dianummer 4"/>
          <p:cNvSpPr>
            <a:spLocks noGrp="1"/>
          </p:cNvSpPr>
          <p:nvPr>
            <p:ph type="sldNum" sz="quarter" idx="12"/>
          </p:nvPr>
        </p:nvSpPr>
        <p:spPr/>
        <p:txBody>
          <a:bodyPr/>
          <a:lstStyle>
            <a:lvl1pPr>
              <a:defRPr/>
            </a:lvl1pPr>
          </a:lstStyle>
          <a:p>
            <a:pPr>
              <a:defRPr/>
            </a:pPr>
            <a:fld id="{3429B966-B37D-4497-BA74-FFFE1A355CA0}" type="slidenum">
              <a:rPr lang="nl-NL"/>
              <a:pPr>
                <a:defRPr/>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2" name="Afbeelding 4"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3" name="Tijdelijke aanduiding voor datum 1"/>
          <p:cNvSpPr>
            <a:spLocks noGrp="1"/>
          </p:cNvSpPr>
          <p:nvPr>
            <p:ph type="dt" sz="half" idx="10"/>
          </p:nvPr>
        </p:nvSpPr>
        <p:spPr/>
        <p:txBody>
          <a:bodyPr/>
          <a:lstStyle>
            <a:lvl1pPr>
              <a:defRPr/>
            </a:lvl1pPr>
          </a:lstStyle>
          <a:p>
            <a:pPr>
              <a:defRPr/>
            </a:pPr>
            <a:fld id="{46686C49-658A-402A-9F32-F4AA169DE42E}" type="datetimeFigureOut">
              <a:rPr lang="nl-NL"/>
              <a:pPr>
                <a:defRPr/>
              </a:pPr>
              <a:t>8-2-2018</a:t>
            </a:fld>
            <a:endParaRPr lang="nl-NL"/>
          </a:p>
        </p:txBody>
      </p:sp>
      <p:sp>
        <p:nvSpPr>
          <p:cNvPr id="4" name="Tijdelijke aanduiding voor voettekst 2"/>
          <p:cNvSpPr>
            <a:spLocks noGrp="1"/>
          </p:cNvSpPr>
          <p:nvPr>
            <p:ph type="ftr" sz="quarter" idx="11"/>
          </p:nvPr>
        </p:nvSpPr>
        <p:spPr/>
        <p:txBody>
          <a:bodyPr/>
          <a:lstStyle>
            <a:lvl1pPr>
              <a:defRPr/>
            </a:lvl1pPr>
          </a:lstStyle>
          <a:p>
            <a:pPr>
              <a:defRPr/>
            </a:pPr>
            <a:endParaRPr lang="nl-NL"/>
          </a:p>
        </p:txBody>
      </p:sp>
      <p:sp>
        <p:nvSpPr>
          <p:cNvPr id="5" name="Tijdelijke aanduiding voor dianummer 3"/>
          <p:cNvSpPr>
            <a:spLocks noGrp="1"/>
          </p:cNvSpPr>
          <p:nvPr>
            <p:ph type="sldNum" sz="quarter" idx="12"/>
          </p:nvPr>
        </p:nvSpPr>
        <p:spPr/>
        <p:txBody>
          <a:bodyPr/>
          <a:lstStyle>
            <a:lvl1pPr>
              <a:defRPr/>
            </a:lvl1pPr>
          </a:lstStyle>
          <a:p>
            <a:pPr>
              <a:defRPr/>
            </a:pPr>
            <a:fld id="{83EA9C79-EDF6-42D1-95A7-745AAEEF8510}" type="slidenum">
              <a:rPr lang="nl-NL"/>
              <a:pPr>
                <a:defRPr/>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5" name="Afbeelding 7"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1"/>
            <a:ext cx="5111750" cy="56762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1"/>
            <a:ext cx="3008313" cy="45492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6" name="Tijdelijke aanduiding voor datum 4"/>
          <p:cNvSpPr>
            <a:spLocks noGrp="1"/>
          </p:cNvSpPr>
          <p:nvPr>
            <p:ph type="dt" sz="half" idx="10"/>
          </p:nvPr>
        </p:nvSpPr>
        <p:spPr/>
        <p:txBody>
          <a:bodyPr/>
          <a:lstStyle>
            <a:lvl1pPr>
              <a:defRPr/>
            </a:lvl1pPr>
          </a:lstStyle>
          <a:p>
            <a:pPr>
              <a:defRPr/>
            </a:pPr>
            <a:fld id="{2953B5B8-5F1F-4EB2-A966-3364D679B1EC}" type="datetimeFigureOut">
              <a:rPr lang="nl-NL"/>
              <a:pPr>
                <a:defRPr/>
              </a:pPr>
              <a:t>8-2-2018</a:t>
            </a:fld>
            <a:endParaRPr lang="nl-NL"/>
          </a:p>
        </p:txBody>
      </p:sp>
      <p:sp>
        <p:nvSpPr>
          <p:cNvPr id="7" name="Tijdelijke aanduiding voor voettekst 5"/>
          <p:cNvSpPr>
            <a:spLocks noGrp="1"/>
          </p:cNvSpPr>
          <p:nvPr>
            <p:ph type="ftr" sz="quarter" idx="11"/>
          </p:nvPr>
        </p:nvSpPr>
        <p:spPr/>
        <p:txBody>
          <a:bodyPr/>
          <a:lstStyle>
            <a:lvl1pPr>
              <a:defRPr/>
            </a:lvl1pPr>
          </a:lstStyle>
          <a:p>
            <a:pPr>
              <a:defRPr/>
            </a:pPr>
            <a:endParaRPr lang="nl-NL"/>
          </a:p>
        </p:txBody>
      </p:sp>
      <p:sp>
        <p:nvSpPr>
          <p:cNvPr id="8" name="Tijdelijke aanduiding voor dianummer 6"/>
          <p:cNvSpPr>
            <a:spLocks noGrp="1"/>
          </p:cNvSpPr>
          <p:nvPr>
            <p:ph type="sldNum" sz="quarter" idx="12"/>
          </p:nvPr>
        </p:nvSpPr>
        <p:spPr/>
        <p:txBody>
          <a:bodyPr/>
          <a:lstStyle>
            <a:lvl1pPr>
              <a:defRPr/>
            </a:lvl1pPr>
          </a:lstStyle>
          <a:p>
            <a:pPr>
              <a:defRPr/>
            </a:pPr>
            <a:fld id="{7F40FF0B-D1CD-4279-B3A7-3F1777789E15}" type="slidenum">
              <a:rPr lang="nl-NL"/>
              <a:pPr>
                <a:defRPr/>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5" name="Afbeelding 7" descr="footer_vervolg.jpg"/>
          <p:cNvPicPr>
            <a:picLocks noChangeAspect="1"/>
          </p:cNvPicPr>
          <p:nvPr userDrawn="1"/>
        </p:nvPicPr>
        <p:blipFill>
          <a:blip r:embed="rId2" cstate="print"/>
          <a:srcRect/>
          <a:stretch>
            <a:fillRect/>
          </a:stretch>
        </p:blipFill>
        <p:spPr bwMode="auto">
          <a:xfrm>
            <a:off x="0" y="5867400"/>
            <a:ext cx="9144000" cy="801688"/>
          </a:xfrm>
          <a:prstGeom prst="rect">
            <a:avLst/>
          </a:prstGeom>
          <a:noFill/>
          <a:ln w="9525">
            <a:noFill/>
            <a:miter lim="800000"/>
            <a:headEnd/>
            <a:tailEnd/>
          </a:ln>
        </p:spPr>
      </p:pic>
      <p:sp>
        <p:nvSpPr>
          <p:cNvPr id="2" name="Titel 1"/>
          <p:cNvSpPr>
            <a:spLocks noGrp="1"/>
          </p:cNvSpPr>
          <p:nvPr>
            <p:ph type="title"/>
          </p:nvPr>
        </p:nvSpPr>
        <p:spPr>
          <a:xfrm>
            <a:off x="1792288" y="4592489"/>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404664"/>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159227"/>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6" name="Tijdelijke aanduiding voor datum 4"/>
          <p:cNvSpPr>
            <a:spLocks noGrp="1"/>
          </p:cNvSpPr>
          <p:nvPr>
            <p:ph type="dt" sz="half" idx="10"/>
          </p:nvPr>
        </p:nvSpPr>
        <p:spPr/>
        <p:txBody>
          <a:bodyPr/>
          <a:lstStyle>
            <a:lvl1pPr>
              <a:defRPr/>
            </a:lvl1pPr>
          </a:lstStyle>
          <a:p>
            <a:pPr>
              <a:defRPr/>
            </a:pPr>
            <a:fld id="{1E007DD0-E833-405C-9BB7-55EED3668A24}" type="datetimeFigureOut">
              <a:rPr lang="nl-NL"/>
              <a:pPr>
                <a:defRPr/>
              </a:pPr>
              <a:t>8-2-2018</a:t>
            </a:fld>
            <a:endParaRPr lang="nl-NL"/>
          </a:p>
        </p:txBody>
      </p:sp>
      <p:sp>
        <p:nvSpPr>
          <p:cNvPr id="7" name="Tijdelijke aanduiding voor voettekst 5"/>
          <p:cNvSpPr>
            <a:spLocks noGrp="1"/>
          </p:cNvSpPr>
          <p:nvPr>
            <p:ph type="ftr" sz="quarter" idx="11"/>
          </p:nvPr>
        </p:nvSpPr>
        <p:spPr/>
        <p:txBody>
          <a:bodyPr/>
          <a:lstStyle>
            <a:lvl1pPr>
              <a:defRPr/>
            </a:lvl1pPr>
          </a:lstStyle>
          <a:p>
            <a:pPr>
              <a:defRPr/>
            </a:pPr>
            <a:endParaRPr lang="nl-NL"/>
          </a:p>
        </p:txBody>
      </p:sp>
      <p:sp>
        <p:nvSpPr>
          <p:cNvPr id="8" name="Tijdelijke aanduiding voor dianummer 6"/>
          <p:cNvSpPr>
            <a:spLocks noGrp="1"/>
          </p:cNvSpPr>
          <p:nvPr>
            <p:ph type="sldNum" sz="quarter" idx="12"/>
          </p:nvPr>
        </p:nvSpPr>
        <p:spPr/>
        <p:txBody>
          <a:bodyPr/>
          <a:lstStyle>
            <a:lvl1pPr>
              <a:defRPr/>
            </a:lvl1pPr>
          </a:lstStyle>
          <a:p>
            <a:pPr>
              <a:defRPr/>
            </a:pPr>
            <a:fld id="{4C303F8E-75D4-4445-83BF-76711B2E15B7}" type="slidenum">
              <a:rPr lang="nl-NL"/>
              <a:pPr>
                <a:defRPr/>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Afbeelding 6" descr="footer_vervolg.jpg"/>
          <p:cNvPicPr>
            <a:picLocks noChangeAspect="1"/>
          </p:cNvPicPr>
          <p:nvPr userDrawn="1"/>
        </p:nvPicPr>
        <p:blipFill>
          <a:blip r:embed="rId13" cstate="print"/>
          <a:srcRect/>
          <a:stretch>
            <a:fillRect/>
          </a:stretch>
        </p:blipFill>
        <p:spPr bwMode="auto">
          <a:xfrm>
            <a:off x="0" y="5867400"/>
            <a:ext cx="9144000" cy="801688"/>
          </a:xfrm>
          <a:prstGeom prst="rect">
            <a:avLst/>
          </a:prstGeom>
          <a:noFill/>
          <a:ln w="9525">
            <a:noFill/>
            <a:miter lim="800000"/>
            <a:headEnd/>
            <a:tailEnd/>
          </a:ln>
        </p:spPr>
      </p:pic>
      <p:sp>
        <p:nvSpPr>
          <p:cNvPr id="1027" name="Tijdelijke aanduiding voor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a:t>Klik om de stijl te bewerken</a:t>
            </a:r>
          </a:p>
        </p:txBody>
      </p:sp>
      <p:sp>
        <p:nvSpPr>
          <p:cNvPr id="1028" name="Tijdelijke aanduiding voor tekst 2"/>
          <p:cNvSpPr>
            <a:spLocks noGrp="1"/>
          </p:cNvSpPr>
          <p:nvPr>
            <p:ph type="body" idx="1"/>
          </p:nvPr>
        </p:nvSpPr>
        <p:spPr bwMode="auto">
          <a:xfrm>
            <a:off x="457200" y="1600200"/>
            <a:ext cx="8229600" cy="4349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597650"/>
            <a:ext cx="2133600" cy="287338"/>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7D4D7C6-28AF-4AB6-B57F-55AB050B7F00}" type="datetimeFigureOut">
              <a:rPr lang="nl-NL"/>
              <a:pPr>
                <a:defRPr/>
              </a:pPr>
              <a:t>8-2-2018</a:t>
            </a:fld>
            <a:endParaRPr lang="nl-NL"/>
          </a:p>
        </p:txBody>
      </p:sp>
      <p:sp>
        <p:nvSpPr>
          <p:cNvPr id="5" name="Tijdelijke aanduiding voor voettekst 4"/>
          <p:cNvSpPr>
            <a:spLocks noGrp="1"/>
          </p:cNvSpPr>
          <p:nvPr>
            <p:ph type="ftr" sz="quarter" idx="3"/>
          </p:nvPr>
        </p:nvSpPr>
        <p:spPr>
          <a:xfrm>
            <a:off x="3124200" y="6597650"/>
            <a:ext cx="2895600" cy="287338"/>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nl-NL"/>
          </a:p>
        </p:txBody>
      </p:sp>
      <p:sp>
        <p:nvSpPr>
          <p:cNvPr id="6" name="Tijdelijke aanduiding voor dianummer 5"/>
          <p:cNvSpPr>
            <a:spLocks noGrp="1"/>
          </p:cNvSpPr>
          <p:nvPr>
            <p:ph type="sldNum" sz="quarter" idx="4"/>
          </p:nvPr>
        </p:nvSpPr>
        <p:spPr>
          <a:xfrm>
            <a:off x="6553200" y="6597650"/>
            <a:ext cx="2133600" cy="287338"/>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F3E4B1F-1914-449C-B83A-249B7B215622}"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fontAlgn="base">
        <a:spcBef>
          <a:spcPct val="0"/>
        </a:spcBef>
        <a:spcAft>
          <a:spcPct val="0"/>
        </a:spcAft>
        <a:defRPr sz="4400" kern="1200">
          <a:solidFill>
            <a:srgbClr val="83519C"/>
          </a:solidFill>
          <a:latin typeface="+mj-lt"/>
          <a:ea typeface="+mj-ea"/>
          <a:cs typeface="+mj-cs"/>
        </a:defRPr>
      </a:lvl1pPr>
      <a:lvl2pPr algn="ctr" rtl="0" fontAlgn="base">
        <a:spcBef>
          <a:spcPct val="0"/>
        </a:spcBef>
        <a:spcAft>
          <a:spcPct val="0"/>
        </a:spcAft>
        <a:defRPr sz="4400">
          <a:solidFill>
            <a:srgbClr val="83519C"/>
          </a:solidFill>
          <a:latin typeface="Calibri" pitchFamily="34" charset="0"/>
        </a:defRPr>
      </a:lvl2pPr>
      <a:lvl3pPr algn="ctr" rtl="0" fontAlgn="base">
        <a:spcBef>
          <a:spcPct val="0"/>
        </a:spcBef>
        <a:spcAft>
          <a:spcPct val="0"/>
        </a:spcAft>
        <a:defRPr sz="4400">
          <a:solidFill>
            <a:srgbClr val="83519C"/>
          </a:solidFill>
          <a:latin typeface="Calibri" pitchFamily="34" charset="0"/>
        </a:defRPr>
      </a:lvl3pPr>
      <a:lvl4pPr algn="ctr" rtl="0" fontAlgn="base">
        <a:spcBef>
          <a:spcPct val="0"/>
        </a:spcBef>
        <a:spcAft>
          <a:spcPct val="0"/>
        </a:spcAft>
        <a:defRPr sz="4400">
          <a:solidFill>
            <a:srgbClr val="83519C"/>
          </a:solidFill>
          <a:latin typeface="Calibri" pitchFamily="34" charset="0"/>
        </a:defRPr>
      </a:lvl4pPr>
      <a:lvl5pPr algn="ctr" rtl="0" fontAlgn="base">
        <a:spcBef>
          <a:spcPct val="0"/>
        </a:spcBef>
        <a:spcAft>
          <a:spcPct val="0"/>
        </a:spcAft>
        <a:defRPr sz="4400">
          <a:solidFill>
            <a:srgbClr val="83519C"/>
          </a:solidFill>
          <a:latin typeface="Calibri" pitchFamily="34" charset="0"/>
        </a:defRPr>
      </a:lvl5pPr>
      <a:lvl6pPr marL="457200" algn="ctr" rtl="0" fontAlgn="base">
        <a:spcBef>
          <a:spcPct val="0"/>
        </a:spcBef>
        <a:spcAft>
          <a:spcPct val="0"/>
        </a:spcAft>
        <a:defRPr sz="4400">
          <a:solidFill>
            <a:srgbClr val="83519C"/>
          </a:solidFill>
          <a:latin typeface="Calibri" pitchFamily="34" charset="0"/>
        </a:defRPr>
      </a:lvl6pPr>
      <a:lvl7pPr marL="914400" algn="ctr" rtl="0" fontAlgn="base">
        <a:spcBef>
          <a:spcPct val="0"/>
        </a:spcBef>
        <a:spcAft>
          <a:spcPct val="0"/>
        </a:spcAft>
        <a:defRPr sz="4400">
          <a:solidFill>
            <a:srgbClr val="83519C"/>
          </a:solidFill>
          <a:latin typeface="Calibri" pitchFamily="34" charset="0"/>
        </a:defRPr>
      </a:lvl7pPr>
      <a:lvl8pPr marL="1371600" algn="ctr" rtl="0" fontAlgn="base">
        <a:spcBef>
          <a:spcPct val="0"/>
        </a:spcBef>
        <a:spcAft>
          <a:spcPct val="0"/>
        </a:spcAft>
        <a:defRPr sz="4400">
          <a:solidFill>
            <a:srgbClr val="83519C"/>
          </a:solidFill>
          <a:latin typeface="Calibri" pitchFamily="34" charset="0"/>
        </a:defRPr>
      </a:lvl8pPr>
      <a:lvl9pPr marL="1828800" algn="ctr" rtl="0" fontAlgn="base">
        <a:spcBef>
          <a:spcPct val="0"/>
        </a:spcBef>
        <a:spcAft>
          <a:spcPct val="0"/>
        </a:spcAft>
        <a:defRPr sz="4400">
          <a:solidFill>
            <a:srgbClr val="83519C"/>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rgbClr val="454545"/>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rgbClr val="454545"/>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rgbClr val="454545"/>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rgbClr val="454545"/>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rgbClr val="454545"/>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68313" y="1557338"/>
            <a:ext cx="4608512" cy="2016125"/>
          </a:xfrm>
        </p:spPr>
        <p:txBody>
          <a:bodyPr rtlCol="0">
            <a:normAutofit fontScale="90000"/>
          </a:bodyPr>
          <a:lstStyle/>
          <a:p>
            <a:pPr fontAlgn="auto">
              <a:spcAft>
                <a:spcPts val="0"/>
              </a:spcAft>
              <a:defRPr/>
            </a:pPr>
            <a:r>
              <a:rPr lang="nl-NL" dirty="0"/>
              <a:t>We omringen jou </a:t>
            </a:r>
            <a:br>
              <a:rPr lang="nl-NL" dirty="0"/>
            </a:br>
            <a:r>
              <a:rPr lang="nl-NL" dirty="0"/>
              <a:t>en je kind </a:t>
            </a:r>
            <a:br>
              <a:rPr lang="nl-NL" dirty="0"/>
            </a:br>
            <a:r>
              <a:rPr lang="nl-NL" dirty="0"/>
              <a:t>met de beste zorg.</a:t>
            </a:r>
          </a:p>
        </p:txBody>
      </p:sp>
      <p:sp>
        <p:nvSpPr>
          <p:cNvPr id="13314" name="Ondertitel 2"/>
          <p:cNvSpPr>
            <a:spLocks noGrp="1"/>
          </p:cNvSpPr>
          <p:nvPr>
            <p:ph type="subTitle" idx="1"/>
          </p:nvPr>
        </p:nvSpPr>
        <p:spPr>
          <a:xfrm>
            <a:off x="179388" y="4606925"/>
            <a:ext cx="5040312" cy="693738"/>
          </a:xfrm>
        </p:spPr>
        <p:txBody>
          <a:bodyPr/>
          <a:lstStyle/>
          <a:p>
            <a:r>
              <a:rPr lang="nl-NL" dirty="0"/>
              <a:t>mei 2017| door: Cora Fiedeldeij en Wilma Steurs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evaluatie: wat vindt de cliënt?</a:t>
            </a:r>
          </a:p>
        </p:txBody>
      </p:sp>
      <p:sp>
        <p:nvSpPr>
          <p:cNvPr id="2" name="Tekstvak 1"/>
          <p:cNvSpPr txBox="1"/>
          <p:nvPr/>
        </p:nvSpPr>
        <p:spPr>
          <a:xfrm>
            <a:off x="125066" y="1412776"/>
            <a:ext cx="8928992" cy="923330"/>
          </a:xfrm>
          <a:prstGeom prst="rect">
            <a:avLst/>
          </a:prstGeom>
          <a:solidFill>
            <a:srgbClr val="83519C"/>
          </a:solidFill>
        </p:spPr>
        <p:txBody>
          <a:bodyPr wrap="square" rtlCol="0">
            <a:spAutoFit/>
          </a:bodyPr>
          <a:lstStyle/>
          <a:p>
            <a:pPr lvl="0" algn="ctr"/>
            <a:r>
              <a:rPr lang="da-DK" dirty="0">
                <a:solidFill>
                  <a:schemeClr val="bg1"/>
                </a:solidFill>
                <a:latin typeface="+mn-lt"/>
              </a:rPr>
              <a:t>Dit was echt een van de grote pluspunten in onze zwangerschap. Met 30 weken heb ik een groeiecho met te klein kindje op donderdagmiddag/vroege avond, vrijdagochtend zit ik bij de gynaecoloog die het gehele dossier kunnen inzien. TOPzorg!</a:t>
            </a:r>
            <a:endParaRPr lang="nl-NL" dirty="0">
              <a:solidFill>
                <a:schemeClr val="bg1"/>
              </a:solidFill>
              <a:latin typeface="+mn-lt"/>
            </a:endParaRPr>
          </a:p>
        </p:txBody>
      </p:sp>
      <p:sp>
        <p:nvSpPr>
          <p:cNvPr id="6" name="Tekstvak 5"/>
          <p:cNvSpPr txBox="1"/>
          <p:nvPr/>
        </p:nvSpPr>
        <p:spPr>
          <a:xfrm>
            <a:off x="112168" y="2535287"/>
            <a:ext cx="8928992" cy="923330"/>
          </a:xfrm>
          <a:prstGeom prst="rect">
            <a:avLst/>
          </a:prstGeom>
          <a:solidFill>
            <a:srgbClr val="83519C"/>
          </a:solidFill>
        </p:spPr>
        <p:txBody>
          <a:bodyPr wrap="square" rtlCol="0">
            <a:spAutoFit/>
          </a:bodyPr>
          <a:lstStyle/>
          <a:p>
            <a:pPr lvl="0" algn="ctr"/>
            <a:r>
              <a:rPr lang="da-DK" dirty="0">
                <a:solidFill>
                  <a:schemeClr val="bg1"/>
                </a:solidFill>
                <a:latin typeface="+mn-lt"/>
              </a:rPr>
              <a:t>Was deze keer hartstikke goed. Iedereen was goed op de hoogte. Bij mijn vorige zwangerschap (3 jaar geleden) was er nog een miscommunicatie tussen de gynaecoloog en de verloskamers. Goed verbeterd dus!</a:t>
            </a:r>
            <a:endParaRPr lang="nl-NL" dirty="0">
              <a:solidFill>
                <a:schemeClr val="bg1"/>
              </a:solidFill>
              <a:latin typeface="+mn-lt"/>
            </a:endParaRPr>
          </a:p>
        </p:txBody>
      </p:sp>
      <p:sp>
        <p:nvSpPr>
          <p:cNvPr id="7" name="Tekstvak 6"/>
          <p:cNvSpPr txBox="1"/>
          <p:nvPr/>
        </p:nvSpPr>
        <p:spPr>
          <a:xfrm>
            <a:off x="130846" y="3645024"/>
            <a:ext cx="8928992" cy="1200329"/>
          </a:xfrm>
          <a:prstGeom prst="rect">
            <a:avLst/>
          </a:prstGeom>
          <a:solidFill>
            <a:srgbClr val="83519C"/>
          </a:solidFill>
        </p:spPr>
        <p:txBody>
          <a:bodyPr wrap="square" rtlCol="0">
            <a:spAutoFit/>
          </a:bodyPr>
          <a:lstStyle/>
          <a:p>
            <a:pPr lvl="0" algn="ctr"/>
            <a:r>
              <a:rPr lang="da-DK" dirty="0">
                <a:solidFill>
                  <a:schemeClr val="bg1"/>
                </a:solidFill>
                <a:latin typeface="+mn-lt"/>
              </a:rPr>
              <a:t>Alle lof over de begeleiding tijdens onze zwangerschap en bevalling. Wat wij heel erg prettig hebben ervaren is de goede samenwerking tussen verschillende teams en het specialisme gynaecologie. Alles onder één dak. Er wordt snel overleg gepleegd doordat ons inzien er goed samengewerkt wordt en collega's bekend zijn bij elkaar.</a:t>
            </a:r>
            <a:endParaRPr lang="nl-NL" dirty="0">
              <a:solidFill>
                <a:schemeClr val="bg1"/>
              </a:solidFill>
              <a:latin typeface="+mn-lt"/>
            </a:endParaRPr>
          </a:p>
        </p:txBody>
      </p:sp>
      <p:sp>
        <p:nvSpPr>
          <p:cNvPr id="8" name="Tekstvak 7"/>
          <p:cNvSpPr txBox="1"/>
          <p:nvPr/>
        </p:nvSpPr>
        <p:spPr>
          <a:xfrm>
            <a:off x="112168" y="5157192"/>
            <a:ext cx="8928992" cy="923330"/>
          </a:xfrm>
          <a:prstGeom prst="rect">
            <a:avLst/>
          </a:prstGeom>
          <a:solidFill>
            <a:srgbClr val="83519C"/>
          </a:solidFill>
        </p:spPr>
        <p:txBody>
          <a:bodyPr wrap="square" rtlCol="0">
            <a:spAutoFit/>
          </a:bodyPr>
          <a:lstStyle/>
          <a:p>
            <a:pPr lvl="0" algn="ctr"/>
            <a:r>
              <a:rPr lang="da-DK" dirty="0">
                <a:solidFill>
                  <a:schemeClr val="bg1"/>
                </a:solidFill>
                <a:latin typeface="+mn-lt"/>
              </a:rPr>
              <a:t>Ik zou graag zien dat er meer digitale mogelijkheden worden toegepast. Waarom geen online consult of filmpjes met informatie. Zo kan ik de informatie beter en rustiger tot me nemen. Het blijft toch "eng" zo'n spreekkamer</a:t>
            </a:r>
            <a:endParaRPr lang="nl-NL" dirty="0">
              <a:solidFill>
                <a:schemeClr val="bg1"/>
              </a:solidFill>
              <a:latin typeface="+mn-lt"/>
            </a:endParaRPr>
          </a:p>
        </p:txBody>
      </p:sp>
    </p:spTree>
    <p:extLst>
      <p:ext uri="{BB962C8B-B14F-4D97-AF65-F5344CB8AC3E}">
        <p14:creationId xmlns:p14="http://schemas.microsoft.com/office/powerpoint/2010/main" val="1293161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1 organisatie</a:t>
            </a:r>
          </a:p>
        </p:txBody>
      </p:sp>
      <p:sp>
        <p:nvSpPr>
          <p:cNvPr id="5" name="Tijdelijke aanduiding voor inhoud 2"/>
          <p:cNvSpPr>
            <a:spLocks noGrp="1"/>
          </p:cNvSpPr>
          <p:nvPr>
            <p:ph idx="1"/>
          </p:nvPr>
        </p:nvSpPr>
        <p:spPr>
          <a:xfrm>
            <a:off x="457200" y="1600200"/>
            <a:ext cx="8229600" cy="4205288"/>
          </a:xfrm>
        </p:spPr>
        <p:txBody>
          <a:bodyPr/>
          <a:lstStyle/>
          <a:p>
            <a:r>
              <a:rPr lang="nl-NL" dirty="0">
                <a:solidFill>
                  <a:srgbClr val="83519C"/>
                </a:solidFill>
              </a:rPr>
              <a:t>1 telefoonnummer: álle </a:t>
            </a:r>
            <a:r>
              <a:rPr lang="nl-NL" dirty="0" err="1">
                <a:solidFill>
                  <a:srgbClr val="83519C"/>
                </a:solidFill>
              </a:rPr>
              <a:t>zwangeren</a:t>
            </a:r>
            <a:r>
              <a:rPr lang="nl-NL" dirty="0">
                <a:solidFill>
                  <a:srgbClr val="83519C"/>
                </a:solidFill>
              </a:rPr>
              <a:t>, álle vragen</a:t>
            </a:r>
          </a:p>
          <a:p>
            <a:r>
              <a:rPr lang="nl-NL" dirty="0">
                <a:solidFill>
                  <a:srgbClr val="83519C"/>
                </a:solidFill>
              </a:rPr>
              <a:t>1 website: alle informatie uniform</a:t>
            </a:r>
          </a:p>
          <a:p>
            <a:r>
              <a:rPr lang="nl-NL" dirty="0">
                <a:solidFill>
                  <a:srgbClr val="83519C"/>
                </a:solidFill>
              </a:rPr>
              <a:t>1 folderformat: duidelijkheid</a:t>
            </a:r>
          </a:p>
          <a:p>
            <a:r>
              <a:rPr lang="nl-NL" dirty="0">
                <a:solidFill>
                  <a:srgbClr val="83519C"/>
                </a:solidFill>
              </a:rPr>
              <a:t>1 zorgpad </a:t>
            </a:r>
            <a:r>
              <a:rPr lang="nl-NL" i="1" dirty="0">
                <a:solidFill>
                  <a:srgbClr val="83519C"/>
                </a:solidFill>
              </a:rPr>
              <a:t>per cliënt</a:t>
            </a:r>
            <a:r>
              <a:rPr lang="nl-NL" dirty="0">
                <a:solidFill>
                  <a:srgbClr val="83519C"/>
                </a:solidFill>
              </a:rPr>
              <a:t>: spoorboekje(flexibel)</a:t>
            </a:r>
          </a:p>
          <a:p>
            <a:r>
              <a:rPr lang="nl-NL" dirty="0">
                <a:solidFill>
                  <a:srgbClr val="83519C"/>
                </a:solidFill>
              </a:rPr>
              <a:t>1 enquête: </a:t>
            </a:r>
            <a:r>
              <a:rPr lang="nl-NL" dirty="0" err="1">
                <a:solidFill>
                  <a:srgbClr val="83519C"/>
                </a:solidFill>
              </a:rPr>
              <a:t>ketenbreed</a:t>
            </a:r>
            <a:endParaRPr lang="nl-NL" dirty="0">
              <a:solidFill>
                <a:srgbClr val="83519C"/>
              </a:solidFill>
            </a:endParaRPr>
          </a:p>
          <a:p>
            <a:r>
              <a:rPr lang="nl-NL" dirty="0">
                <a:solidFill>
                  <a:srgbClr val="83519C"/>
                </a:solidFill>
              </a:rPr>
              <a:t>1 EPD: MUST!!!</a:t>
            </a:r>
          </a:p>
          <a:p>
            <a:r>
              <a:rPr lang="nl-NL" dirty="0">
                <a:solidFill>
                  <a:srgbClr val="83519C"/>
                </a:solidFill>
              </a:rPr>
              <a:t>1 data bestand: cijfers van de gehele keten beschikbaar</a:t>
            </a:r>
          </a:p>
          <a:p>
            <a:endParaRPr lang="nl-NL" dirty="0">
              <a:solidFill>
                <a:srgbClr val="83519C"/>
              </a:solidFill>
            </a:endParaRPr>
          </a:p>
        </p:txBody>
      </p:sp>
    </p:spTree>
    <p:extLst>
      <p:ext uri="{BB962C8B-B14F-4D97-AF65-F5344CB8AC3E}">
        <p14:creationId xmlns:p14="http://schemas.microsoft.com/office/powerpoint/2010/main" val="334689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Uitkomsten 1 organisatie</a:t>
            </a:r>
          </a:p>
        </p:txBody>
      </p:sp>
      <p:sp>
        <p:nvSpPr>
          <p:cNvPr id="4" name="Tekstvak 3"/>
          <p:cNvSpPr txBox="1"/>
          <p:nvPr/>
        </p:nvSpPr>
        <p:spPr>
          <a:xfrm>
            <a:off x="1475656" y="1556792"/>
            <a:ext cx="5689600" cy="4154487"/>
          </a:xfrm>
          <a:prstGeom prst="rect">
            <a:avLst/>
          </a:prstGeom>
          <a:noFill/>
        </p:spPr>
        <p:txBody>
          <a:bodyPr>
            <a:spAutoFit/>
          </a:bodyPr>
          <a:lstStyle/>
          <a:p>
            <a:pPr>
              <a:defRPr/>
            </a:pPr>
            <a:r>
              <a:rPr lang="nl-NL" sz="2400" dirty="0">
                <a:solidFill>
                  <a:srgbClr val="83519C"/>
                </a:solidFill>
                <a:latin typeface="+mj-lt"/>
              </a:rPr>
              <a:t>2013: 44% start baring low risk </a:t>
            </a:r>
          </a:p>
          <a:p>
            <a:pPr>
              <a:defRPr/>
            </a:pPr>
            <a:r>
              <a:rPr lang="nl-NL" sz="2400" dirty="0">
                <a:solidFill>
                  <a:srgbClr val="83519C"/>
                </a:solidFill>
                <a:latin typeface="+mj-lt"/>
              </a:rPr>
              <a:t>           38% low risk baring                 17%</a:t>
            </a:r>
          </a:p>
          <a:p>
            <a:pPr>
              <a:defRPr/>
            </a:pPr>
            <a:endParaRPr lang="nl-NL" sz="2400" dirty="0">
              <a:solidFill>
                <a:srgbClr val="83519C"/>
              </a:solidFill>
              <a:latin typeface="+mj-lt"/>
            </a:endParaRPr>
          </a:p>
          <a:p>
            <a:pPr>
              <a:defRPr/>
            </a:pPr>
            <a:r>
              <a:rPr lang="nl-NL" sz="2400" dirty="0">
                <a:solidFill>
                  <a:srgbClr val="83519C"/>
                </a:solidFill>
                <a:latin typeface="+mj-lt"/>
              </a:rPr>
              <a:t>2014: 47% start baring low risk </a:t>
            </a:r>
          </a:p>
          <a:p>
            <a:pPr>
              <a:defRPr/>
            </a:pPr>
            <a:r>
              <a:rPr lang="nl-NL" sz="2400" dirty="0">
                <a:solidFill>
                  <a:srgbClr val="83519C"/>
                </a:solidFill>
                <a:latin typeface="+mj-lt"/>
              </a:rPr>
              <a:t>           40% low risk baring                 19%</a:t>
            </a:r>
          </a:p>
          <a:p>
            <a:pPr>
              <a:defRPr/>
            </a:pPr>
            <a:endParaRPr lang="nl-NL" sz="2400" dirty="0">
              <a:solidFill>
                <a:srgbClr val="83519C"/>
              </a:solidFill>
              <a:latin typeface="+mj-lt"/>
            </a:endParaRPr>
          </a:p>
          <a:p>
            <a:pPr>
              <a:defRPr/>
            </a:pPr>
            <a:r>
              <a:rPr lang="nl-NL" sz="2400" dirty="0">
                <a:solidFill>
                  <a:srgbClr val="83519C"/>
                </a:solidFill>
                <a:latin typeface="+mj-lt"/>
              </a:rPr>
              <a:t>2015: 49% start baring low risk </a:t>
            </a:r>
          </a:p>
          <a:p>
            <a:pPr>
              <a:defRPr/>
            </a:pPr>
            <a:r>
              <a:rPr lang="nl-NL" sz="2400" dirty="0">
                <a:solidFill>
                  <a:srgbClr val="83519C"/>
                </a:solidFill>
                <a:latin typeface="+mj-lt"/>
              </a:rPr>
              <a:t>           45% low risk  baring                22%</a:t>
            </a:r>
          </a:p>
          <a:p>
            <a:pPr>
              <a:defRPr/>
            </a:pPr>
            <a:endParaRPr lang="nl-NL" sz="2400" dirty="0">
              <a:solidFill>
                <a:srgbClr val="83519C"/>
              </a:solidFill>
              <a:latin typeface="+mj-lt"/>
            </a:endParaRPr>
          </a:p>
          <a:p>
            <a:pPr>
              <a:defRPr/>
            </a:pPr>
            <a:r>
              <a:rPr lang="nl-NL" sz="2400" dirty="0">
                <a:solidFill>
                  <a:srgbClr val="83519C"/>
                </a:solidFill>
                <a:latin typeface="+mj-lt"/>
              </a:rPr>
              <a:t>2016: 48% start baring low risk</a:t>
            </a:r>
          </a:p>
          <a:p>
            <a:pPr>
              <a:defRPr/>
            </a:pPr>
            <a:r>
              <a:rPr lang="nl-NL" sz="2400" dirty="0">
                <a:solidFill>
                  <a:srgbClr val="83519C"/>
                </a:solidFill>
                <a:latin typeface="+mj-lt"/>
              </a:rPr>
              <a:t>           46% low risk baring                 22%</a:t>
            </a:r>
          </a:p>
        </p:txBody>
      </p:sp>
    </p:spTree>
    <p:extLst>
      <p:ext uri="{BB962C8B-B14F-4D97-AF65-F5344CB8AC3E}">
        <p14:creationId xmlns:p14="http://schemas.microsoft.com/office/powerpoint/2010/main" val="301807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a:t>Vragen?</a:t>
            </a:r>
          </a:p>
        </p:txBody>
      </p:sp>
      <p:pic>
        <p:nvPicPr>
          <p:cNvPr id="5" name="Afbeelding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125" y="2000250"/>
            <a:ext cx="7143750" cy="2857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Afbeelding 7" descr="vlak-lichtblauw.jpg"/>
          <p:cNvPicPr>
            <a:picLocks noChangeAspect="1"/>
          </p:cNvPicPr>
          <p:nvPr/>
        </p:nvPicPr>
        <p:blipFill>
          <a:blip r:embed="rId2" cstate="print"/>
          <a:srcRect/>
          <a:stretch>
            <a:fillRect/>
          </a:stretch>
        </p:blipFill>
        <p:spPr bwMode="auto">
          <a:xfrm>
            <a:off x="468313" y="4149725"/>
            <a:ext cx="4032250" cy="1008063"/>
          </a:xfrm>
          <a:prstGeom prst="rect">
            <a:avLst/>
          </a:prstGeom>
          <a:noFill/>
          <a:ln w="9525">
            <a:noFill/>
            <a:miter lim="800000"/>
            <a:headEnd/>
            <a:tailEnd/>
          </a:ln>
        </p:spPr>
      </p:pic>
      <p:sp>
        <p:nvSpPr>
          <p:cNvPr id="14339" name="Titel 1"/>
          <p:cNvSpPr>
            <a:spLocks noGrp="1"/>
          </p:cNvSpPr>
          <p:nvPr>
            <p:ph type="title"/>
          </p:nvPr>
        </p:nvSpPr>
        <p:spPr>
          <a:xfrm>
            <a:off x="4716016" y="1700808"/>
            <a:ext cx="4043362" cy="1800200"/>
          </a:xfrm>
        </p:spPr>
        <p:txBody>
          <a:bodyPr>
            <a:noAutofit/>
          </a:bodyPr>
          <a:lstStyle/>
          <a:p>
            <a:r>
              <a:rPr lang="nl-NL" sz="5400" dirty="0"/>
              <a:t>De kracht van </a:t>
            </a:r>
            <a:br>
              <a:rPr lang="nl-NL" sz="5400" dirty="0"/>
            </a:br>
            <a:r>
              <a:rPr lang="nl-NL" sz="5400" dirty="0"/>
              <a:t>gezamenlijke zorg</a:t>
            </a:r>
          </a:p>
        </p:txBody>
      </p:sp>
      <p:sp>
        <p:nvSpPr>
          <p:cNvPr id="14341" name="Tekstvak 8"/>
          <p:cNvSpPr txBox="1">
            <a:spLocks noChangeArrowheads="1"/>
          </p:cNvSpPr>
          <p:nvPr/>
        </p:nvSpPr>
        <p:spPr bwMode="auto">
          <a:xfrm>
            <a:off x="539750" y="4292600"/>
            <a:ext cx="3816350" cy="646113"/>
          </a:xfrm>
          <a:prstGeom prst="rect">
            <a:avLst/>
          </a:prstGeom>
          <a:noFill/>
          <a:ln w="9525">
            <a:noFill/>
            <a:miter lim="800000"/>
            <a:headEnd/>
            <a:tailEnd/>
          </a:ln>
        </p:spPr>
        <p:txBody>
          <a:bodyPr>
            <a:spAutoFit/>
          </a:bodyPr>
          <a:lstStyle/>
          <a:p>
            <a:r>
              <a:rPr lang="nl-NL">
                <a:solidFill>
                  <a:srgbClr val="83519C"/>
                </a:solidFill>
                <a:latin typeface="Calibri" pitchFamily="34" charset="0"/>
              </a:rPr>
              <a:t>“Verloskundigen en gynaecologen begeleiden samen je zwangerschap.”</a:t>
            </a:r>
          </a:p>
        </p:txBody>
      </p:sp>
      <p:pic>
        <p:nvPicPr>
          <p:cNvPr id="14344" name="Picture 8" descr="_MG_4721"/>
          <p:cNvPicPr>
            <a:picLocks noChangeAspect="1" noChangeArrowheads="1"/>
          </p:cNvPicPr>
          <p:nvPr/>
        </p:nvPicPr>
        <p:blipFill>
          <a:blip r:embed="rId3" cstate="print"/>
          <a:srcRect l="16092" r="19539"/>
          <a:stretch>
            <a:fillRect/>
          </a:stretch>
        </p:blipFill>
        <p:spPr bwMode="auto">
          <a:xfrm>
            <a:off x="468313" y="0"/>
            <a:ext cx="4032250" cy="41783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el 1"/>
          <p:cNvSpPr>
            <a:spLocks noGrp="1"/>
          </p:cNvSpPr>
          <p:nvPr>
            <p:ph type="title"/>
          </p:nvPr>
        </p:nvSpPr>
        <p:spPr/>
        <p:txBody>
          <a:bodyPr/>
          <a:lstStyle/>
          <a:p>
            <a:pPr algn="ctr"/>
            <a:r>
              <a:rPr lang="nl-NL" dirty="0"/>
              <a:t>Gezamenlijke zorg, hoe dan?</a:t>
            </a:r>
          </a:p>
        </p:txBody>
      </p:sp>
      <p:sp>
        <p:nvSpPr>
          <p:cNvPr id="15362" name="Tijdelijke aanduiding voor inhoud 2"/>
          <p:cNvSpPr>
            <a:spLocks noGrp="1"/>
          </p:cNvSpPr>
          <p:nvPr>
            <p:ph idx="1"/>
          </p:nvPr>
        </p:nvSpPr>
        <p:spPr>
          <a:xfrm>
            <a:off x="457200" y="1600200"/>
            <a:ext cx="8229600" cy="4205288"/>
          </a:xfrm>
        </p:spPr>
        <p:txBody>
          <a:bodyPr/>
          <a:lstStyle/>
          <a:p>
            <a:r>
              <a:rPr lang="nl-NL" dirty="0">
                <a:solidFill>
                  <a:srgbClr val="83519C"/>
                </a:solidFill>
              </a:rPr>
              <a:t>Gezamenlijke zeggenschap</a:t>
            </a:r>
          </a:p>
          <a:p>
            <a:r>
              <a:rPr lang="nl-NL" dirty="0">
                <a:solidFill>
                  <a:srgbClr val="83519C"/>
                </a:solidFill>
              </a:rPr>
              <a:t>Gezamenlijke verantwoordelijkheid</a:t>
            </a:r>
          </a:p>
          <a:p>
            <a:r>
              <a:rPr lang="nl-NL" dirty="0">
                <a:solidFill>
                  <a:srgbClr val="83519C"/>
                </a:solidFill>
              </a:rPr>
              <a:t>Gezamenlijke evaluatie: wat vindt de cliënt?</a:t>
            </a:r>
          </a:p>
          <a:p>
            <a:r>
              <a:rPr lang="nl-NL" dirty="0">
                <a:solidFill>
                  <a:srgbClr val="83519C"/>
                </a:solidFill>
              </a:rPr>
              <a:t>Gezamenlijke organisatie (1 tel nummer/website/folderlijn/zorgpaden/EPD/database)</a:t>
            </a:r>
          </a:p>
          <a:p>
            <a:endParaRPr lang="nl-NL" dirty="0">
              <a:solidFill>
                <a:srgbClr val="83519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zeggenschap</a:t>
            </a:r>
          </a:p>
        </p:txBody>
      </p:sp>
      <p:sp>
        <p:nvSpPr>
          <p:cNvPr id="2" name="Tekstvak 1"/>
          <p:cNvSpPr txBox="1"/>
          <p:nvPr/>
        </p:nvSpPr>
        <p:spPr>
          <a:xfrm>
            <a:off x="683568" y="1844824"/>
            <a:ext cx="8856984" cy="1754326"/>
          </a:xfrm>
          <a:prstGeom prst="rect">
            <a:avLst/>
          </a:prstGeom>
          <a:noFill/>
        </p:spPr>
        <p:txBody>
          <a:bodyPr wrap="square" rtlCol="0">
            <a:spAutoFit/>
          </a:bodyPr>
          <a:lstStyle/>
          <a:p>
            <a:pPr marL="285750" indent="-285750">
              <a:buFont typeface="Arial" panose="020B0604020202020204" pitchFamily="34" charset="0"/>
              <a:buChar char="•"/>
            </a:pPr>
            <a:r>
              <a:rPr lang="nl-NL" sz="3000" dirty="0">
                <a:solidFill>
                  <a:srgbClr val="83519C"/>
                </a:solidFill>
                <a:latin typeface="+mn-lt"/>
              </a:rPr>
              <a:t>Vertrouwen</a:t>
            </a:r>
          </a:p>
          <a:p>
            <a:pPr marL="285750" indent="-285750">
              <a:buFont typeface="Arial" panose="020B0604020202020204" pitchFamily="34" charset="0"/>
              <a:buChar char="•"/>
            </a:pPr>
            <a:r>
              <a:rPr lang="nl-NL" sz="3000" dirty="0">
                <a:solidFill>
                  <a:srgbClr val="83519C"/>
                </a:solidFill>
                <a:latin typeface="+mn-lt"/>
              </a:rPr>
              <a:t>Respect </a:t>
            </a:r>
          </a:p>
          <a:p>
            <a:pPr marL="285750" indent="-285750">
              <a:buFont typeface="Arial" panose="020B0604020202020204" pitchFamily="34" charset="0"/>
              <a:buChar char="•"/>
            </a:pPr>
            <a:r>
              <a:rPr lang="nl-NL" sz="3000" dirty="0">
                <a:solidFill>
                  <a:srgbClr val="83519C"/>
                </a:solidFill>
                <a:latin typeface="+mn-lt"/>
              </a:rPr>
              <a:t>Kracht van beide professionals</a:t>
            </a:r>
          </a:p>
          <a:p>
            <a:endParaRPr lang="nl-NL" dirty="0">
              <a:solidFill>
                <a:srgbClr val="83519C"/>
              </a:solidFill>
              <a:latin typeface="+mn-lt"/>
            </a:endParaRPr>
          </a:p>
        </p:txBody>
      </p:sp>
      <p:pic>
        <p:nvPicPr>
          <p:cNvPr id="1028" name="Picture 4" descr="http://difiducia.nl/wp-content/uploads/2015/08/Kernwaarden-DiFiducia.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2852936"/>
            <a:ext cx="5600700" cy="3200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271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zeggenschap</a:t>
            </a:r>
          </a:p>
        </p:txBody>
      </p:sp>
      <p:sp>
        <p:nvSpPr>
          <p:cNvPr id="5" name="Rectangle 3"/>
          <p:cNvSpPr>
            <a:spLocks noChangeArrowheads="1"/>
          </p:cNvSpPr>
          <p:nvPr/>
        </p:nvSpPr>
        <p:spPr bwMode="auto">
          <a:xfrm>
            <a:off x="2627313" y="4005263"/>
            <a:ext cx="3276600" cy="1090612"/>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Resultaat Verantwoordelijke </a:t>
            </a:r>
          </a:p>
          <a:p>
            <a:pPr algn="ctr" eaLnBrk="1" hangingPunct="1">
              <a:spcBef>
                <a:spcPct val="0"/>
              </a:spcBef>
              <a:buClrTx/>
              <a:buFontTx/>
              <a:buNone/>
            </a:pPr>
            <a:r>
              <a:rPr lang="nl-NL" altLang="nl-NL" sz="1800">
                <a:solidFill>
                  <a:srgbClr val="FFFFFF"/>
                </a:solidFill>
              </a:rPr>
              <a:t>Eenheid Verloskunde</a:t>
            </a:r>
          </a:p>
        </p:txBody>
      </p:sp>
      <p:sp>
        <p:nvSpPr>
          <p:cNvPr id="6" name="Rectangle 4"/>
          <p:cNvSpPr>
            <a:spLocks noChangeArrowheads="1"/>
          </p:cNvSpPr>
          <p:nvPr/>
        </p:nvSpPr>
        <p:spPr bwMode="auto">
          <a:xfrm>
            <a:off x="3419475" y="3644900"/>
            <a:ext cx="792163" cy="350838"/>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VK</a:t>
            </a:r>
          </a:p>
        </p:txBody>
      </p:sp>
      <p:sp>
        <p:nvSpPr>
          <p:cNvPr id="7" name="Line 5"/>
          <p:cNvSpPr>
            <a:spLocks noChangeShapeType="1"/>
          </p:cNvSpPr>
          <p:nvPr/>
        </p:nvSpPr>
        <p:spPr bwMode="auto">
          <a:xfrm flipV="1">
            <a:off x="4319588" y="3629025"/>
            <a:ext cx="1587" cy="37306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nl-NL"/>
          </a:p>
        </p:txBody>
      </p:sp>
      <p:sp>
        <p:nvSpPr>
          <p:cNvPr id="8" name="Rectangle 6"/>
          <p:cNvSpPr>
            <a:spLocks noChangeArrowheads="1"/>
          </p:cNvSpPr>
          <p:nvPr/>
        </p:nvSpPr>
        <p:spPr bwMode="auto">
          <a:xfrm>
            <a:off x="4211638" y="3644900"/>
            <a:ext cx="792162" cy="350838"/>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ZH</a:t>
            </a:r>
          </a:p>
        </p:txBody>
      </p:sp>
      <p:sp>
        <p:nvSpPr>
          <p:cNvPr id="9" name="Rectangle 7"/>
          <p:cNvSpPr>
            <a:spLocks noChangeArrowheads="1"/>
          </p:cNvSpPr>
          <p:nvPr/>
        </p:nvSpPr>
        <p:spPr bwMode="auto">
          <a:xfrm>
            <a:off x="571501" y="2636837"/>
            <a:ext cx="792162" cy="35083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dirty="0" err="1">
                <a:solidFill>
                  <a:srgbClr val="FFFFFF"/>
                </a:solidFill>
              </a:rPr>
              <a:t>Lunavi</a:t>
            </a:r>
            <a:endParaRPr lang="nl-NL" altLang="nl-NL" sz="1800" dirty="0">
              <a:solidFill>
                <a:srgbClr val="FFFFFF"/>
              </a:solidFill>
            </a:endParaRPr>
          </a:p>
        </p:txBody>
      </p:sp>
      <p:sp>
        <p:nvSpPr>
          <p:cNvPr id="10" name="Rectangle 8"/>
          <p:cNvSpPr>
            <a:spLocks noChangeArrowheads="1"/>
          </p:cNvSpPr>
          <p:nvPr/>
        </p:nvSpPr>
        <p:spPr bwMode="auto">
          <a:xfrm>
            <a:off x="2124075" y="2636838"/>
            <a:ext cx="1438275" cy="35083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Verloskundige</a:t>
            </a:r>
          </a:p>
        </p:txBody>
      </p:sp>
      <p:sp>
        <p:nvSpPr>
          <p:cNvPr id="11" name="Rectangle 9"/>
          <p:cNvSpPr>
            <a:spLocks noChangeArrowheads="1"/>
          </p:cNvSpPr>
          <p:nvPr/>
        </p:nvSpPr>
        <p:spPr bwMode="auto">
          <a:xfrm>
            <a:off x="3563938" y="2636838"/>
            <a:ext cx="1439862" cy="35083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Ziekenhuis</a:t>
            </a:r>
          </a:p>
        </p:txBody>
      </p:sp>
      <p:sp>
        <p:nvSpPr>
          <p:cNvPr id="12" name="Rectangle 10"/>
          <p:cNvSpPr>
            <a:spLocks noChangeArrowheads="1"/>
          </p:cNvSpPr>
          <p:nvPr/>
        </p:nvSpPr>
        <p:spPr bwMode="auto">
          <a:xfrm>
            <a:off x="5003800" y="2636838"/>
            <a:ext cx="1439863" cy="35083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Gynaecoloog</a:t>
            </a:r>
          </a:p>
        </p:txBody>
      </p:sp>
      <p:sp>
        <p:nvSpPr>
          <p:cNvPr id="13" name="Rectangle 11"/>
          <p:cNvSpPr>
            <a:spLocks noChangeArrowheads="1"/>
          </p:cNvSpPr>
          <p:nvPr/>
        </p:nvSpPr>
        <p:spPr bwMode="auto">
          <a:xfrm>
            <a:off x="3419475" y="1773238"/>
            <a:ext cx="1582738" cy="35083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RvB Ziekenhuis</a:t>
            </a:r>
          </a:p>
        </p:txBody>
      </p:sp>
      <p:sp>
        <p:nvSpPr>
          <p:cNvPr id="14" name="Line 12"/>
          <p:cNvSpPr>
            <a:spLocks noChangeShapeType="1"/>
          </p:cNvSpPr>
          <p:nvPr/>
        </p:nvSpPr>
        <p:spPr bwMode="auto">
          <a:xfrm flipV="1">
            <a:off x="4211638" y="2992438"/>
            <a:ext cx="1587" cy="657225"/>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nl-NL"/>
          </a:p>
        </p:txBody>
      </p:sp>
      <p:sp>
        <p:nvSpPr>
          <p:cNvPr id="15" name="Line 13"/>
          <p:cNvSpPr>
            <a:spLocks noChangeShapeType="1"/>
          </p:cNvSpPr>
          <p:nvPr/>
        </p:nvSpPr>
        <p:spPr bwMode="auto">
          <a:xfrm flipV="1">
            <a:off x="4211638" y="2128838"/>
            <a:ext cx="1587" cy="51276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nl-NL"/>
          </a:p>
        </p:txBody>
      </p:sp>
      <p:sp>
        <p:nvSpPr>
          <p:cNvPr id="16" name="Line 14"/>
          <p:cNvSpPr>
            <a:spLocks noChangeShapeType="1"/>
          </p:cNvSpPr>
          <p:nvPr/>
        </p:nvSpPr>
        <p:spPr bwMode="auto">
          <a:xfrm>
            <a:off x="971550" y="3213100"/>
            <a:ext cx="3240088"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nl-NL"/>
          </a:p>
        </p:txBody>
      </p:sp>
      <p:sp>
        <p:nvSpPr>
          <p:cNvPr id="17" name="Line 15"/>
          <p:cNvSpPr>
            <a:spLocks noChangeShapeType="1"/>
          </p:cNvSpPr>
          <p:nvPr/>
        </p:nvSpPr>
        <p:spPr bwMode="auto">
          <a:xfrm flipV="1">
            <a:off x="971550" y="2992438"/>
            <a:ext cx="1588" cy="225425"/>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nl-NL"/>
          </a:p>
        </p:txBody>
      </p:sp>
      <p:sp>
        <p:nvSpPr>
          <p:cNvPr id="18" name="Text Box 16"/>
          <p:cNvSpPr txBox="1">
            <a:spLocks noChangeArrowheads="1"/>
          </p:cNvSpPr>
          <p:nvPr/>
        </p:nvSpPr>
        <p:spPr bwMode="auto">
          <a:xfrm>
            <a:off x="1187450" y="2997200"/>
            <a:ext cx="16049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eaLnBrk="1" hangingPunct="1">
              <a:spcBef>
                <a:spcPct val="0"/>
              </a:spcBef>
              <a:buClrTx/>
              <a:buFontTx/>
              <a:buNone/>
            </a:pPr>
            <a:r>
              <a:rPr lang="nl-NL" altLang="nl-NL" sz="1200">
                <a:solidFill>
                  <a:srgbClr val="83519C"/>
                </a:solidFill>
              </a:rPr>
              <a:t>Kraamhotel</a:t>
            </a:r>
          </a:p>
        </p:txBody>
      </p:sp>
      <p:sp>
        <p:nvSpPr>
          <p:cNvPr id="19" name="Text Box 17"/>
          <p:cNvSpPr txBox="1">
            <a:spLocks noChangeArrowheads="1"/>
          </p:cNvSpPr>
          <p:nvPr/>
        </p:nvSpPr>
        <p:spPr bwMode="auto">
          <a:xfrm>
            <a:off x="6443663" y="2636838"/>
            <a:ext cx="2376487" cy="194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eaLnBrk="1" hangingPunct="1">
              <a:lnSpc>
                <a:spcPct val="50000"/>
              </a:lnSpc>
              <a:spcBef>
                <a:spcPts val="900"/>
              </a:spcBef>
              <a:buClrTx/>
              <a:buFontTx/>
              <a:buNone/>
            </a:pPr>
            <a:r>
              <a:rPr lang="nl-NL" altLang="nl-NL" sz="1400" b="1" u="sng">
                <a:solidFill>
                  <a:srgbClr val="83519C"/>
                </a:solidFill>
              </a:rPr>
              <a:t>Participantenraad</a:t>
            </a:r>
          </a:p>
          <a:p>
            <a:pPr eaLnBrk="1" hangingPunct="1">
              <a:lnSpc>
                <a:spcPct val="50000"/>
              </a:lnSpc>
              <a:spcBef>
                <a:spcPts val="900"/>
              </a:spcBef>
              <a:buClrTx/>
              <a:buFontTx/>
              <a:buChar char="•"/>
            </a:pPr>
            <a:r>
              <a:rPr lang="nl-NL" altLang="nl-NL" sz="1400">
                <a:solidFill>
                  <a:srgbClr val="83519C"/>
                </a:solidFill>
              </a:rPr>
              <a:t> Beleid (economisch)</a:t>
            </a:r>
          </a:p>
          <a:p>
            <a:pPr eaLnBrk="1" hangingPunct="1">
              <a:lnSpc>
                <a:spcPct val="50000"/>
              </a:lnSpc>
              <a:spcBef>
                <a:spcPts val="900"/>
              </a:spcBef>
              <a:buClrTx/>
              <a:buFontTx/>
              <a:buChar char="•"/>
            </a:pPr>
            <a:r>
              <a:rPr lang="nl-NL" altLang="nl-NL" sz="1400">
                <a:solidFill>
                  <a:srgbClr val="83519C"/>
                </a:solidFill>
              </a:rPr>
              <a:t> Kwaliteit</a:t>
            </a:r>
          </a:p>
          <a:p>
            <a:pPr eaLnBrk="1" hangingPunct="1">
              <a:lnSpc>
                <a:spcPct val="50000"/>
              </a:lnSpc>
              <a:spcBef>
                <a:spcPts val="900"/>
              </a:spcBef>
              <a:buClrTx/>
              <a:buFontTx/>
              <a:buChar char="•"/>
            </a:pPr>
            <a:r>
              <a:rPr lang="nl-NL" altLang="nl-NL" sz="1400">
                <a:solidFill>
                  <a:srgbClr val="83519C"/>
                </a:solidFill>
              </a:rPr>
              <a:t> Sturing operationeel mment</a:t>
            </a:r>
          </a:p>
          <a:p>
            <a:pPr eaLnBrk="1" hangingPunct="1">
              <a:lnSpc>
                <a:spcPct val="50000"/>
              </a:lnSpc>
              <a:spcBef>
                <a:spcPts val="875"/>
              </a:spcBef>
              <a:buClrTx/>
              <a:buFontTx/>
              <a:buNone/>
            </a:pPr>
            <a:endParaRPr lang="nl-NL" altLang="nl-NL" sz="1400" b="1" u="sng">
              <a:solidFill>
                <a:srgbClr val="83519C"/>
              </a:solidFill>
            </a:endParaRPr>
          </a:p>
          <a:p>
            <a:pPr eaLnBrk="1" hangingPunct="1">
              <a:lnSpc>
                <a:spcPct val="50000"/>
              </a:lnSpc>
              <a:spcBef>
                <a:spcPts val="875"/>
              </a:spcBef>
              <a:buClrTx/>
              <a:buFontTx/>
              <a:buNone/>
            </a:pPr>
            <a:r>
              <a:rPr lang="nl-NL" altLang="nl-NL" sz="1400" b="1" u="sng">
                <a:solidFill>
                  <a:srgbClr val="83519C"/>
                </a:solidFill>
              </a:rPr>
              <a:t>Operationeel management</a:t>
            </a:r>
          </a:p>
          <a:p>
            <a:pPr eaLnBrk="1" hangingPunct="1">
              <a:lnSpc>
                <a:spcPct val="50000"/>
              </a:lnSpc>
              <a:spcBef>
                <a:spcPts val="875"/>
              </a:spcBef>
              <a:buClrTx/>
              <a:buFontTx/>
              <a:buChar char="•"/>
            </a:pPr>
            <a:r>
              <a:rPr lang="nl-NL" altLang="nl-NL" sz="1400">
                <a:solidFill>
                  <a:srgbClr val="83519C"/>
                </a:solidFill>
              </a:rPr>
              <a:t> Uitvoering beleid</a:t>
            </a:r>
          </a:p>
          <a:p>
            <a:pPr eaLnBrk="1" hangingPunct="1">
              <a:lnSpc>
                <a:spcPct val="50000"/>
              </a:lnSpc>
              <a:spcBef>
                <a:spcPts val="875"/>
              </a:spcBef>
              <a:buClrTx/>
              <a:buFontTx/>
              <a:buChar char="•"/>
            </a:pPr>
            <a:r>
              <a:rPr lang="nl-NL" altLang="nl-NL" sz="1400">
                <a:solidFill>
                  <a:srgbClr val="83519C"/>
                </a:solidFill>
              </a:rPr>
              <a:t> Management personeel</a:t>
            </a:r>
          </a:p>
          <a:p>
            <a:pPr eaLnBrk="1" hangingPunct="1">
              <a:lnSpc>
                <a:spcPct val="50000"/>
              </a:lnSpc>
              <a:spcBef>
                <a:spcPts val="875"/>
              </a:spcBef>
              <a:buClrTx/>
              <a:buFontTx/>
              <a:buChar char="•"/>
            </a:pPr>
            <a:r>
              <a:rPr lang="nl-NL" altLang="nl-NL" sz="1400">
                <a:solidFill>
                  <a:srgbClr val="83519C"/>
                </a:solidFill>
              </a:rPr>
              <a:t> Management processen</a:t>
            </a:r>
          </a:p>
        </p:txBody>
      </p:sp>
      <p:sp>
        <p:nvSpPr>
          <p:cNvPr id="20" name="Rectangle 19"/>
          <p:cNvSpPr>
            <a:spLocks noChangeArrowheads="1"/>
          </p:cNvSpPr>
          <p:nvPr/>
        </p:nvSpPr>
        <p:spPr bwMode="auto">
          <a:xfrm>
            <a:off x="1331913" y="1484313"/>
            <a:ext cx="1512887" cy="64928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Maatschap </a:t>
            </a:r>
          </a:p>
          <a:p>
            <a:pPr algn="ctr" eaLnBrk="1" hangingPunct="1">
              <a:spcBef>
                <a:spcPct val="0"/>
              </a:spcBef>
              <a:buClrTx/>
              <a:buFontTx/>
              <a:buNone/>
            </a:pPr>
            <a:r>
              <a:rPr lang="nl-NL" altLang="nl-NL" sz="1800">
                <a:solidFill>
                  <a:srgbClr val="FFFFFF"/>
                </a:solidFill>
              </a:rPr>
              <a:t>verloskundigen </a:t>
            </a:r>
          </a:p>
        </p:txBody>
      </p:sp>
      <p:sp>
        <p:nvSpPr>
          <p:cNvPr id="21" name="Rectangle 20"/>
          <p:cNvSpPr>
            <a:spLocks noChangeArrowheads="1"/>
          </p:cNvSpPr>
          <p:nvPr/>
        </p:nvSpPr>
        <p:spPr bwMode="auto">
          <a:xfrm>
            <a:off x="5508625" y="1484313"/>
            <a:ext cx="1512888" cy="649287"/>
          </a:xfrm>
          <a:prstGeom prst="rect">
            <a:avLst/>
          </a:prstGeom>
          <a:solidFill>
            <a:srgbClr val="83519C"/>
          </a:solidFill>
          <a:ln w="9360">
            <a:solidFill>
              <a:srgbClr val="000000"/>
            </a:solidFill>
            <a:round/>
            <a:headEnd/>
            <a:tailEnd/>
          </a:ln>
        </p:spPr>
        <p:txBody>
          <a:bodyPr wrap="none" lIns="90000" tIns="46800" rIns="90000" bIns="46800" anchor="ct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454545"/>
                </a:solidFill>
                <a:latin typeface="Calibri" pitchFamily="34" charset="0"/>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454545"/>
                </a:solidFill>
                <a:latin typeface="Calibri" pitchFamily="34" charset="0"/>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54545"/>
                </a:solidFill>
                <a:latin typeface="Calibri" pitchFamily="34" charset="0"/>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454545"/>
                </a:solidFill>
                <a:latin typeface="Calibri" pitchFamily="34" charset="0"/>
              </a:defRPr>
            </a:lvl9pPr>
          </a:lstStyle>
          <a:p>
            <a:pPr algn="ctr" eaLnBrk="1" hangingPunct="1">
              <a:spcBef>
                <a:spcPct val="0"/>
              </a:spcBef>
              <a:buClrTx/>
              <a:buFontTx/>
              <a:buNone/>
            </a:pPr>
            <a:r>
              <a:rPr lang="nl-NL" altLang="nl-NL" sz="1800">
                <a:solidFill>
                  <a:srgbClr val="FFFFFF"/>
                </a:solidFill>
              </a:rPr>
              <a:t>Maatschap </a:t>
            </a:r>
          </a:p>
          <a:p>
            <a:pPr algn="ctr" eaLnBrk="1" hangingPunct="1">
              <a:spcBef>
                <a:spcPct val="0"/>
              </a:spcBef>
              <a:buClrTx/>
              <a:buFontTx/>
              <a:buNone/>
            </a:pPr>
            <a:r>
              <a:rPr lang="nl-NL" altLang="nl-NL" sz="1800">
                <a:solidFill>
                  <a:srgbClr val="FFFFFF"/>
                </a:solidFill>
              </a:rPr>
              <a:t>gynaecologen </a:t>
            </a:r>
          </a:p>
        </p:txBody>
      </p:sp>
      <p:sp>
        <p:nvSpPr>
          <p:cNvPr id="22" name="Line 22"/>
          <p:cNvSpPr>
            <a:spLocks noChangeShapeType="1"/>
          </p:cNvSpPr>
          <p:nvPr/>
        </p:nvSpPr>
        <p:spPr bwMode="auto">
          <a:xfrm flipH="1" flipV="1">
            <a:off x="2051050" y="2133600"/>
            <a:ext cx="576263" cy="503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23" name="Line 24"/>
          <p:cNvSpPr>
            <a:spLocks noChangeShapeType="1"/>
          </p:cNvSpPr>
          <p:nvPr/>
        </p:nvSpPr>
        <p:spPr bwMode="auto">
          <a:xfrm flipV="1">
            <a:off x="5508625" y="2133600"/>
            <a:ext cx="719138" cy="503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verantwoordelijkheid</a:t>
            </a:r>
          </a:p>
        </p:txBody>
      </p:sp>
      <p:sp>
        <p:nvSpPr>
          <p:cNvPr id="2" name="Tekstvak 1"/>
          <p:cNvSpPr txBox="1"/>
          <p:nvPr/>
        </p:nvSpPr>
        <p:spPr>
          <a:xfrm>
            <a:off x="683568" y="1844824"/>
            <a:ext cx="8460432" cy="4524315"/>
          </a:xfrm>
          <a:prstGeom prst="rect">
            <a:avLst/>
          </a:prstGeom>
          <a:noFill/>
        </p:spPr>
        <p:txBody>
          <a:bodyPr wrap="square" rtlCol="0">
            <a:spAutoFit/>
          </a:bodyPr>
          <a:lstStyle/>
          <a:p>
            <a:r>
              <a:rPr lang="nl-NL" sz="3000" dirty="0">
                <a:solidFill>
                  <a:srgbClr val="83519C"/>
                </a:solidFill>
                <a:latin typeface="+mn-lt"/>
              </a:rPr>
              <a:t>Voor de organisatie van de zorg</a:t>
            </a:r>
          </a:p>
          <a:p>
            <a:pPr marL="285750" indent="-285750">
              <a:buFont typeface="Arial" panose="020B0604020202020204" pitchFamily="34" charset="0"/>
              <a:buChar char="•"/>
            </a:pPr>
            <a:r>
              <a:rPr lang="nl-NL" sz="3000" dirty="0">
                <a:solidFill>
                  <a:srgbClr val="83519C"/>
                </a:solidFill>
                <a:latin typeface="+mn-lt"/>
              </a:rPr>
              <a:t>Elke zwangere ziet verloskundige en gynaecoloog met ieder haar/zijn eigen blik en kracht</a:t>
            </a:r>
          </a:p>
          <a:p>
            <a:pPr marL="285750" indent="-285750">
              <a:buFont typeface="Arial" panose="020B0604020202020204" pitchFamily="34" charset="0"/>
              <a:buChar char="•"/>
            </a:pPr>
            <a:r>
              <a:rPr lang="nl-NL" sz="3000" dirty="0">
                <a:solidFill>
                  <a:srgbClr val="83519C"/>
                </a:solidFill>
                <a:latin typeface="+mn-lt"/>
              </a:rPr>
              <a:t>Waar kunnen we samen verbeteren?</a:t>
            </a:r>
          </a:p>
          <a:p>
            <a:pPr marL="285750" indent="-285750">
              <a:buFont typeface="Arial" panose="020B0604020202020204" pitchFamily="34" charset="0"/>
              <a:buChar char="•"/>
            </a:pPr>
            <a:r>
              <a:rPr lang="nl-NL" sz="3000" dirty="0">
                <a:solidFill>
                  <a:srgbClr val="83519C"/>
                </a:solidFill>
                <a:latin typeface="+mn-lt"/>
              </a:rPr>
              <a:t>Waar hebben we samen een steek laten vallen?</a:t>
            </a:r>
          </a:p>
          <a:p>
            <a:pPr marL="285750" indent="-285750">
              <a:buFont typeface="Arial" panose="020B0604020202020204" pitchFamily="34" charset="0"/>
              <a:buChar char="•"/>
            </a:pPr>
            <a:r>
              <a:rPr lang="nl-NL" sz="3000" dirty="0">
                <a:solidFill>
                  <a:srgbClr val="83519C"/>
                </a:solidFill>
                <a:latin typeface="+mn-lt"/>
              </a:rPr>
              <a:t>Heeft de cliënt de meest optimale zorg voor haar ontvangen?</a:t>
            </a:r>
          </a:p>
          <a:p>
            <a:pPr marL="285750" indent="-285750">
              <a:buFont typeface="Arial" panose="020B0604020202020204" pitchFamily="34" charset="0"/>
              <a:buChar char="•"/>
            </a:pPr>
            <a:r>
              <a:rPr lang="nl-NL" sz="3000" dirty="0">
                <a:solidFill>
                  <a:srgbClr val="83519C"/>
                </a:solidFill>
                <a:latin typeface="+mn-lt"/>
              </a:rPr>
              <a:t>Expertise zorgprofessionals (gezamenlijke scholing)</a:t>
            </a:r>
          </a:p>
          <a:p>
            <a:pPr marL="285750" indent="-285750">
              <a:buFont typeface="Arial" panose="020B0604020202020204" pitchFamily="34" charset="0"/>
              <a:buChar char="•"/>
            </a:pPr>
            <a:endParaRPr lang="nl-NL" sz="3000" dirty="0">
              <a:solidFill>
                <a:srgbClr val="83519C"/>
              </a:solidFill>
              <a:latin typeface="+mn-lt"/>
            </a:endParaRPr>
          </a:p>
          <a:p>
            <a:endParaRPr lang="nl-NL" dirty="0">
              <a:solidFill>
                <a:srgbClr val="83519C"/>
              </a:solidFill>
              <a:latin typeface="+mn-lt"/>
            </a:endParaRPr>
          </a:p>
        </p:txBody>
      </p:sp>
    </p:spTree>
    <p:extLst>
      <p:ext uri="{BB962C8B-B14F-4D97-AF65-F5344CB8AC3E}">
        <p14:creationId xmlns:p14="http://schemas.microsoft.com/office/powerpoint/2010/main" val="3884807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evaluatie: wat vindt de cliënt?</a:t>
            </a:r>
          </a:p>
        </p:txBody>
      </p:sp>
      <p:sp>
        <p:nvSpPr>
          <p:cNvPr id="2" name="Tekstvak 1"/>
          <p:cNvSpPr txBox="1"/>
          <p:nvPr/>
        </p:nvSpPr>
        <p:spPr>
          <a:xfrm>
            <a:off x="683568" y="1844824"/>
            <a:ext cx="8856984" cy="3139321"/>
          </a:xfrm>
          <a:prstGeom prst="rect">
            <a:avLst/>
          </a:prstGeom>
          <a:noFill/>
        </p:spPr>
        <p:txBody>
          <a:bodyPr wrap="square" rtlCol="0">
            <a:spAutoFit/>
          </a:bodyPr>
          <a:lstStyle/>
          <a:p>
            <a:pPr marL="285750" indent="-285750">
              <a:buFont typeface="Arial" panose="020B0604020202020204" pitchFamily="34" charset="0"/>
              <a:buChar char="•"/>
            </a:pPr>
            <a:r>
              <a:rPr lang="nl-NL" sz="3000" dirty="0">
                <a:solidFill>
                  <a:srgbClr val="83519C"/>
                </a:solidFill>
                <a:latin typeface="+mn-lt"/>
              </a:rPr>
              <a:t>Elke cliënt dezelfde enquête (uniformiteit)</a:t>
            </a:r>
          </a:p>
          <a:p>
            <a:pPr marL="285750" indent="-285750">
              <a:buFont typeface="Arial" panose="020B0604020202020204" pitchFamily="34" charset="0"/>
              <a:buChar char="•"/>
            </a:pPr>
            <a:r>
              <a:rPr lang="nl-NL" sz="3000" dirty="0">
                <a:solidFill>
                  <a:srgbClr val="83519C"/>
                </a:solidFill>
                <a:latin typeface="+mn-lt"/>
              </a:rPr>
              <a:t>Samen naar kijken (veiligheid)</a:t>
            </a:r>
          </a:p>
          <a:p>
            <a:pPr marL="285750" indent="-285750">
              <a:buFont typeface="Arial" panose="020B0604020202020204" pitchFamily="34" charset="0"/>
              <a:buChar char="•"/>
            </a:pPr>
            <a:r>
              <a:rPr lang="nl-NL" sz="3000" dirty="0">
                <a:solidFill>
                  <a:srgbClr val="83519C"/>
                </a:solidFill>
                <a:latin typeface="+mn-lt"/>
              </a:rPr>
              <a:t>Heel de keten </a:t>
            </a:r>
          </a:p>
          <a:p>
            <a:pPr marL="285750" indent="-285750">
              <a:buFont typeface="Arial" panose="020B0604020202020204" pitchFamily="34" charset="0"/>
              <a:buChar char="•"/>
            </a:pPr>
            <a:r>
              <a:rPr lang="nl-NL" sz="3000" dirty="0">
                <a:solidFill>
                  <a:srgbClr val="83519C"/>
                </a:solidFill>
                <a:latin typeface="+mn-lt"/>
              </a:rPr>
              <a:t>Zwangere en familie krijgen stem </a:t>
            </a:r>
          </a:p>
          <a:p>
            <a:pPr marL="285750" indent="-285750">
              <a:buFont typeface="Arial" panose="020B0604020202020204" pitchFamily="34" charset="0"/>
              <a:buChar char="•"/>
            </a:pPr>
            <a:r>
              <a:rPr lang="nl-NL" sz="3000" dirty="0">
                <a:solidFill>
                  <a:srgbClr val="83519C"/>
                </a:solidFill>
                <a:latin typeface="+mn-lt"/>
              </a:rPr>
              <a:t>Aanpassingen in organisatie en repertoire?</a:t>
            </a:r>
          </a:p>
          <a:p>
            <a:pPr marL="285750" indent="-285750">
              <a:buFont typeface="Arial" panose="020B0604020202020204" pitchFamily="34" charset="0"/>
              <a:buChar char="•"/>
            </a:pPr>
            <a:endParaRPr lang="nl-NL" sz="3000" dirty="0">
              <a:solidFill>
                <a:srgbClr val="83519C"/>
              </a:solidFill>
              <a:latin typeface="+mn-lt"/>
            </a:endParaRPr>
          </a:p>
          <a:p>
            <a:endParaRPr lang="nl-NL" dirty="0">
              <a:solidFill>
                <a:srgbClr val="83519C"/>
              </a:solidFill>
              <a:latin typeface="+mn-lt"/>
            </a:endParaRPr>
          </a:p>
        </p:txBody>
      </p:sp>
    </p:spTree>
    <p:extLst>
      <p:ext uri="{BB962C8B-B14F-4D97-AF65-F5344CB8AC3E}">
        <p14:creationId xmlns:p14="http://schemas.microsoft.com/office/powerpoint/2010/main" val="1351289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evaluatie: wat vindt de cliënt?</a:t>
            </a:r>
          </a:p>
        </p:txBody>
      </p:sp>
      <p:sp>
        <p:nvSpPr>
          <p:cNvPr id="2" name="Tekstvak 1"/>
          <p:cNvSpPr txBox="1"/>
          <p:nvPr/>
        </p:nvSpPr>
        <p:spPr>
          <a:xfrm>
            <a:off x="107504" y="1556792"/>
            <a:ext cx="8928992" cy="1477328"/>
          </a:xfrm>
          <a:prstGeom prst="rect">
            <a:avLst/>
          </a:prstGeom>
          <a:solidFill>
            <a:srgbClr val="83519C"/>
          </a:solidFill>
        </p:spPr>
        <p:txBody>
          <a:bodyPr wrap="square" rtlCol="0">
            <a:spAutoFit/>
          </a:bodyPr>
          <a:lstStyle/>
          <a:p>
            <a:pPr algn="ctr"/>
            <a:r>
              <a:rPr lang="nl-NL" dirty="0">
                <a:solidFill>
                  <a:schemeClr val="bg1"/>
                </a:solidFill>
                <a:latin typeface="+mn-lt"/>
              </a:rPr>
              <a:t>Met betrekking tot de afspraken is alles zeer goed en prettig verlopen. De bereikbaarheid was goed en ik voelde me altijd vrij om te bellen als ik vragen had. Ik werd dan ook heel prettig te woord gestaan en geholpen, zelfs kreeg ik (op vakantie) op zondag nog een mail terug, toen ik me zorgen maakte over een massage die ik had gehad. Ik voelde me altijd serieus genomen door jullie, dat voelde goed</a:t>
            </a:r>
            <a:r>
              <a:rPr lang="nl-NL" dirty="0">
                <a:solidFill>
                  <a:schemeClr val="bg1"/>
                </a:solidFill>
                <a:latin typeface="Angelina" panose="00000400000000000000" pitchFamily="2" charset="0"/>
              </a:rPr>
              <a:t>. </a:t>
            </a:r>
            <a:endParaRPr lang="nl-NL" dirty="0">
              <a:solidFill>
                <a:srgbClr val="83519C"/>
              </a:solidFill>
              <a:latin typeface="+mn-lt"/>
            </a:endParaRPr>
          </a:p>
        </p:txBody>
      </p:sp>
      <p:sp>
        <p:nvSpPr>
          <p:cNvPr id="5" name="Tekstvak 4"/>
          <p:cNvSpPr txBox="1"/>
          <p:nvPr/>
        </p:nvSpPr>
        <p:spPr>
          <a:xfrm>
            <a:off x="107504" y="3316342"/>
            <a:ext cx="8911430" cy="1200329"/>
          </a:xfrm>
          <a:prstGeom prst="rect">
            <a:avLst/>
          </a:prstGeom>
          <a:solidFill>
            <a:srgbClr val="83519C"/>
          </a:solidFill>
        </p:spPr>
        <p:txBody>
          <a:bodyPr wrap="square" rtlCol="0">
            <a:spAutoFit/>
          </a:bodyPr>
          <a:lstStyle/>
          <a:p>
            <a:pPr lvl="0" algn="ctr"/>
            <a:r>
              <a:rPr lang="da-DK" dirty="0">
                <a:solidFill>
                  <a:schemeClr val="bg1"/>
                </a:solidFill>
                <a:latin typeface="+mn-lt"/>
              </a:rPr>
              <a:t>In Oisterwijk waren de controles altijd op tijd, met één uitzondering toen er een onverwachte situatie plaatsvond en ik 10 minuten heb moeten wachten. / Bij de gynaecoloog waren de wachttijden vaak wel minstens 10 minuten. 1x langer door spoedoproep, maar toen kregen we koffie.</a:t>
            </a:r>
            <a:endParaRPr lang="nl-NL" dirty="0">
              <a:solidFill>
                <a:schemeClr val="bg1"/>
              </a:solidFill>
              <a:latin typeface="+mn-lt"/>
            </a:endParaRPr>
          </a:p>
        </p:txBody>
      </p:sp>
      <p:sp>
        <p:nvSpPr>
          <p:cNvPr id="6" name="Tekstvak 5"/>
          <p:cNvSpPr txBox="1"/>
          <p:nvPr/>
        </p:nvSpPr>
        <p:spPr>
          <a:xfrm>
            <a:off x="107504" y="4869160"/>
            <a:ext cx="8928992" cy="1200329"/>
          </a:xfrm>
          <a:prstGeom prst="rect">
            <a:avLst/>
          </a:prstGeom>
          <a:solidFill>
            <a:srgbClr val="83519C"/>
          </a:solidFill>
        </p:spPr>
        <p:txBody>
          <a:bodyPr wrap="square" rtlCol="0">
            <a:spAutoFit/>
          </a:bodyPr>
          <a:lstStyle/>
          <a:p>
            <a:pPr lvl="0" algn="ctr"/>
            <a:r>
              <a:rPr lang="da-DK" dirty="0">
                <a:solidFill>
                  <a:schemeClr val="bg1"/>
                </a:solidFill>
                <a:latin typeface="+mn-lt"/>
              </a:rPr>
              <a:t>Betrokken zorgverleners. Tijdens voortraject. Maar ook tijdens bevalling. Ik heb me altijd heel erg gehoord en gezien gevoeld. Er is genoeg tijd voor ons geweest steeds. Goede bereikbaarheid. Heel goede informatievoorziening over alles.  / Verblijf in kraamhotel was heel prettig!</a:t>
            </a:r>
            <a:endParaRPr lang="nl-NL" dirty="0">
              <a:solidFill>
                <a:schemeClr val="bg1"/>
              </a:solidFill>
              <a:latin typeface="+mn-lt"/>
            </a:endParaRPr>
          </a:p>
        </p:txBody>
      </p:sp>
    </p:spTree>
    <p:extLst>
      <p:ext uri="{BB962C8B-B14F-4D97-AF65-F5344CB8AC3E}">
        <p14:creationId xmlns:p14="http://schemas.microsoft.com/office/powerpoint/2010/main" val="824112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3"/>
          <p:cNvSpPr>
            <a:spLocks noGrp="1"/>
          </p:cNvSpPr>
          <p:nvPr>
            <p:ph type="title"/>
          </p:nvPr>
        </p:nvSpPr>
        <p:spPr/>
        <p:txBody>
          <a:bodyPr/>
          <a:lstStyle/>
          <a:p>
            <a:pPr algn="ctr"/>
            <a:r>
              <a:rPr lang="nl-NL" dirty="0"/>
              <a:t>Gezamenlijke evaluatie: wat vindt de cliënt?</a:t>
            </a:r>
          </a:p>
        </p:txBody>
      </p:sp>
      <p:sp>
        <p:nvSpPr>
          <p:cNvPr id="2" name="Tekstvak 1"/>
          <p:cNvSpPr txBox="1"/>
          <p:nvPr/>
        </p:nvSpPr>
        <p:spPr>
          <a:xfrm>
            <a:off x="125066" y="1412776"/>
            <a:ext cx="8928992" cy="646331"/>
          </a:xfrm>
          <a:prstGeom prst="rect">
            <a:avLst/>
          </a:prstGeom>
          <a:solidFill>
            <a:srgbClr val="83519C"/>
          </a:solidFill>
        </p:spPr>
        <p:txBody>
          <a:bodyPr wrap="square" rtlCol="0">
            <a:spAutoFit/>
          </a:bodyPr>
          <a:lstStyle/>
          <a:p>
            <a:pPr lvl="0" algn="ctr"/>
            <a:r>
              <a:rPr lang="da-DK" dirty="0">
                <a:solidFill>
                  <a:schemeClr val="bg1"/>
                </a:solidFill>
                <a:latin typeface="+mn-lt"/>
              </a:rPr>
              <a:t>Communicatie en bereikbaarheid en samenwerking tussen diverse teams. Het voelt niet alsof er verschillende teams zijn.</a:t>
            </a:r>
            <a:r>
              <a:rPr lang="nl-NL" dirty="0">
                <a:solidFill>
                  <a:schemeClr val="bg1"/>
                </a:solidFill>
                <a:latin typeface="Angelina" panose="00000400000000000000" pitchFamily="2" charset="0"/>
              </a:rPr>
              <a:t>. </a:t>
            </a:r>
            <a:endParaRPr lang="nl-NL" dirty="0">
              <a:solidFill>
                <a:srgbClr val="83519C"/>
              </a:solidFill>
              <a:latin typeface="+mn-lt"/>
            </a:endParaRPr>
          </a:p>
        </p:txBody>
      </p:sp>
      <p:sp>
        <p:nvSpPr>
          <p:cNvPr id="5" name="Tekstvak 4"/>
          <p:cNvSpPr txBox="1"/>
          <p:nvPr/>
        </p:nvSpPr>
        <p:spPr>
          <a:xfrm>
            <a:off x="142628" y="2204864"/>
            <a:ext cx="8911430" cy="646331"/>
          </a:xfrm>
          <a:prstGeom prst="rect">
            <a:avLst/>
          </a:prstGeom>
          <a:solidFill>
            <a:srgbClr val="83519C"/>
          </a:solidFill>
        </p:spPr>
        <p:txBody>
          <a:bodyPr wrap="square" rtlCol="0">
            <a:spAutoFit/>
          </a:bodyPr>
          <a:lstStyle/>
          <a:p>
            <a:pPr lvl="0" algn="ctr"/>
            <a:r>
              <a:rPr lang="da-DK" dirty="0">
                <a:solidFill>
                  <a:schemeClr val="bg1"/>
                </a:solidFill>
                <a:latin typeface="+mn-lt"/>
              </a:rPr>
              <a:t>Professionele organisatie, waarbij iedereen ondanks de grootte van de organisatie goed op de hoogte was. Ik heb me veilig gevoeld tijdens de zwangerschap en bevalling.</a:t>
            </a:r>
            <a:endParaRPr lang="nl-NL" dirty="0">
              <a:solidFill>
                <a:schemeClr val="bg1"/>
              </a:solidFill>
              <a:latin typeface="+mn-lt"/>
            </a:endParaRPr>
          </a:p>
        </p:txBody>
      </p:sp>
      <p:sp>
        <p:nvSpPr>
          <p:cNvPr id="6" name="Tekstvak 5"/>
          <p:cNvSpPr txBox="1"/>
          <p:nvPr/>
        </p:nvSpPr>
        <p:spPr>
          <a:xfrm>
            <a:off x="125066" y="2996952"/>
            <a:ext cx="8928992" cy="923330"/>
          </a:xfrm>
          <a:prstGeom prst="rect">
            <a:avLst/>
          </a:prstGeom>
          <a:solidFill>
            <a:srgbClr val="83519C"/>
          </a:solidFill>
        </p:spPr>
        <p:txBody>
          <a:bodyPr wrap="square" rtlCol="0">
            <a:spAutoFit/>
          </a:bodyPr>
          <a:lstStyle/>
          <a:p>
            <a:pPr lvl="0" algn="ctr"/>
            <a:r>
              <a:rPr lang="da-DK" dirty="0">
                <a:solidFill>
                  <a:schemeClr val="bg1"/>
                </a:solidFill>
                <a:latin typeface="+mn-lt"/>
              </a:rPr>
              <a:t>Het zou fijn zijn om iets minder verschillende gezichten te zien tijdens de zwangerschap. Dit was soms wel vervelend. Het is prettiger om met 1 of 2 vaste mensen een band op te bouwen.</a:t>
            </a:r>
            <a:endParaRPr lang="nl-NL" dirty="0">
              <a:solidFill>
                <a:schemeClr val="bg1"/>
              </a:solidFill>
              <a:latin typeface="+mn-lt"/>
            </a:endParaRPr>
          </a:p>
        </p:txBody>
      </p:sp>
      <p:sp>
        <p:nvSpPr>
          <p:cNvPr id="7" name="Tekstvak 6"/>
          <p:cNvSpPr txBox="1"/>
          <p:nvPr/>
        </p:nvSpPr>
        <p:spPr>
          <a:xfrm>
            <a:off x="107504" y="4077072"/>
            <a:ext cx="8928992" cy="923330"/>
          </a:xfrm>
          <a:prstGeom prst="rect">
            <a:avLst/>
          </a:prstGeom>
          <a:solidFill>
            <a:srgbClr val="83519C"/>
          </a:solidFill>
        </p:spPr>
        <p:txBody>
          <a:bodyPr wrap="square" rtlCol="0">
            <a:spAutoFit/>
          </a:bodyPr>
          <a:lstStyle/>
          <a:p>
            <a:pPr lvl="0" algn="ctr"/>
            <a:r>
              <a:rPr lang="da-DK" dirty="0">
                <a:solidFill>
                  <a:schemeClr val="bg1"/>
                </a:solidFill>
                <a:latin typeface="+mn-lt"/>
              </a:rPr>
              <a:t>Goede zorg, er is steeds gekeken naar wat verantwoord was en wat onze wensen waren. Daardoor hadden we alle vertrouwen in alle professionals. We zijn ontzettend goed geholpen en konden met alle vragen en onzekerheden steeds terecht. Dank je wel!</a:t>
            </a:r>
            <a:endParaRPr lang="nl-NL" dirty="0">
              <a:solidFill>
                <a:schemeClr val="bg1"/>
              </a:solidFill>
              <a:latin typeface="+mn-lt"/>
            </a:endParaRPr>
          </a:p>
        </p:txBody>
      </p:sp>
      <p:sp>
        <p:nvSpPr>
          <p:cNvPr id="8" name="Tekstvak 7"/>
          <p:cNvSpPr txBox="1"/>
          <p:nvPr/>
        </p:nvSpPr>
        <p:spPr>
          <a:xfrm>
            <a:off x="112168" y="5157192"/>
            <a:ext cx="8928992" cy="923330"/>
          </a:xfrm>
          <a:prstGeom prst="rect">
            <a:avLst/>
          </a:prstGeom>
          <a:solidFill>
            <a:srgbClr val="83519C"/>
          </a:solidFill>
        </p:spPr>
        <p:txBody>
          <a:bodyPr wrap="square" rtlCol="0">
            <a:spAutoFit/>
          </a:bodyPr>
          <a:lstStyle/>
          <a:p>
            <a:pPr lvl="0" algn="ctr"/>
            <a:r>
              <a:rPr lang="da-DK" dirty="0">
                <a:solidFill>
                  <a:schemeClr val="bg1"/>
                </a:solidFill>
                <a:latin typeface="+mn-lt"/>
              </a:rPr>
              <a:t>Misschien iets duidelijker dat team paars ook nog steeds echt Livive is, want dat wordt door deze enquete weer bevestigd, maar ik twijfelde daar soms toch aan. Maar goed, als dat alles is...</a:t>
            </a:r>
            <a:endParaRPr lang="nl-NL" dirty="0">
              <a:solidFill>
                <a:schemeClr val="bg1"/>
              </a:solidFill>
              <a:latin typeface="+mn-lt"/>
            </a:endParaRPr>
          </a:p>
        </p:txBody>
      </p:sp>
    </p:spTree>
    <p:extLst>
      <p:ext uri="{BB962C8B-B14F-4D97-AF65-F5344CB8AC3E}">
        <p14:creationId xmlns:p14="http://schemas.microsoft.com/office/powerpoint/2010/main" val="373985873"/>
      </p:ext>
    </p:extLst>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7187F271E6764BA7C3A6A48E0CBADB" ma:contentTypeVersion="19" ma:contentTypeDescription="Een nieuw document maken." ma:contentTypeScope="" ma:versionID="7d2600e9242d38a10a6b755a88e4b57d">
  <xsd:schema xmlns:xsd="http://www.w3.org/2001/XMLSchema" xmlns:xs="http://www.w3.org/2001/XMLSchema" xmlns:p="http://schemas.microsoft.com/office/2006/metadata/properties" xmlns:ns2="ec9541f1-3b43-482c-a8de-1b403dece07c" xmlns:ns3="bf4a096b-ecb1-4e85-a1e0-80c521e034ab" targetNamespace="http://schemas.microsoft.com/office/2006/metadata/properties" ma:root="true" ma:fieldsID="1cc4e5c85c3172efc2c75245fdea0056" ns2:_="" ns3:_="">
    <xsd:import namespace="ec9541f1-3b43-482c-a8de-1b403dece07c"/>
    <xsd:import namespace="bf4a096b-ecb1-4e85-a1e0-80c521e034ab"/>
    <xsd:element name="properties">
      <xsd:complexType>
        <xsd:sequence>
          <xsd:element name="documentManagement">
            <xsd:complexType>
              <xsd:all>
                <xsd:element ref="ns2:SharedWithUsers" minOccurs="0"/>
                <xsd:element ref="ns3:SharingHintHash" minOccurs="0"/>
                <xsd:element ref="ns3:SharedWithDetails" minOccurs="0"/>
                <xsd:element ref="ns3:LastSharedByUser" minOccurs="0"/>
                <xsd:element ref="ns3: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9541f1-3b43-482c-a8de-1b403dece07c"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f4a096b-ecb1-4e85-a1e0-80c521e034ab" elementFormDefault="qualified">
    <xsd:import namespace="http://schemas.microsoft.com/office/2006/documentManagement/types"/>
    <xsd:import namespace="http://schemas.microsoft.com/office/infopath/2007/PartnerControls"/>
    <xsd:element name="SharingHintHash" ma:index="9" nillable="true" ma:displayName="Hint-hash delen" ma:internalName="SharingHintHash" ma:readOnly="true">
      <xsd:simpleType>
        <xsd:restriction base="dms:Text"/>
      </xsd:simpleType>
    </xsd:element>
    <xsd:element name="SharedWithDetails" ma:index="10" nillable="true" ma:displayName="Gedeeld met details" ma:description="" ma:internalName="SharedWithDetails" ma:readOnly="true">
      <xsd:simpleType>
        <xsd:restriction base="dms:Note">
          <xsd:maxLength value="255"/>
        </xsd:restriction>
      </xsd:simpleType>
    </xsd:element>
    <xsd:element name="LastSharedByUser" ma:index="11" nillable="true" ma:displayName="Laatst gedeeld, per gebruiker" ma:description="" ma:internalName="LastSharedByUser" ma:readOnly="true">
      <xsd:simpleType>
        <xsd:restriction base="dms:Note">
          <xsd:maxLength value="255"/>
        </xsd:restriction>
      </xsd:simpleType>
    </xsd:element>
    <xsd:element name="LastSharedByTime" ma:index="12" nillable="true" ma:displayName="Laatst gedeeld, per tijdstip"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2F63A8-1B2C-49F9-B2B1-C536F95B75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9541f1-3b43-482c-a8de-1b403dece07c"/>
    <ds:schemaRef ds:uri="bf4a096b-ecb1-4e85-a1e0-80c521e034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819F20-1970-4C6C-8C2C-A7FCF7BFF200}">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ec9541f1-3b43-482c-a8de-1b403dece07c"/>
    <ds:schemaRef ds:uri="http://purl.org/dc/dcmitype/"/>
    <ds:schemaRef ds:uri="http://schemas.microsoft.com/office/infopath/2007/PartnerControls"/>
    <ds:schemaRef ds:uri="bf4a096b-ecb1-4e85-a1e0-80c521e034ab"/>
    <ds:schemaRef ds:uri="http://www.w3.org/XML/1998/namespace"/>
    <ds:schemaRef ds:uri="http://purl.org/dc/terms/"/>
  </ds:schemaRefs>
</ds:datastoreItem>
</file>

<file path=customXml/itemProps3.xml><?xml version="1.0" encoding="utf-8"?>
<ds:datastoreItem xmlns:ds="http://schemas.openxmlformats.org/officeDocument/2006/customXml" ds:itemID="{B2309654-214D-4313-A613-5F1F1EDBB4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417</TotalTime>
  <Words>866</Words>
  <Application>Microsoft Office PowerPoint</Application>
  <PresentationFormat>Diavoorstelling (4:3)</PresentationFormat>
  <Paragraphs>86</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Angelina</vt:lpstr>
      <vt:lpstr>Arial</vt:lpstr>
      <vt:lpstr>Calibri</vt:lpstr>
      <vt:lpstr>Office-thema</vt:lpstr>
      <vt:lpstr>We omringen jou  en je kind  met de beste zorg.</vt:lpstr>
      <vt:lpstr>De kracht van  gezamenlijke zorg</vt:lpstr>
      <vt:lpstr>Gezamenlijke zorg, hoe dan?</vt:lpstr>
      <vt:lpstr>Gezamenlijke zeggenschap</vt:lpstr>
      <vt:lpstr>Gezamenlijke zeggenschap</vt:lpstr>
      <vt:lpstr>Gezamenlijke verantwoordelijkheid</vt:lpstr>
      <vt:lpstr>Gezamenlijke evaluatie: wat vindt de cliënt?</vt:lpstr>
      <vt:lpstr>Gezamenlijke evaluatie: wat vindt de cliënt?</vt:lpstr>
      <vt:lpstr>Gezamenlijke evaluatie: wat vindt de cliënt?</vt:lpstr>
      <vt:lpstr>Gezamenlijke evaluatie: wat vindt de cliënt?</vt:lpstr>
      <vt:lpstr>1 organisatie</vt:lpstr>
      <vt:lpstr>Uitkomsten 1 organisatie</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erik</dc:creator>
  <cp:lastModifiedBy>Anneke Wiggers</cp:lastModifiedBy>
  <cp:revision>59</cp:revision>
  <dcterms:created xsi:type="dcterms:W3CDTF">2011-10-31T10:23:00Z</dcterms:created>
  <dcterms:modified xsi:type="dcterms:W3CDTF">2018-02-08T12:28:12Z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0x010100DB7187F271E6764BA7C3A6A48E0CBADB</vt:lpwstr>
  </property>
</Properties>
</file>