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1"/>
  </p:notesMasterIdLst>
  <p:handoutMasterIdLst>
    <p:handoutMasterId r:id="rId22"/>
  </p:handoutMasterIdLst>
  <p:sldIdLst>
    <p:sldId id="351" r:id="rId5"/>
    <p:sldId id="352" r:id="rId6"/>
    <p:sldId id="350" r:id="rId7"/>
    <p:sldId id="347" r:id="rId8"/>
    <p:sldId id="346" r:id="rId9"/>
    <p:sldId id="348" r:id="rId10"/>
    <p:sldId id="332" r:id="rId11"/>
    <p:sldId id="316" r:id="rId12"/>
    <p:sldId id="318" r:id="rId13"/>
    <p:sldId id="320" r:id="rId14"/>
    <p:sldId id="322" r:id="rId15"/>
    <p:sldId id="349" r:id="rId16"/>
    <p:sldId id="329" r:id="rId17"/>
    <p:sldId id="331" r:id="rId18"/>
    <p:sldId id="353" r:id="rId19"/>
    <p:sldId id="354" r:id="rId20"/>
  </p:sldIdLst>
  <p:sldSz cx="12192000" cy="6858000"/>
  <p:notesSz cx="6797675" cy="98742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7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B1AD"/>
    <a:srgbClr val="C1E1DF"/>
    <a:srgbClr val="FAE836"/>
    <a:srgbClr val="F1E135"/>
    <a:srgbClr val="70C407"/>
    <a:srgbClr val="01A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jl, gemiddeld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99708" autoAdjust="0"/>
  </p:normalViewPr>
  <p:slideViewPr>
    <p:cSldViewPr>
      <p:cViewPr varScale="1">
        <p:scale>
          <a:sx n="111" d="100"/>
          <a:sy n="111" d="100"/>
        </p:scale>
        <p:origin x="996" y="78"/>
      </p:cViewPr>
      <p:guideLst>
        <p:guide orient="horz" pos="2160"/>
        <p:guide pos="3840"/>
        <p:guide pos="37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81379-6D92-4C02-B4D0-B07BFEA23288}" type="datetimeFigureOut">
              <a:rPr lang="nl-NL" smtClean="0"/>
              <a:pPr/>
              <a:t>9-11-2017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4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C2CD9-F724-4C9F-BA60-9792AEF8936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495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78535-83A1-8E4D-9416-34E3D35A0D6A}" type="datetimeFigureOut">
              <a:rPr lang="nl-NL" smtClean="0"/>
              <a:pPr/>
              <a:t>9-11-2017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E5661-C97C-214F-B80F-E906315A896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9099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Doen wat anderen doen – help</a:t>
            </a:r>
          </a:p>
          <a:p>
            <a:r>
              <a:rPr lang="nl-NL" dirty="0" err="1"/>
              <a:t>Consisten</a:t>
            </a:r>
            <a:r>
              <a:rPr lang="nl-NL" dirty="0"/>
              <a:t> – ja ja …</a:t>
            </a:r>
          </a:p>
          <a:p>
            <a:r>
              <a:rPr lang="nl-NL" dirty="0"/>
              <a:t>We staan niet graag in het krijt</a:t>
            </a:r>
          </a:p>
          <a:p>
            <a:r>
              <a:rPr lang="nl-NL" dirty="0"/>
              <a:t>We doen zaken met mensen die we mogen</a:t>
            </a:r>
          </a:p>
          <a:p>
            <a:r>
              <a:rPr lang="nl-NL" dirty="0"/>
              <a:t>We kunnen niet beoordelen</a:t>
            </a:r>
          </a:p>
          <a:p>
            <a:r>
              <a:rPr lang="nl-NL" dirty="0"/>
              <a:t>Eigen</a:t>
            </a:r>
            <a:r>
              <a:rPr lang="nl-NL" baseline="0" dirty="0"/>
              <a:t> projecten</a:t>
            </a:r>
          </a:p>
          <a:p>
            <a:r>
              <a:rPr lang="nl-NL" baseline="0" dirty="0"/>
              <a:t>Verlies</a:t>
            </a:r>
          </a:p>
          <a:p>
            <a:r>
              <a:rPr lang="nl-NL" baseline="0" dirty="0"/>
              <a:t>Ons plaatje is snel compleet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D8A77-286E-AB4B-9E2B-21DDEA191E91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3586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ABCE-E557-486D-A0AE-B69542ACA353}" type="datetimeFigureOut">
              <a:rPr lang="nl-NL" smtClean="0"/>
              <a:pPr/>
              <a:t>9-11-2017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FC5E-637F-4644-8E93-831B5C04041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4210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ABCE-E557-486D-A0AE-B69542ACA353}" type="datetimeFigureOut">
              <a:rPr lang="nl-NL" smtClean="0"/>
              <a:pPr/>
              <a:t>9-11-2017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FC5E-637F-4644-8E93-831B5C040416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60648"/>
            <a:ext cx="382946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35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ABCE-E557-486D-A0AE-B69542ACA353}" type="datetimeFigureOut">
              <a:rPr lang="nl-NL" smtClean="0"/>
              <a:pPr/>
              <a:t>9-11-2017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FC5E-637F-4644-8E93-831B5C040416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60648"/>
            <a:ext cx="382946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65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ABCE-E557-486D-A0AE-B69542ACA353}" type="datetimeFigureOut">
              <a:rPr lang="nl-NL" smtClean="0"/>
              <a:pPr/>
              <a:t>9-11-2017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FC5E-637F-4644-8E93-831B5C040416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60648"/>
            <a:ext cx="382946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05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ABCE-E557-486D-A0AE-B69542ACA353}" type="datetimeFigureOut">
              <a:rPr lang="nl-NL" smtClean="0"/>
              <a:pPr/>
              <a:t>9-11-2017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FC5E-637F-4644-8E93-831B5C04041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535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ABCE-E557-486D-A0AE-B69542ACA353}" type="datetimeFigureOut">
              <a:rPr lang="nl-NL" smtClean="0"/>
              <a:pPr/>
              <a:t>9-11-2017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FC5E-637F-4644-8E93-831B5C040416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60648"/>
            <a:ext cx="382946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74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ABCE-E557-486D-A0AE-B69542ACA353}" type="datetimeFigureOut">
              <a:rPr lang="nl-NL" smtClean="0"/>
              <a:pPr/>
              <a:t>9-11-2017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FC5E-637F-4644-8E93-831B5C040416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60648"/>
            <a:ext cx="382946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998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ABCE-E557-486D-A0AE-B69542ACA353}" type="datetimeFigureOut">
              <a:rPr lang="nl-NL" smtClean="0"/>
              <a:pPr/>
              <a:t>9-11-2017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FC5E-637F-4644-8E93-831B5C040416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60648"/>
            <a:ext cx="382946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99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ABCE-E557-486D-A0AE-B69542ACA353}" type="datetimeFigureOut">
              <a:rPr lang="nl-NL" smtClean="0"/>
              <a:pPr/>
              <a:t>9-11-2017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FC5E-637F-4644-8E93-831B5C04041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863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ABCE-E557-486D-A0AE-B69542ACA353}" type="datetimeFigureOut">
              <a:rPr lang="nl-NL" smtClean="0"/>
              <a:pPr/>
              <a:t>9-11-2017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FC5E-637F-4644-8E93-831B5C04041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905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AABCE-E557-486D-A0AE-B69542ACA353}" type="datetimeFigureOut">
              <a:rPr lang="nl-NL" smtClean="0"/>
              <a:pPr/>
              <a:t>9-11-2017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FC5E-637F-4644-8E93-831B5C040416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60648"/>
            <a:ext cx="382946" cy="836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93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kennisnetgeboortezorg.nl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AABCE-E557-486D-A0AE-B69542ACA353}" type="datetimeFigureOut">
              <a:rPr lang="nl-NL" smtClean="0"/>
              <a:pPr/>
              <a:t>9-11-2017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AFC5E-637F-4644-8E93-831B5C0404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Oval 5">
            <a:hlinkClick r:id="rId13"/>
          </p:cNvPr>
          <p:cNvSpPr/>
          <p:nvPr userDrawn="1"/>
        </p:nvSpPr>
        <p:spPr>
          <a:xfrm rot="21417198">
            <a:off x="5925736" y="5407569"/>
            <a:ext cx="6268658" cy="1888624"/>
          </a:xfrm>
          <a:custGeom>
            <a:avLst/>
            <a:gdLst>
              <a:gd name="connsiteX0" fmla="*/ 0 w 3707904"/>
              <a:gd name="connsiteY0" fmla="*/ 922412 h 1844824"/>
              <a:gd name="connsiteX1" fmla="*/ 1853952 w 3707904"/>
              <a:gd name="connsiteY1" fmla="*/ 0 h 1844824"/>
              <a:gd name="connsiteX2" fmla="*/ 3707904 w 3707904"/>
              <a:gd name="connsiteY2" fmla="*/ 922412 h 1844824"/>
              <a:gd name="connsiteX3" fmla="*/ 1853952 w 3707904"/>
              <a:gd name="connsiteY3" fmla="*/ 1844824 h 1844824"/>
              <a:gd name="connsiteX4" fmla="*/ 0 w 3707904"/>
              <a:gd name="connsiteY4" fmla="*/ 922412 h 1844824"/>
              <a:gd name="connsiteX0" fmla="*/ 0 w 3759663"/>
              <a:gd name="connsiteY0" fmla="*/ 954447 h 2245276"/>
              <a:gd name="connsiteX1" fmla="*/ 1853952 w 3759663"/>
              <a:gd name="connsiteY1" fmla="*/ 32035 h 2245276"/>
              <a:gd name="connsiteX2" fmla="*/ 3759663 w 3759663"/>
              <a:gd name="connsiteY2" fmla="*/ 2015496 h 2245276"/>
              <a:gd name="connsiteX3" fmla="*/ 1853952 w 3759663"/>
              <a:gd name="connsiteY3" fmla="*/ 1876859 h 2245276"/>
              <a:gd name="connsiteX4" fmla="*/ 0 w 3759663"/>
              <a:gd name="connsiteY4" fmla="*/ 954447 h 2245276"/>
              <a:gd name="connsiteX0" fmla="*/ 0 w 4674063"/>
              <a:gd name="connsiteY0" fmla="*/ 1845727 h 2183083"/>
              <a:gd name="connsiteX1" fmla="*/ 2768352 w 4674063"/>
              <a:gd name="connsiteY1" fmla="*/ 289 h 2183083"/>
              <a:gd name="connsiteX2" fmla="*/ 4674063 w 4674063"/>
              <a:gd name="connsiteY2" fmla="*/ 1983750 h 2183083"/>
              <a:gd name="connsiteX3" fmla="*/ 2768352 w 4674063"/>
              <a:gd name="connsiteY3" fmla="*/ 1845113 h 2183083"/>
              <a:gd name="connsiteX4" fmla="*/ 0 w 4674063"/>
              <a:gd name="connsiteY4" fmla="*/ 1845727 h 2183083"/>
              <a:gd name="connsiteX0" fmla="*/ 12 w 4674075"/>
              <a:gd name="connsiteY0" fmla="*/ 1621437 h 1958793"/>
              <a:gd name="connsiteX1" fmla="*/ 2733859 w 4674075"/>
              <a:gd name="connsiteY1" fmla="*/ 286 h 1958793"/>
              <a:gd name="connsiteX2" fmla="*/ 4674075 w 4674075"/>
              <a:gd name="connsiteY2" fmla="*/ 1759460 h 1958793"/>
              <a:gd name="connsiteX3" fmla="*/ 2768364 w 4674075"/>
              <a:gd name="connsiteY3" fmla="*/ 1620823 h 1958793"/>
              <a:gd name="connsiteX4" fmla="*/ 12 w 4674075"/>
              <a:gd name="connsiteY4" fmla="*/ 1621437 h 1958793"/>
              <a:gd name="connsiteX0" fmla="*/ 1693 w 4675756"/>
              <a:gd name="connsiteY0" fmla="*/ 1440317 h 1777673"/>
              <a:gd name="connsiteX1" fmla="*/ 3184114 w 4675756"/>
              <a:gd name="connsiteY1" fmla="*/ 321 h 1777673"/>
              <a:gd name="connsiteX2" fmla="*/ 4675756 w 4675756"/>
              <a:gd name="connsiteY2" fmla="*/ 1578340 h 1777673"/>
              <a:gd name="connsiteX3" fmla="*/ 2770045 w 4675756"/>
              <a:gd name="connsiteY3" fmla="*/ 1439703 h 1777673"/>
              <a:gd name="connsiteX4" fmla="*/ 1693 w 4675756"/>
              <a:gd name="connsiteY4" fmla="*/ 1440317 h 1777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75756" h="1777673">
                <a:moveTo>
                  <a:pt x="1693" y="1440317"/>
                </a:moveTo>
                <a:cubicBezTo>
                  <a:pt x="70704" y="1200420"/>
                  <a:pt x="2405104" y="-22683"/>
                  <a:pt x="3184114" y="321"/>
                </a:cubicBezTo>
                <a:cubicBezTo>
                  <a:pt x="3963124" y="23325"/>
                  <a:pt x="4675756" y="1068906"/>
                  <a:pt x="4675756" y="1578340"/>
                </a:cubicBezTo>
                <a:cubicBezTo>
                  <a:pt x="4675756" y="2087774"/>
                  <a:pt x="3549055" y="1462707"/>
                  <a:pt x="2770045" y="1439703"/>
                </a:cubicBezTo>
                <a:cubicBezTo>
                  <a:pt x="1991035" y="1416699"/>
                  <a:pt x="-67318" y="1680214"/>
                  <a:pt x="1693" y="1440317"/>
                </a:cubicBezTo>
                <a:close/>
              </a:path>
            </a:pathLst>
          </a:custGeom>
          <a:solidFill>
            <a:srgbClr val="01AE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</a:t>
            </a:r>
            <a:endParaRPr lang="nl-NL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8112224" y="6199321"/>
            <a:ext cx="3536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www.kennisnetgeboortezorg.nl</a:t>
            </a:r>
            <a:endParaRPr lang="nl-N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897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.munts@bogeboortezorg.nl" TargetMode="External"/><Relationship Id="rId2" Type="http://schemas.openxmlformats.org/officeDocument/2006/relationships/hyperlink" Target="mailto:gdewinter@perined.n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mailto:marianhoekstra@collegepz.n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52AD37-7987-4A61-8777-31394FB2B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Workshop Meten van kwaliteit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DBA39F-2BFE-47B0-8038-279DDF25C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    </a:t>
            </a:r>
            <a:r>
              <a:rPr lang="nl-NL" sz="2800" b="1" dirty="0"/>
              <a:t>Opbouw van de workshop:</a:t>
            </a:r>
          </a:p>
          <a:p>
            <a:r>
              <a:rPr lang="nl-NL" sz="2800" dirty="0"/>
              <a:t>Wat is de rol van CPZ?</a:t>
            </a:r>
          </a:p>
          <a:p>
            <a:r>
              <a:rPr lang="nl-NL" sz="2800" dirty="0"/>
              <a:t>Waarom indicatoren, welke zijn er en wat is nieuw?</a:t>
            </a:r>
          </a:p>
          <a:p>
            <a:r>
              <a:rPr lang="nl-NL" sz="2800" dirty="0"/>
              <a:t>Wat betekent de </a:t>
            </a:r>
            <a:r>
              <a:rPr lang="nl-NL" sz="2800" dirty="0" err="1"/>
              <a:t>indicatorenset</a:t>
            </a:r>
            <a:r>
              <a:rPr lang="nl-NL" sz="2800" dirty="0"/>
              <a:t> integrale </a:t>
            </a:r>
            <a:r>
              <a:rPr lang="nl-NL" sz="2800" dirty="0" err="1"/>
              <a:t>geboortezorg</a:t>
            </a:r>
            <a:r>
              <a:rPr lang="nl-NL" sz="2800" dirty="0"/>
              <a:t> voor zorgverleners?</a:t>
            </a:r>
          </a:p>
          <a:p>
            <a:r>
              <a:rPr lang="nl-NL" sz="2800" dirty="0"/>
              <a:t>Toelichting per indicator</a:t>
            </a:r>
          </a:p>
          <a:p>
            <a:r>
              <a:rPr lang="nl-NL" sz="2800" dirty="0"/>
              <a:t>Tips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34EE5E1-E5F5-4CBF-AAC5-0D0DDB59C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963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3472" y="188640"/>
            <a:ext cx="10515600" cy="818216"/>
          </a:xfrm>
        </p:spPr>
        <p:txBody>
          <a:bodyPr>
            <a:normAutofit/>
          </a:bodyPr>
          <a:lstStyle/>
          <a:p>
            <a:pPr algn="l"/>
            <a:r>
              <a:rPr lang="nl-NL" b="1" dirty="0"/>
              <a:t>Plaats zorg   </a:t>
            </a:r>
            <a:r>
              <a:rPr lang="nl-NL" sz="3100" i="1" dirty="0">
                <a:solidFill>
                  <a:schemeClr val="accent4">
                    <a:lumMod val="50000"/>
                  </a:schemeClr>
                </a:solidFill>
              </a:rPr>
              <a:t>verantwoordelijke: VSV (i.c. ziekenhuis) </a:t>
            </a:r>
            <a:endParaRPr lang="nl-NL" sz="31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45725" y="1700808"/>
            <a:ext cx="11019656" cy="4993622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nl-NL" sz="2800" b="1" dirty="0"/>
              <a:t>Start zwangerschapsbegeleiding </a:t>
            </a:r>
            <a:r>
              <a:rPr lang="nl-NL" sz="2800" dirty="0"/>
              <a:t>vóór 10 weken: (algemeen; uit achterstandssituatie)  </a:t>
            </a:r>
          </a:p>
          <a:p>
            <a:pPr marL="514350" indent="-514350">
              <a:buAutoNum type="arabicPeriod"/>
            </a:pPr>
            <a:r>
              <a:rPr lang="nl-NL" sz="2800" b="1" dirty="0"/>
              <a:t>Bevallingen</a:t>
            </a:r>
            <a:r>
              <a:rPr lang="nl-NL" sz="2800" dirty="0"/>
              <a:t>: totaal; thuis/pk/klinisch; type baring bij klinische bevalling (vaginaal/instrumenteel/sectio) </a:t>
            </a:r>
          </a:p>
          <a:p>
            <a:pPr marL="514350" indent="-514350">
              <a:buAutoNum type="arabicPeriod"/>
            </a:pPr>
            <a:r>
              <a:rPr lang="nl-NL" sz="2800" b="1" dirty="0"/>
              <a:t>Bevallingen </a:t>
            </a:r>
            <a:r>
              <a:rPr lang="nl-NL" sz="2800" b="1" dirty="0" err="1"/>
              <a:t>durante</a:t>
            </a:r>
            <a:r>
              <a:rPr lang="nl-NL" sz="2800" b="1" dirty="0"/>
              <a:t> </a:t>
            </a:r>
            <a:r>
              <a:rPr lang="nl-NL" sz="2800" b="1" dirty="0" err="1"/>
              <a:t>partu</a:t>
            </a:r>
            <a:r>
              <a:rPr lang="nl-NL" sz="2800" b="1" dirty="0"/>
              <a:t> overgedragen </a:t>
            </a:r>
            <a:r>
              <a:rPr lang="nl-NL" sz="2800" dirty="0"/>
              <a:t>(=medische indicatie): totaal; type baring (vaginaal/instrumenteel/met sectio); reden overdragen: wegens niet vorderende ontsluiting/sedatie/pijnstilling </a:t>
            </a:r>
          </a:p>
          <a:p>
            <a:pPr marL="514350" indent="-514350">
              <a:buAutoNum type="arabicPeriod"/>
            </a:pPr>
            <a:r>
              <a:rPr lang="nl-NL" sz="2800" b="1" dirty="0"/>
              <a:t>Kinderen direct post partum overgedragen</a:t>
            </a:r>
          </a:p>
          <a:p>
            <a:endParaRPr lang="nl-NL" sz="36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87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839788" y="160978"/>
            <a:ext cx="10515600" cy="1325563"/>
          </a:xfrm>
        </p:spPr>
        <p:txBody>
          <a:bodyPr/>
          <a:lstStyle/>
          <a:p>
            <a:r>
              <a:rPr lang="nl-NL" b="1" dirty="0"/>
              <a:t>Borstvoeding</a:t>
            </a:r>
          </a:p>
        </p:txBody>
      </p:sp>
      <p:sp>
        <p:nvSpPr>
          <p:cNvPr id="6" name="Tijdelijke aanduiding voor inhoud 3"/>
          <p:cNvSpPr>
            <a:spLocks noGrp="1"/>
          </p:cNvSpPr>
          <p:nvPr>
            <p:ph sz="half" idx="4294967295"/>
          </p:nvPr>
        </p:nvSpPr>
        <p:spPr>
          <a:xfrm>
            <a:off x="839788" y="1323759"/>
            <a:ext cx="10515600" cy="203323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nl-NL" sz="2800" b="1" dirty="0"/>
              <a:t>Geslaagde borstvoeding </a:t>
            </a:r>
            <a:r>
              <a:rPr lang="nl-NL" sz="2800" dirty="0"/>
              <a:t>in groep die op de 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eerste én de laatste</a:t>
            </a:r>
          </a:p>
          <a:p>
            <a:pPr marL="0" indent="0">
              <a:buNone/>
            </a:pPr>
            <a:r>
              <a:rPr lang="nl-NL" sz="2800" dirty="0"/>
              <a:t>       </a:t>
            </a:r>
            <a:r>
              <a:rPr lang="nl-NL" sz="2800" dirty="0" err="1"/>
              <a:t>verzorgingsdag</a:t>
            </a:r>
            <a:r>
              <a:rPr lang="nl-NL" sz="2800" dirty="0"/>
              <a:t> thuis volledige borstvoeding krijgt.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spcAft>
                <a:spcPts val="600"/>
              </a:spcAft>
              <a:buNone/>
            </a:pPr>
            <a:r>
              <a:rPr lang="nl-NL" sz="2800" dirty="0"/>
              <a:t>2.   </a:t>
            </a:r>
            <a:r>
              <a:rPr lang="nl-NL" sz="2800" b="1" dirty="0"/>
              <a:t>Geslaagde borstvoeding </a:t>
            </a:r>
            <a:r>
              <a:rPr lang="nl-NL" sz="2800" dirty="0"/>
              <a:t>bij 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alle geboren kinderen</a:t>
            </a:r>
            <a:r>
              <a:rPr lang="nl-NL" sz="2800" dirty="0"/>
              <a:t>.</a:t>
            </a:r>
          </a:p>
        </p:txBody>
      </p:sp>
      <p:sp>
        <p:nvSpPr>
          <p:cNvPr id="9" name="Tijdelijke aanduiding voor tekst 4"/>
          <p:cNvSpPr txBox="1">
            <a:spLocks/>
          </p:cNvSpPr>
          <p:nvPr/>
        </p:nvSpPr>
        <p:spPr>
          <a:xfrm>
            <a:off x="839788" y="3748878"/>
            <a:ext cx="11640616" cy="154179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sz="3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Tijdelijke aanduiding voor inhoud 5"/>
          <p:cNvSpPr>
            <a:spLocks noGrp="1"/>
          </p:cNvSpPr>
          <p:nvPr>
            <p:ph sz="quarter" idx="4294967295"/>
          </p:nvPr>
        </p:nvSpPr>
        <p:spPr>
          <a:xfrm>
            <a:off x="806899" y="3356992"/>
            <a:ext cx="11640616" cy="43451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800" b="1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Verantwoordelijke:    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VSV (i.c. Kraamzorgorganisatie)</a:t>
            </a:r>
          </a:p>
          <a:p>
            <a:pPr marL="0" indent="0">
              <a:buNone/>
            </a:pPr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Afwijkende periode:  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01-10-2017 t/m 31-12-2017 (Q4)</a:t>
            </a:r>
          </a:p>
          <a:p>
            <a:pPr marL="0" indent="0">
              <a:buNone/>
            </a:pPr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Aanlevering 1: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 door kraamzorgorganisaties via </a:t>
            </a:r>
            <a:r>
              <a:rPr lang="nl-NL" sz="2800" dirty="0" err="1">
                <a:solidFill>
                  <a:schemeClr val="accent4">
                    <a:lumMod val="50000"/>
                  </a:schemeClr>
                </a:solidFill>
              </a:rPr>
              <a:t>Desan</a:t>
            </a:r>
            <a:endParaRPr lang="nl-NL" sz="28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Aanlevering 2: 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door Perined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2736" y="1850176"/>
            <a:ext cx="292230" cy="3268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2736" y="3640987"/>
            <a:ext cx="845642" cy="81288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B1D68F88-2DBD-49F0-9682-F0F8EDCD1B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8A2190E5-027D-4D13-85E7-3A7D8456E9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47336" y="2785501"/>
            <a:ext cx="360039" cy="36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15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852055" y="0"/>
            <a:ext cx="10503333" cy="1341068"/>
          </a:xfrm>
        </p:spPr>
        <p:txBody>
          <a:bodyPr/>
          <a:lstStyle/>
          <a:p>
            <a:r>
              <a:rPr lang="nl-NL" b="1" dirty="0" err="1"/>
              <a:t>Cliëntervaringsvragenlijsten</a:t>
            </a:r>
            <a:endParaRPr lang="nl-NL" b="1" dirty="0"/>
          </a:p>
        </p:txBody>
      </p:sp>
      <p:sp>
        <p:nvSpPr>
          <p:cNvPr id="6" name="Tijdelijke aanduiding voor inhoud 3"/>
          <p:cNvSpPr>
            <a:spLocks noGrp="1"/>
          </p:cNvSpPr>
          <p:nvPr>
            <p:ph sz="half" idx="4294967295"/>
          </p:nvPr>
        </p:nvSpPr>
        <p:spPr>
          <a:xfrm>
            <a:off x="839788" y="1323759"/>
            <a:ext cx="10515600" cy="203323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/>
              <a:t>1. 	via </a:t>
            </a:r>
            <a:r>
              <a:rPr lang="nl-NL" sz="2800" b="1" dirty="0"/>
              <a:t>Netto Promotor Score (NPS) </a:t>
            </a:r>
            <a:endParaRPr lang="nl-NL" sz="2800" dirty="0"/>
          </a:p>
          <a:p>
            <a:pPr marL="0" indent="0">
              <a:spcAft>
                <a:spcPts val="600"/>
              </a:spcAft>
              <a:buNone/>
            </a:pPr>
            <a:r>
              <a:rPr lang="nl-NL" sz="2800" dirty="0"/>
              <a:t>2. 	via </a:t>
            </a:r>
            <a:r>
              <a:rPr lang="nl-NL" sz="2800" b="1" dirty="0"/>
              <a:t>erkend instrument naar keuze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nl-NL" sz="2800" i="1" dirty="0"/>
              <a:t>Hoe? Voorstel </a:t>
            </a:r>
            <a:r>
              <a:rPr lang="nl-NL" sz="2800" i="1" dirty="0" err="1"/>
              <a:t>Perined</a:t>
            </a:r>
            <a:r>
              <a:rPr lang="nl-NL" sz="2800" i="1" dirty="0"/>
              <a:t>/CPZ!</a:t>
            </a:r>
          </a:p>
          <a:p>
            <a:pPr marL="0" indent="0">
              <a:spcAft>
                <a:spcPts val="600"/>
              </a:spcAft>
              <a:buNone/>
            </a:pPr>
            <a:endParaRPr lang="nl-NL" sz="3400" dirty="0"/>
          </a:p>
        </p:txBody>
      </p:sp>
      <p:sp>
        <p:nvSpPr>
          <p:cNvPr id="9" name="Tijdelijke aanduiding voor tekst 4"/>
          <p:cNvSpPr txBox="1">
            <a:spLocks/>
          </p:cNvSpPr>
          <p:nvPr/>
        </p:nvSpPr>
        <p:spPr>
          <a:xfrm>
            <a:off x="839788" y="3748878"/>
            <a:ext cx="11640616" cy="154179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nl-NL" sz="3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Tijdelijke aanduiding voor inhoud 5"/>
          <p:cNvSpPr>
            <a:spLocks noGrp="1"/>
          </p:cNvSpPr>
          <p:nvPr>
            <p:ph sz="quarter" idx="4294967295"/>
          </p:nvPr>
        </p:nvSpPr>
        <p:spPr>
          <a:xfrm>
            <a:off x="839788" y="3212976"/>
            <a:ext cx="11640616" cy="468306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Verantwoordelijke:    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VSV (i.c. ziekenhuis)</a:t>
            </a:r>
          </a:p>
          <a:p>
            <a:pPr marL="0" indent="0">
              <a:buNone/>
            </a:pPr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Periode:  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01-01-2018 t/m 31-12-2018</a:t>
            </a:r>
          </a:p>
          <a:p>
            <a:pPr marL="0" indent="0">
              <a:buNone/>
            </a:pPr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Aanlevering 1: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 vanaf mei 2019 aan Zorginstituut</a:t>
            </a:r>
          </a:p>
          <a:p>
            <a:pPr marL="0" indent="0">
              <a:buNone/>
            </a:pPr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‘Aanlevering’ 2: 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vanaf mei 2019 resultaten meting en hieruit volgende acties opnemen in jaarlijks </a:t>
            </a:r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kwaliteitsverslag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4352" y="43661"/>
            <a:ext cx="1349698" cy="129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623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l="26433" t="7235" r="25950" b="7428"/>
          <a:stretch/>
        </p:blipFill>
        <p:spPr>
          <a:xfrm>
            <a:off x="407368" y="3371512"/>
            <a:ext cx="3439273" cy="3373459"/>
          </a:xfrm>
          <a:prstGeom prst="rect">
            <a:avLst/>
          </a:prstGeom>
        </p:spPr>
      </p:pic>
      <p:sp>
        <p:nvSpPr>
          <p:cNvPr id="11" name="Rechthoek 10"/>
          <p:cNvSpPr/>
          <p:nvPr/>
        </p:nvSpPr>
        <p:spPr>
          <a:xfrm>
            <a:off x="3846642" y="3573016"/>
            <a:ext cx="678586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bv. ICHOM 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(International Consortium </a:t>
            </a:r>
            <a:r>
              <a:rPr lang="nl-NL" sz="2800" dirty="0" err="1">
                <a:solidFill>
                  <a:schemeClr val="accent4">
                    <a:lumMod val="50000"/>
                  </a:schemeClr>
                </a:solidFill>
              </a:rPr>
              <a:t>for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 Health </a:t>
            </a:r>
            <a:r>
              <a:rPr lang="nl-NL" sz="2800" dirty="0" err="1">
                <a:solidFill>
                  <a:schemeClr val="accent4">
                    <a:lumMod val="50000"/>
                  </a:schemeClr>
                </a:solidFill>
              </a:rPr>
              <a:t>Outcomes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nl-NL" sz="2800" dirty="0" err="1">
                <a:solidFill>
                  <a:schemeClr val="accent4">
                    <a:lumMod val="50000"/>
                  </a:schemeClr>
                </a:solidFill>
              </a:rPr>
              <a:t>Measurement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)</a:t>
            </a:r>
            <a:br>
              <a:rPr lang="nl-NL" sz="2800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nl-NL" sz="2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nl-NL" sz="2800" i="1" dirty="0">
                <a:solidFill>
                  <a:schemeClr val="accent4">
                    <a:lumMod val="50000"/>
                  </a:schemeClr>
                </a:solidFill>
              </a:rPr>
              <a:t>Dit instrument wordt momenteel beschikbaar gemaakt voor Nederland</a:t>
            </a:r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852054" y="145474"/>
            <a:ext cx="10503333" cy="1195294"/>
          </a:xfrm>
        </p:spPr>
        <p:txBody>
          <a:bodyPr>
            <a:normAutofit fontScale="90000"/>
          </a:bodyPr>
          <a:lstStyle/>
          <a:p>
            <a:br>
              <a:rPr lang="nl-NL" b="1" dirty="0"/>
            </a:br>
            <a:r>
              <a:rPr lang="nl-NL" sz="4900" b="1" dirty="0" err="1"/>
              <a:t>Cliëntervaringsvragenlijsten</a:t>
            </a:r>
            <a:br>
              <a:rPr lang="nl-NL" b="1" dirty="0"/>
            </a:br>
            <a:endParaRPr lang="nl-NL" b="1" dirty="0"/>
          </a:p>
        </p:txBody>
      </p:sp>
      <p:sp>
        <p:nvSpPr>
          <p:cNvPr id="6" name="Rechthoek 5"/>
          <p:cNvSpPr/>
          <p:nvPr/>
        </p:nvSpPr>
        <p:spPr>
          <a:xfrm>
            <a:off x="623392" y="1124744"/>
            <a:ext cx="94330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nl-NL" sz="2800" dirty="0"/>
              <a:t>De Sector (VSV’s en relevante partijen) wordt door het Zorginstituut opgeroepen om </a:t>
            </a:r>
            <a:r>
              <a:rPr lang="nl-NL" sz="2800" b="1" dirty="0"/>
              <a:t>per 01-01-2020 vast te stellen of de NPS </a:t>
            </a:r>
            <a:r>
              <a:rPr lang="nl-NL" sz="2800" dirty="0"/>
              <a:t>als landelijk instrument voor het meten van ervaringen van cliënten wordt voortgezet of vervangen door een breed gedragen en ondersteund alternatief instrument. 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1591" y="43361"/>
            <a:ext cx="1349698" cy="129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870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1353800" cy="1690688"/>
          </a:xfrm>
        </p:spPr>
        <p:txBody>
          <a:bodyPr>
            <a:normAutofit fontScale="90000"/>
          </a:bodyPr>
          <a:lstStyle/>
          <a:p>
            <a:br>
              <a:rPr lang="nl-NL" b="1" dirty="0"/>
            </a:br>
            <a:r>
              <a:rPr lang="nl-NL" b="1" dirty="0"/>
              <a:t>Klantpreferenties </a:t>
            </a:r>
            <a:br>
              <a:rPr lang="nl-NL" b="1" dirty="0"/>
            </a:br>
            <a:endParaRPr lang="nl-NL" sz="3100" b="1" dirty="0"/>
          </a:p>
        </p:txBody>
      </p:sp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988840"/>
            <a:ext cx="11250706" cy="4724681"/>
          </a:xfrm>
        </p:spPr>
        <p:txBody>
          <a:bodyPr>
            <a:noAutofit/>
          </a:bodyPr>
          <a:lstStyle/>
          <a:p>
            <a:pPr marL="742950" indent="-742950">
              <a:buAutoNum type="arabicPeriod"/>
            </a:pPr>
            <a:r>
              <a:rPr lang="nl-NL" sz="2800" dirty="0"/>
              <a:t>VSV </a:t>
            </a:r>
            <a:r>
              <a:rPr lang="nl-NL" sz="2800" i="1" dirty="0">
                <a:solidFill>
                  <a:schemeClr val="accent4">
                    <a:lumMod val="50000"/>
                  </a:schemeClr>
                </a:solidFill>
              </a:rPr>
              <a:t>verantwoordelijke: VSV (i.c. ziekenhuis) </a:t>
            </a:r>
            <a:endParaRPr lang="nl-NL" sz="2800" dirty="0"/>
          </a:p>
          <a:p>
            <a:pPr marL="742950" indent="-742950">
              <a:buAutoNum type="arabicPeriod"/>
            </a:pPr>
            <a:r>
              <a:rPr lang="nl-NL" sz="2800" dirty="0"/>
              <a:t>Ziekenhuis </a:t>
            </a:r>
          </a:p>
          <a:p>
            <a:pPr marL="742950" indent="-742950">
              <a:buAutoNum type="arabicPeriod"/>
            </a:pPr>
            <a:r>
              <a:rPr lang="nl-NL" sz="2800" dirty="0"/>
              <a:t>Verloskundigenpraktijk </a:t>
            </a:r>
          </a:p>
          <a:p>
            <a:pPr marL="742950" indent="-742950">
              <a:buAutoNum type="arabicPeriod"/>
            </a:pPr>
            <a:r>
              <a:rPr lang="nl-NL" sz="2800" dirty="0"/>
              <a:t>Kraamzorgorganisatie </a:t>
            </a:r>
          </a:p>
        </p:txBody>
      </p:sp>
      <p:sp>
        <p:nvSpPr>
          <p:cNvPr id="2" name="Rechthoek 1"/>
          <p:cNvSpPr/>
          <p:nvPr/>
        </p:nvSpPr>
        <p:spPr>
          <a:xfrm>
            <a:off x="767408" y="4258641"/>
            <a:ext cx="10801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Afwijkende periode: 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peildatum 1 maart 2018</a:t>
            </a:r>
          </a:p>
          <a:p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Aanlevering: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nl-NL" sz="2800" i="1" dirty="0">
                <a:solidFill>
                  <a:schemeClr val="accent4">
                    <a:lumMod val="50000"/>
                  </a:schemeClr>
                </a:solidFill>
              </a:rPr>
              <a:t>landelijk aanleveren én publiceren op de eigen website </a:t>
            </a:r>
            <a:endParaRPr lang="nl-NL" sz="28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8208" y="1828978"/>
            <a:ext cx="1110192" cy="801503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864" y="2630866"/>
            <a:ext cx="1110192" cy="106718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40B24F5E-20C6-4793-9D5A-0A1EDACE6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EBD17178-9733-49E7-AD8A-DE79CD0A9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864" y="2630481"/>
            <a:ext cx="1110192" cy="1067180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C8543589-7CC2-4981-B646-B98685E319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864" y="2708920"/>
            <a:ext cx="1110192" cy="864096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D78A43A0-D332-450E-B20A-C9E65C573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864" y="3356992"/>
            <a:ext cx="1110192" cy="76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9402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9893CC-16FD-4D32-A0E4-0FA421002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TIPS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88757D-4609-400D-A6EC-565B7F890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Zorg dat de registratie van basale gegevens op orde is</a:t>
            </a:r>
          </a:p>
          <a:p>
            <a:r>
              <a:rPr lang="nl-NL" sz="2800" dirty="0"/>
              <a:t>Benoem per VSV een contactpersoon indicatoren</a:t>
            </a:r>
          </a:p>
          <a:p>
            <a:r>
              <a:rPr lang="nl-NL" sz="2800" dirty="0"/>
              <a:t>Evalueer gezamenlijk de resultaten: leer van elkaar en verbeter de kwaliteit van de zorg</a:t>
            </a:r>
          </a:p>
          <a:p>
            <a:r>
              <a:rPr lang="nl-NL" sz="2800" dirty="0"/>
              <a:t>Creëer een veilige omgeving om de resultaten te delen en te bespreken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CD11BB0-8DC1-40A7-8E8C-9D50D82E39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430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91BDAB-49D2-4074-B575-E7D516B6B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Vragen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84ADB3-757D-44B7-9F39-E6BAB5A35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Ger de Winter  </a:t>
            </a:r>
            <a:r>
              <a:rPr lang="nl-NL" dirty="0">
                <a:hlinkClick r:id="rId2"/>
              </a:rPr>
              <a:t>gdewinter@perined.nl</a:t>
            </a:r>
            <a:endParaRPr lang="nl-NL" dirty="0"/>
          </a:p>
          <a:p>
            <a:r>
              <a:rPr lang="nl-NL" dirty="0"/>
              <a:t>Corina </a:t>
            </a:r>
            <a:r>
              <a:rPr lang="nl-NL" dirty="0" err="1"/>
              <a:t>Munts</a:t>
            </a:r>
            <a:r>
              <a:rPr lang="nl-NL" dirty="0"/>
              <a:t>	</a:t>
            </a:r>
            <a:r>
              <a:rPr lang="nl-NL" dirty="0">
                <a:hlinkClick r:id="rId3"/>
              </a:rPr>
              <a:t>c.munts@bogeboortezorg.nl</a:t>
            </a:r>
            <a:endParaRPr lang="nl-NL" dirty="0"/>
          </a:p>
          <a:p>
            <a:r>
              <a:rPr lang="nl-NL" dirty="0"/>
              <a:t>Marian Hoekstra </a:t>
            </a:r>
            <a:r>
              <a:rPr lang="nl-NL" dirty="0">
                <a:hlinkClick r:id="rId4"/>
              </a:rPr>
              <a:t>marianhoekstra@collegepz.nl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C5F8337-954E-4271-B173-97BFC4DB01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32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E5113C-1B69-4786-B0C9-529098251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Rol van het CPZ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D7492-B35E-4832-8DB0-F39EACCD0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sz="2800" dirty="0"/>
              <a:t>Ondersteuning bieden aan </a:t>
            </a:r>
            <a:r>
              <a:rPr lang="nl-NL" sz="2800" dirty="0" err="1"/>
              <a:t>VSV’s</a:t>
            </a:r>
            <a:r>
              <a:rPr lang="nl-NL" sz="2800" dirty="0"/>
              <a:t> m.b.t. de implementatie</a:t>
            </a:r>
          </a:p>
          <a:p>
            <a:r>
              <a:rPr lang="nl-NL" sz="2800" dirty="0"/>
              <a:t>Deelnemen aan Kaderwerkgroep indicatoren (</a:t>
            </a:r>
            <a:r>
              <a:rPr lang="nl-NL" sz="2800" dirty="0" err="1"/>
              <a:t>Perined</a:t>
            </a:r>
            <a:r>
              <a:rPr lang="nl-NL" sz="2800" dirty="0"/>
              <a:t>)</a:t>
            </a:r>
          </a:p>
          <a:p>
            <a:r>
              <a:rPr lang="nl-NL" sz="2800" dirty="0"/>
              <a:t>Overleg met (landelijke) partijen</a:t>
            </a:r>
          </a:p>
          <a:p>
            <a:r>
              <a:rPr lang="nl-NL" sz="2800" dirty="0"/>
              <a:t>Doorontwikkeling indicatoren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BE28426-3CF6-467E-9956-079F2AEC6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362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Waarom indicatoren 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transparantie van zorg: kwaliteitsregistraties/indicatoren worden ingezet om samen – in de </a:t>
            </a:r>
            <a:r>
              <a:rPr lang="nl-NL" sz="2800" dirty="0" err="1"/>
              <a:t>VSVs</a:t>
            </a:r>
            <a:r>
              <a:rPr lang="nl-NL" sz="2800" dirty="0"/>
              <a:t> – te beslissen en de zorg te verbeteren</a:t>
            </a:r>
          </a:p>
          <a:p>
            <a:endParaRPr lang="nl-NL" sz="2800" dirty="0"/>
          </a:p>
          <a:p>
            <a:r>
              <a:rPr lang="nl-NL" sz="2800" dirty="0"/>
              <a:t>vergelijking/benchmarking op regionaal, nationaal en internationaal niveau</a:t>
            </a:r>
          </a:p>
          <a:p>
            <a:endParaRPr lang="nl-NL" sz="2800" dirty="0"/>
          </a:p>
          <a:p>
            <a:r>
              <a:rPr lang="nl-NL" sz="2800" dirty="0"/>
              <a:t>het mogelijk maken dat patiënten beter keuzes kunnen maken (en ervaringen en uitkomsten kunnen rapporteren) </a:t>
            </a:r>
          </a:p>
          <a:p>
            <a:pPr marL="457200" lvl="1" indent="0">
              <a:buNone/>
            </a:pP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6480" y="2060848"/>
            <a:ext cx="1080120" cy="108016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4192" y="4941168"/>
            <a:ext cx="501154" cy="48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411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Huidige indicatoren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800" dirty="0"/>
              <a:t>Op dit moment zitten er in </a:t>
            </a:r>
            <a:r>
              <a:rPr lang="nl-NL" sz="2800" b="1" dirty="0"/>
              <a:t>vijf sets </a:t>
            </a:r>
            <a:r>
              <a:rPr lang="nl-NL" sz="2800" dirty="0"/>
              <a:t>indicatoren voor de geboortezorg:</a:t>
            </a:r>
          </a:p>
          <a:p>
            <a:r>
              <a:rPr lang="nl-NL" dirty="0"/>
              <a:t>‘lijn’-sets:</a:t>
            </a:r>
          </a:p>
          <a:p>
            <a:pPr lvl="1"/>
            <a:r>
              <a:rPr lang="nl-NL" sz="3200" dirty="0"/>
              <a:t> </a:t>
            </a:r>
            <a:r>
              <a:rPr lang="nl-NL" dirty="0"/>
              <a:t>Zwangerschap en bevalling &gt; ziekenhuizen</a:t>
            </a:r>
          </a:p>
          <a:p>
            <a:pPr lvl="1"/>
            <a:r>
              <a:rPr lang="nl-NL" dirty="0"/>
              <a:t> Spoedzorg &gt; ziekenhuizen</a:t>
            </a:r>
          </a:p>
          <a:p>
            <a:pPr lvl="1"/>
            <a:r>
              <a:rPr lang="nl-NL" dirty="0"/>
              <a:t> IGZ-basisset &gt; ziekenhuizen</a:t>
            </a:r>
          </a:p>
          <a:p>
            <a:pPr lvl="1"/>
            <a:r>
              <a:rPr lang="nl-NL" dirty="0"/>
              <a:t> Kraamzorg &gt; kraamzorgorganisaties en ZZP’ers</a:t>
            </a:r>
          </a:p>
          <a:p>
            <a:r>
              <a:rPr lang="nl-NL" b="1" dirty="0">
                <a:solidFill>
                  <a:schemeClr val="accent4">
                    <a:lumMod val="50000"/>
                  </a:schemeClr>
                </a:solidFill>
              </a:rPr>
              <a:t>‘keten’-set:</a:t>
            </a:r>
          </a:p>
          <a:p>
            <a:pPr lvl="1"/>
            <a:r>
              <a:rPr lang="nl-NL" b="1" dirty="0">
                <a:solidFill>
                  <a:schemeClr val="accent4">
                    <a:lumMod val="50000"/>
                  </a:schemeClr>
                </a:solidFill>
              </a:rPr>
              <a:t>  Integrale geboortezorg &gt; VSV’s (én onderliggende organisaties)</a:t>
            </a:r>
          </a:p>
          <a:p>
            <a:pPr marL="0" indent="0">
              <a:buNone/>
            </a:pPr>
            <a:r>
              <a:rPr lang="nl-NL" sz="2800" i="1" dirty="0"/>
              <a:t>Er wordt gewerkt aan samenvoeging….</a:t>
            </a:r>
          </a:p>
          <a:p>
            <a:pPr marL="457200" lvl="1" indent="0">
              <a:buNone/>
            </a:pP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9656" y="4509120"/>
            <a:ext cx="674191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346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271464" y="404664"/>
            <a:ext cx="109205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 err="1"/>
              <a:t>Indicatorenset</a:t>
            </a:r>
            <a:r>
              <a:rPr lang="nl-NL" sz="3600" b="1" dirty="0"/>
              <a:t> integrale </a:t>
            </a:r>
            <a:r>
              <a:rPr lang="nl-NL" sz="3600" b="1" dirty="0" err="1"/>
              <a:t>geboortezorg</a:t>
            </a:r>
            <a:r>
              <a:rPr lang="nl-NL" sz="3600" b="1" dirty="0"/>
              <a:t>: </a:t>
            </a:r>
          </a:p>
          <a:p>
            <a:r>
              <a:rPr lang="nl-NL" sz="3600" b="1" dirty="0"/>
              <a:t>wat is nieuw?</a:t>
            </a:r>
          </a:p>
          <a:p>
            <a:endParaRPr lang="nl-NL" sz="3600" b="1" dirty="0"/>
          </a:p>
          <a:p>
            <a:endParaRPr lang="nl-NL" sz="3600" b="1" dirty="0"/>
          </a:p>
          <a:p>
            <a:endParaRPr lang="nl-NL" sz="3600" b="1" dirty="0"/>
          </a:p>
          <a:p>
            <a:endParaRPr lang="nl-NL" sz="3600" b="1" dirty="0"/>
          </a:p>
          <a:p>
            <a:endParaRPr lang="nl-NL" sz="3600" b="1" dirty="0"/>
          </a:p>
          <a:p>
            <a:endParaRPr lang="nl-NL" sz="3600" b="1" dirty="0"/>
          </a:p>
          <a:p>
            <a:endParaRPr lang="nl-NL" sz="3600" b="1" dirty="0"/>
          </a:p>
        </p:txBody>
      </p:sp>
      <p:sp>
        <p:nvSpPr>
          <p:cNvPr id="5" name="Tekstvak 4"/>
          <p:cNvSpPr txBox="1"/>
          <p:nvPr/>
        </p:nvSpPr>
        <p:spPr>
          <a:xfrm>
            <a:off x="1271464" y="1649993"/>
            <a:ext cx="104411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nl-NL" sz="2800" b="1" dirty="0"/>
              <a:t>Zorginhoudelijke indicatoren</a:t>
            </a:r>
            <a:r>
              <a:rPr lang="nl-NL" sz="2800" dirty="0"/>
              <a:t>: AOI-5, plaats zorg, aard zorg en borstvoeding</a:t>
            </a:r>
            <a:br>
              <a:rPr lang="nl-NL" sz="2800" dirty="0"/>
            </a:br>
            <a:endParaRPr lang="nl-NL" sz="2800" dirty="0"/>
          </a:p>
          <a:p>
            <a:pPr marL="571500" indent="-571500">
              <a:buFont typeface="+mj-lt"/>
              <a:buAutoNum type="romanUcPeriod"/>
            </a:pPr>
            <a:r>
              <a:rPr lang="nl-NL" sz="2800" b="1" dirty="0"/>
              <a:t>Indicator cliëntervaring</a:t>
            </a:r>
            <a:r>
              <a:rPr lang="nl-NL" sz="2800" dirty="0"/>
              <a:t>: Netto Promotor Score (NPS) en </a:t>
            </a:r>
            <a:r>
              <a:rPr lang="nl-NL" sz="2800" dirty="0" err="1"/>
              <a:t>cliëntervaringslijst</a:t>
            </a:r>
            <a:r>
              <a:rPr lang="nl-NL" sz="2800" dirty="0"/>
              <a:t> naar keuze</a:t>
            </a:r>
            <a:br>
              <a:rPr lang="nl-NL" sz="2800" dirty="0"/>
            </a:br>
            <a:endParaRPr lang="nl-NL" sz="2800" dirty="0"/>
          </a:p>
          <a:p>
            <a:pPr marL="571500" indent="-571500">
              <a:buFont typeface="+mj-lt"/>
              <a:buAutoNum type="romanUcPeriod"/>
            </a:pPr>
            <a:r>
              <a:rPr lang="nl-NL" sz="2800" b="1" dirty="0"/>
              <a:t>Indicator klantpreferenties</a:t>
            </a:r>
            <a:r>
              <a:rPr lang="nl-NL" sz="2800" dirty="0"/>
              <a:t>: manier van samenwerking en zorgaanbod 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032" y="3284984"/>
            <a:ext cx="629865" cy="605463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A9F9CA60-8D5F-4A83-BCD4-68CE4CC948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1744" y="4615343"/>
            <a:ext cx="629865" cy="60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319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 Wat betekent het voor zorgverleners?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(zorgverleners in) </a:t>
            </a:r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ziekenhuizen en verloskundigenpraktijken </a:t>
            </a:r>
            <a:r>
              <a:rPr lang="nl-NL" sz="2800" dirty="0"/>
              <a:t>(en </a:t>
            </a:r>
            <a:r>
              <a:rPr lang="nl-NL" sz="2800" dirty="0" err="1"/>
              <a:t>VSV’s</a:t>
            </a:r>
            <a:r>
              <a:rPr lang="nl-NL" sz="2800" dirty="0"/>
              <a:t>)</a:t>
            </a:r>
          </a:p>
          <a:p>
            <a:pPr lvl="1"/>
            <a:r>
              <a:rPr lang="nl-NL" dirty="0"/>
              <a:t> tijdig gegevens aan Perined aanleveren</a:t>
            </a:r>
          </a:p>
          <a:p>
            <a:pPr lvl="1"/>
            <a:r>
              <a:rPr lang="nl-NL" dirty="0"/>
              <a:t> </a:t>
            </a:r>
            <a:r>
              <a:rPr lang="nl-NL" dirty="0" err="1"/>
              <a:t>cliëntervaringsvragenlijsten</a:t>
            </a:r>
            <a:r>
              <a:rPr lang="nl-NL" dirty="0"/>
              <a:t> (laten) uitzetten</a:t>
            </a:r>
          </a:p>
          <a:p>
            <a:pPr lvl="1"/>
            <a:r>
              <a:rPr lang="nl-NL" dirty="0"/>
              <a:t> klantpreferentievragenlijst invullen en landelijk aanleveren</a:t>
            </a:r>
          </a:p>
          <a:p>
            <a:r>
              <a:rPr lang="nl-NL" sz="2800" dirty="0"/>
              <a:t>(zorgverleners in) </a:t>
            </a:r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kraamzorgorganisaties</a:t>
            </a:r>
            <a:r>
              <a:rPr lang="nl-NL" sz="2800" dirty="0"/>
              <a:t> en ZZP’ers (en </a:t>
            </a:r>
            <a:r>
              <a:rPr lang="nl-NL" sz="2800" dirty="0" err="1"/>
              <a:t>VSV’s</a:t>
            </a:r>
            <a:r>
              <a:rPr lang="nl-NL" sz="2800" dirty="0"/>
              <a:t>)*</a:t>
            </a:r>
          </a:p>
          <a:p>
            <a:pPr lvl="1"/>
            <a:r>
              <a:rPr lang="nl-NL" dirty="0"/>
              <a:t> tijdig gegevens aan </a:t>
            </a:r>
            <a:r>
              <a:rPr lang="nl-NL" dirty="0" err="1"/>
              <a:t>Desan</a:t>
            </a:r>
            <a:r>
              <a:rPr lang="nl-NL" dirty="0"/>
              <a:t> aanleveren</a:t>
            </a:r>
          </a:p>
          <a:p>
            <a:pPr lvl="1"/>
            <a:r>
              <a:rPr lang="nl-NL" dirty="0"/>
              <a:t> klantpreferentievragenlijst invullen en via </a:t>
            </a:r>
            <a:r>
              <a:rPr lang="nl-NL" dirty="0" err="1"/>
              <a:t>Desan</a:t>
            </a:r>
            <a:r>
              <a:rPr lang="nl-NL" dirty="0"/>
              <a:t> aanleveren</a:t>
            </a:r>
          </a:p>
          <a:p>
            <a:pPr marL="457200" lvl="1" indent="0">
              <a:buNone/>
            </a:pPr>
            <a:r>
              <a:rPr lang="nl-NL" i="1" dirty="0"/>
              <a:t>*voor de indicatorset integrale geboortezorg</a:t>
            </a:r>
          </a:p>
          <a:p>
            <a:endParaRPr lang="nl-NL" sz="4400" dirty="0"/>
          </a:p>
          <a:p>
            <a:endParaRPr lang="nl-NL" sz="4400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6200" y="2420888"/>
            <a:ext cx="936104" cy="76140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C77D04D-2B69-48A8-9D22-1DF091EE86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8B5944D8-AF56-47EF-8E49-52D86ED1EA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4432" y="2924944"/>
            <a:ext cx="792088" cy="76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98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838200" y="116632"/>
            <a:ext cx="10515600" cy="1325563"/>
          </a:xfrm>
        </p:spPr>
        <p:txBody>
          <a:bodyPr/>
          <a:lstStyle/>
          <a:p>
            <a:r>
              <a:rPr lang="nl-NL" b="1" dirty="0"/>
              <a:t>Aanleverdata</a:t>
            </a:r>
          </a:p>
        </p:txBody>
      </p:sp>
      <p:sp>
        <p:nvSpPr>
          <p:cNvPr id="11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b="1" dirty="0"/>
              <a:t>Aanlevering registratiedata naar Perined, c.q. </a:t>
            </a:r>
            <a:r>
              <a:rPr lang="nl-NL" sz="2800" b="1" dirty="0" err="1"/>
              <a:t>Desan</a:t>
            </a:r>
            <a:endParaRPr lang="nl-NL" sz="2800" b="1" dirty="0"/>
          </a:p>
          <a:p>
            <a:r>
              <a:rPr lang="nl-NL" sz="2800" dirty="0"/>
              <a:t>Vóór 1 maart volgend op het registratiejaar zodat gegevens verwerkt kunnen worden: 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1 maart 2018</a:t>
            </a:r>
          </a:p>
          <a:p>
            <a:endParaRPr lang="nl-NL" sz="2800" dirty="0"/>
          </a:p>
          <a:p>
            <a:pPr marL="0" indent="0">
              <a:buNone/>
            </a:pPr>
            <a:r>
              <a:rPr lang="nl-NL" sz="2800" b="1" dirty="0"/>
              <a:t>Aanlevering uitkomsten naar </a:t>
            </a:r>
            <a:r>
              <a:rPr lang="nl-NL" sz="2800" b="1" dirty="0" err="1"/>
              <a:t>ZiN</a:t>
            </a:r>
            <a:endParaRPr lang="nl-NL" sz="2800" b="1" dirty="0"/>
          </a:p>
          <a:p>
            <a:r>
              <a:rPr lang="nl-NL" sz="2800" dirty="0"/>
              <a:t>Vóór 1 mei volgend op het registratiejaar: 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1 mei 2018</a:t>
            </a:r>
            <a:endParaRPr lang="nl-NL" sz="2800" dirty="0"/>
          </a:p>
          <a:p>
            <a:r>
              <a:rPr lang="nl-NL" sz="2800" i="1" dirty="0">
                <a:solidFill>
                  <a:schemeClr val="accent4">
                    <a:lumMod val="50000"/>
                  </a:schemeClr>
                </a:solidFill>
              </a:rPr>
              <a:t>Veelal verzorgd door Perined, c.q. </a:t>
            </a:r>
            <a:r>
              <a:rPr lang="nl-NL" sz="2800" i="1" dirty="0" err="1">
                <a:solidFill>
                  <a:schemeClr val="accent4">
                    <a:lumMod val="50000"/>
                  </a:schemeClr>
                </a:solidFill>
              </a:rPr>
              <a:t>Desan</a:t>
            </a:r>
            <a:endParaRPr lang="nl-NL" sz="28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AE92C28-9612-473C-8D2B-D76E25B0F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03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911424" y="257065"/>
            <a:ext cx="10515600" cy="1325563"/>
          </a:xfrm>
        </p:spPr>
        <p:txBody>
          <a:bodyPr>
            <a:normAutofit/>
          </a:bodyPr>
          <a:lstStyle/>
          <a:p>
            <a:r>
              <a:rPr lang="nl-NL" b="1" dirty="0"/>
              <a:t>AOI-5 (Adverse </a:t>
            </a:r>
            <a:r>
              <a:rPr lang="nl-NL" b="1" dirty="0" err="1"/>
              <a:t>Outcome</a:t>
            </a:r>
            <a:r>
              <a:rPr lang="nl-NL" b="1" dirty="0"/>
              <a:t> Index)</a:t>
            </a:r>
          </a:p>
        </p:txBody>
      </p:sp>
      <p:sp>
        <p:nvSpPr>
          <p:cNvPr id="5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83432" y="1730227"/>
            <a:ext cx="84134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/>
              <a:t>Een combinatie van: </a:t>
            </a:r>
          </a:p>
          <a:p>
            <a:pPr marL="0" indent="0">
              <a:buNone/>
            </a:pPr>
            <a:r>
              <a:rPr lang="nl-NL" sz="2800" dirty="0"/>
              <a:t>1. neonatale of </a:t>
            </a:r>
            <a:r>
              <a:rPr lang="nl-NL" sz="2800" dirty="0" err="1"/>
              <a:t>intrapartum</a:t>
            </a:r>
            <a:r>
              <a:rPr lang="nl-NL" sz="2800" dirty="0"/>
              <a:t> </a:t>
            </a:r>
            <a:r>
              <a:rPr lang="nl-NL" sz="2800" b="1" dirty="0"/>
              <a:t>sterfte</a:t>
            </a:r>
            <a:r>
              <a:rPr lang="nl-NL" sz="2800" dirty="0"/>
              <a:t> bij </a:t>
            </a:r>
          </a:p>
          <a:p>
            <a:pPr marL="0" indent="0">
              <a:buNone/>
            </a:pPr>
            <a:r>
              <a:rPr lang="nl-NL" sz="2800" dirty="0"/>
              <a:t>     </a:t>
            </a:r>
            <a:r>
              <a:rPr lang="nl-NL" sz="2800" u="sng" dirty="0"/>
              <a:t>&gt;</a:t>
            </a:r>
            <a:r>
              <a:rPr lang="nl-NL" sz="2800" dirty="0"/>
              <a:t> 2500 gram of </a:t>
            </a:r>
            <a:r>
              <a:rPr lang="nl-NL" sz="2800" u="sng" dirty="0"/>
              <a:t>&gt;</a:t>
            </a:r>
            <a:r>
              <a:rPr lang="nl-NL" sz="2800" dirty="0"/>
              <a:t> 37.0 weken</a:t>
            </a:r>
          </a:p>
          <a:p>
            <a:pPr marL="0" indent="0">
              <a:buNone/>
            </a:pPr>
            <a:r>
              <a:rPr lang="nl-NL" sz="2800" dirty="0"/>
              <a:t>2. opname op </a:t>
            </a:r>
            <a:r>
              <a:rPr lang="nl-NL" sz="2800" b="1" dirty="0"/>
              <a:t>NICU</a:t>
            </a:r>
            <a:r>
              <a:rPr lang="nl-NL" sz="2800" dirty="0"/>
              <a:t> </a:t>
            </a:r>
            <a:r>
              <a:rPr lang="nl-NL" sz="2800" u="sng" dirty="0"/>
              <a:t>&gt;</a:t>
            </a:r>
            <a:r>
              <a:rPr lang="nl-NL" sz="2800" dirty="0"/>
              <a:t> 37.0 weken </a:t>
            </a:r>
          </a:p>
          <a:p>
            <a:pPr marL="0" indent="0">
              <a:buNone/>
            </a:pPr>
            <a:r>
              <a:rPr lang="nl-NL" sz="2800" dirty="0"/>
              <a:t>3. </a:t>
            </a:r>
            <a:r>
              <a:rPr lang="nl-NL" sz="2800" b="1" dirty="0"/>
              <a:t>APGAR &lt; 7 </a:t>
            </a:r>
            <a:r>
              <a:rPr lang="nl-NL" sz="2800" dirty="0"/>
              <a:t>na 5 minuten </a:t>
            </a:r>
          </a:p>
          <a:p>
            <a:pPr marL="0" indent="0">
              <a:buNone/>
            </a:pPr>
            <a:r>
              <a:rPr lang="nl-NL" sz="2800" dirty="0"/>
              <a:t>4. </a:t>
            </a:r>
            <a:r>
              <a:rPr lang="nl-NL" sz="2800" b="1" dirty="0" err="1"/>
              <a:t>fluxus</a:t>
            </a:r>
            <a:r>
              <a:rPr lang="nl-NL" sz="2800" dirty="0"/>
              <a:t> post partum </a:t>
            </a:r>
          </a:p>
          <a:p>
            <a:pPr marL="0" indent="0">
              <a:buNone/>
            </a:pPr>
            <a:r>
              <a:rPr lang="nl-NL" sz="2800" dirty="0"/>
              <a:t>5. derde of vierde graad </a:t>
            </a:r>
            <a:r>
              <a:rPr lang="nl-NL" sz="2800" b="1" dirty="0"/>
              <a:t>perineumruptuur</a:t>
            </a:r>
          </a:p>
          <a:p>
            <a:endParaRPr lang="nl-NL" dirty="0"/>
          </a:p>
        </p:txBody>
      </p:sp>
      <p:sp>
        <p:nvSpPr>
          <p:cNvPr id="6" name="Tijdelijke aanduiding voor inhoud 3"/>
          <p:cNvSpPr txBox="1">
            <a:spLocks/>
          </p:cNvSpPr>
          <p:nvPr/>
        </p:nvSpPr>
        <p:spPr>
          <a:xfrm>
            <a:off x="8184232" y="404664"/>
            <a:ext cx="3720353" cy="507430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 sz="4000" b="1" dirty="0"/>
          </a:p>
          <a:p>
            <a:pPr marL="0" indent="0">
              <a:buFont typeface="Arial" panose="020B0604020202020204" pitchFamily="34" charset="0"/>
              <a:buNone/>
            </a:pPr>
            <a:endParaRPr lang="nl-NL" sz="40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Verantwoordelijke: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VSV</a:t>
            </a:r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(i.c. ziekenhuis)</a:t>
            </a:r>
            <a:br>
              <a:rPr lang="nl-NL" sz="2800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nl-NL" sz="2800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nl-NL" sz="2800" b="1" dirty="0">
                <a:solidFill>
                  <a:schemeClr val="accent4">
                    <a:lumMod val="50000"/>
                  </a:schemeClr>
                </a:solidFill>
              </a:rPr>
              <a:t>Afwijkende periode: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01-10-2016 t/m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30-09-2017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800" dirty="0">
                <a:solidFill>
                  <a:schemeClr val="accent4">
                    <a:lumMod val="50000"/>
                  </a:schemeClr>
                </a:solidFill>
              </a:rPr>
              <a:t>(Q4 t/m Q3)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7483" y="4593862"/>
            <a:ext cx="743497" cy="71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69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1343472" y="30135"/>
            <a:ext cx="11353800" cy="1325563"/>
          </a:xfrm>
        </p:spPr>
        <p:txBody>
          <a:bodyPr/>
          <a:lstStyle/>
          <a:p>
            <a:pPr algn="l"/>
            <a:r>
              <a:rPr lang="nl-NL" b="1" dirty="0"/>
              <a:t>Aard zorg   </a:t>
            </a:r>
            <a:r>
              <a:rPr lang="nl-NL" sz="3200" i="1" dirty="0">
                <a:solidFill>
                  <a:schemeClr val="accent4">
                    <a:lumMod val="50000"/>
                  </a:schemeClr>
                </a:solidFill>
              </a:rPr>
              <a:t>verantwoordelijke: VSV (i.c. ziekenhuis) </a:t>
            </a:r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332970" y="1844824"/>
            <a:ext cx="10515600" cy="5184576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nl-NL" sz="2800" b="1" dirty="0"/>
              <a:t>spontane partus in NTSV-groep </a:t>
            </a:r>
            <a:r>
              <a:rPr lang="nl-NL" sz="2800" dirty="0"/>
              <a:t>(</a:t>
            </a:r>
            <a:r>
              <a:rPr lang="nl-NL" sz="2800" dirty="0" err="1"/>
              <a:t>Nulliparous</a:t>
            </a:r>
            <a:r>
              <a:rPr lang="nl-NL" sz="2800" dirty="0"/>
              <a:t> Term Singleton Vertex – à </a:t>
            </a:r>
            <a:r>
              <a:rPr lang="nl-NL" sz="2800" dirty="0" err="1"/>
              <a:t>terme</a:t>
            </a:r>
            <a:r>
              <a:rPr lang="nl-NL" sz="2800" dirty="0"/>
              <a:t> </a:t>
            </a:r>
            <a:r>
              <a:rPr lang="nl-NL" sz="2800" dirty="0" err="1"/>
              <a:t>nulliparae</a:t>
            </a:r>
            <a:r>
              <a:rPr lang="nl-NL" sz="2800" dirty="0"/>
              <a:t> met eenling in hoofdligging) </a:t>
            </a:r>
          </a:p>
          <a:p>
            <a:pPr marL="514350" indent="-514350">
              <a:buAutoNum type="arabicPeriod"/>
            </a:pPr>
            <a:r>
              <a:rPr lang="nl-NL" sz="2800" b="1" dirty="0"/>
              <a:t>sectio’s in NTSV-groep</a:t>
            </a:r>
            <a:r>
              <a:rPr lang="nl-NL" sz="2800" dirty="0"/>
              <a:t> (percentage totaal, percentiel gepland)</a:t>
            </a:r>
          </a:p>
          <a:p>
            <a:pPr marL="514350" indent="-514350">
              <a:buAutoNum type="arabicPeriod"/>
            </a:pPr>
            <a:r>
              <a:rPr lang="nl-NL" sz="2800" b="1" dirty="0"/>
              <a:t>epidurale analgesie in NTSV-groep </a:t>
            </a:r>
            <a:r>
              <a:rPr lang="nl-NL" sz="2800" dirty="0"/>
              <a:t>(totaal, ’s nachts/in het weekend)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8570" y="404664"/>
            <a:ext cx="768993" cy="76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92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1AEF0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187F271E6764BA7C3A6A48E0CBADB" ma:contentTypeVersion="23" ma:contentTypeDescription="Een nieuw document maken." ma:contentTypeScope="" ma:versionID="89270e37bf7b95a678bc78d74d21c304">
  <xsd:schema xmlns:xsd="http://www.w3.org/2001/XMLSchema" xmlns:xs="http://www.w3.org/2001/XMLSchema" xmlns:p="http://schemas.microsoft.com/office/2006/metadata/properties" xmlns:ns2="ec9541f1-3b43-482c-a8de-1b403dece07c" xmlns:ns3="bf4a096b-ecb1-4e85-a1e0-80c521e034ab" xmlns:ns4="18bc3f94-dfc0-4b96-9f8a-0e5bbfb16367" targetNamespace="http://schemas.microsoft.com/office/2006/metadata/properties" ma:root="true" ma:fieldsID="408e044710268cc44b07934506910a0d" ns2:_="" ns3:_="" ns4:_="">
    <xsd:import namespace="ec9541f1-3b43-482c-a8de-1b403dece07c"/>
    <xsd:import namespace="bf4a096b-ecb1-4e85-a1e0-80c521e034ab"/>
    <xsd:import namespace="18bc3f94-dfc0-4b96-9f8a-0e5bbfb163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41f1-3b43-482c-a8de-1b403dece0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4a096b-ecb1-4e85-a1e0-80c521e034ab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Hint-hash delen" ma:internalName="SharingHintHash" ma:readOnly="true">
      <xsd:simpleType>
        <xsd:restriction base="dms:Text"/>
      </xsd:simpleType>
    </xsd:element>
    <xsd:element name="SharedWithDetails" ma:index="10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c3f94-dfc0-4b96-9f8a-0e5bbfb163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11B995-9195-4442-91F4-1ACB85F08E3D}">
  <ds:schemaRefs>
    <ds:schemaRef ds:uri="http://schemas.openxmlformats.org/package/2006/metadata/core-properties"/>
    <ds:schemaRef ds:uri="ec9541f1-3b43-482c-a8de-1b403dece07c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8bc3f94-dfc0-4b96-9f8a-0e5bbfb16367"/>
    <ds:schemaRef ds:uri="http://purl.org/dc/terms/"/>
    <ds:schemaRef ds:uri="bf4a096b-ecb1-4e85-a1e0-80c521e034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914E5E4-2222-4BD5-97FA-4552CB5809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C8AAF8-BC95-4280-A473-21E62DC2EC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541f1-3b43-482c-a8de-1b403dece07c"/>
    <ds:schemaRef ds:uri="bf4a096b-ecb1-4e85-a1e0-80c521e034ab"/>
    <ds:schemaRef ds:uri="18bc3f94-dfc0-4b96-9f8a-0e5bbfb163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6446</TotalTime>
  <Words>811</Words>
  <Application>Microsoft Office PowerPoint</Application>
  <PresentationFormat>Breedbeeld</PresentationFormat>
  <Paragraphs>125</Paragraphs>
  <Slides>16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Workshop Meten van kwaliteit</vt:lpstr>
      <vt:lpstr>Rol van het CPZ</vt:lpstr>
      <vt:lpstr>Waarom indicatoren ?</vt:lpstr>
      <vt:lpstr>Huidige indicatoren</vt:lpstr>
      <vt:lpstr>PowerPoint-presentatie</vt:lpstr>
      <vt:lpstr> Wat betekent het voor zorgverleners?</vt:lpstr>
      <vt:lpstr>Aanleverdata</vt:lpstr>
      <vt:lpstr>AOI-5 (Adverse Outcome Index)</vt:lpstr>
      <vt:lpstr>Aard zorg   verantwoordelijke: VSV (i.c. ziekenhuis) </vt:lpstr>
      <vt:lpstr>Plaats zorg   verantwoordelijke: VSV (i.c. ziekenhuis) </vt:lpstr>
      <vt:lpstr>Borstvoeding</vt:lpstr>
      <vt:lpstr>Cliëntervaringsvragenlijsten</vt:lpstr>
      <vt:lpstr> Cliëntervaringsvragenlijsten </vt:lpstr>
      <vt:lpstr> Klantpreferenties  </vt:lpstr>
      <vt:lpstr>TIPS</vt:lpstr>
      <vt:lpstr>Vragen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Gavroche</dc:creator>
  <cp:lastModifiedBy>Lianne Duijs</cp:lastModifiedBy>
  <cp:revision>231</cp:revision>
  <cp:lastPrinted>2017-11-06T10:15:12Z</cp:lastPrinted>
  <dcterms:created xsi:type="dcterms:W3CDTF">2016-11-04T11:50:07Z</dcterms:created>
  <dcterms:modified xsi:type="dcterms:W3CDTF">2017-11-09T09:49:04Z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0x010100DB7187F271E6764BA7C3A6A48E0CBADB</vt:lpwstr>
  </property>
</Properties>
</file>