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96" r:id="rId6"/>
  </p:sldMasterIdLst>
  <p:notesMasterIdLst>
    <p:notesMasterId r:id="rId53"/>
  </p:notesMasterIdLst>
  <p:handoutMasterIdLst>
    <p:handoutMasterId r:id="rId54"/>
  </p:handoutMasterIdLst>
  <p:sldIdLst>
    <p:sldId id="260" r:id="rId7"/>
    <p:sldId id="262" r:id="rId8"/>
    <p:sldId id="307" r:id="rId9"/>
    <p:sldId id="303" r:id="rId10"/>
    <p:sldId id="308" r:id="rId11"/>
    <p:sldId id="309" r:id="rId12"/>
    <p:sldId id="310" r:id="rId13"/>
    <p:sldId id="277" r:id="rId14"/>
    <p:sldId id="317" r:id="rId15"/>
    <p:sldId id="305"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16" r:id="rId30"/>
    <p:sldId id="306" r:id="rId31"/>
    <p:sldId id="312" r:id="rId32"/>
    <p:sldId id="283" r:id="rId33"/>
    <p:sldId id="315" r:id="rId34"/>
    <p:sldId id="285" r:id="rId35"/>
    <p:sldId id="286" r:id="rId36"/>
    <p:sldId id="287" r:id="rId37"/>
    <p:sldId id="320" r:id="rId38"/>
    <p:sldId id="321" r:id="rId39"/>
    <p:sldId id="322" r:id="rId40"/>
    <p:sldId id="323" r:id="rId41"/>
    <p:sldId id="324" r:id="rId42"/>
    <p:sldId id="325" r:id="rId43"/>
    <p:sldId id="326" r:id="rId44"/>
    <p:sldId id="327" r:id="rId45"/>
    <p:sldId id="328" r:id="rId46"/>
    <p:sldId id="329" r:id="rId47"/>
    <p:sldId id="330" r:id="rId48"/>
    <p:sldId id="318" r:id="rId49"/>
    <p:sldId id="284" r:id="rId50"/>
    <p:sldId id="319" r:id="rId51"/>
    <p:sldId id="276" r:id="rId52"/>
  </p:sldIdLst>
  <p:sldSz cx="12192000" cy="6858000"/>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7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72"/>
      </p:cViewPr>
      <p:guideLst>
        <p:guide orient="horz" pos="2160"/>
        <p:guide pos="3840"/>
        <p:guide pos="37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CBA81379-6D92-4C02-B4D0-B07BFEA23288}" type="datetimeFigureOut">
              <a:rPr lang="nl-NL" smtClean="0"/>
              <a:t>14-11-2017</a:t>
            </a:fld>
            <a:endParaRPr lang="nl-NL"/>
          </a:p>
        </p:txBody>
      </p:sp>
      <p:sp>
        <p:nvSpPr>
          <p:cNvPr id="4" name="Tijdelijke aanduiding voor voettekst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C9C2CD9-F724-4C9F-BA60-9792AEF89361}" type="slidenum">
              <a:rPr lang="nl-NL" smtClean="0"/>
              <a:t>‹nr.›</a:t>
            </a:fld>
            <a:endParaRPr lang="nl-NL"/>
          </a:p>
        </p:txBody>
      </p:sp>
    </p:spTree>
    <p:extLst>
      <p:ext uri="{BB962C8B-B14F-4D97-AF65-F5344CB8AC3E}">
        <p14:creationId xmlns:p14="http://schemas.microsoft.com/office/powerpoint/2010/main" val="803495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47978535-83A1-8E4D-9416-34E3D35A0D6A}" type="datetimeFigureOut">
              <a:rPr lang="nl-NL" smtClean="0"/>
              <a:t>14-11-2017</a:t>
            </a:fld>
            <a:endParaRPr lang="nl-NL"/>
          </a:p>
        </p:txBody>
      </p:sp>
      <p:sp>
        <p:nvSpPr>
          <p:cNvPr id="4" name="Tijdelijke aanduiding voor dia-afbeelding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B41E5661-C97C-214F-B80F-E906315A8964}" type="slidenum">
              <a:rPr lang="nl-NL" smtClean="0"/>
              <a:t>‹nr.›</a:t>
            </a:fld>
            <a:endParaRPr lang="nl-NL"/>
          </a:p>
        </p:txBody>
      </p:sp>
    </p:spTree>
    <p:extLst>
      <p:ext uri="{BB962C8B-B14F-4D97-AF65-F5344CB8AC3E}">
        <p14:creationId xmlns:p14="http://schemas.microsoft.com/office/powerpoint/2010/main" val="15290992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1</a:t>
            </a:fld>
            <a:endParaRPr lang="nl-NL"/>
          </a:p>
        </p:txBody>
      </p:sp>
    </p:spTree>
    <p:extLst>
      <p:ext uri="{BB962C8B-B14F-4D97-AF65-F5344CB8AC3E}">
        <p14:creationId xmlns:p14="http://schemas.microsoft.com/office/powerpoint/2010/main" val="2350271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64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Onderste</a:t>
            </a:r>
            <a:r>
              <a:rPr lang="nl-NL" baseline="0" dirty="0"/>
              <a:t> 3 en bovenste 3</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1B292-7506-44A8-94EC-4F4695C8BD8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7778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Volgens het implementatieplan van de Zorgstandaard Integrale geboortezorg dienen we</a:t>
            </a:r>
            <a:r>
              <a:rPr lang="nl-NL" baseline="0" dirty="0"/>
              <a:t> in Fase 2 ( januari 2019) de cliëntenraad geïmplementeerd te </a:t>
            </a:r>
            <a:r>
              <a:rPr lang="nl-NL" baseline="0" dirty="0" err="1"/>
              <a:t>hebbenpag</a:t>
            </a:r>
            <a:r>
              <a:rPr lang="nl-NL" baseline="0" dirty="0"/>
              <a:t> 10 en 11</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1B292-7506-44A8-94EC-4F4695C8BD8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72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480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2446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7904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27</a:t>
            </a:fld>
            <a:endParaRPr lang="nl-NL"/>
          </a:p>
        </p:txBody>
      </p:sp>
    </p:spTree>
    <p:extLst>
      <p:ext uri="{BB962C8B-B14F-4D97-AF65-F5344CB8AC3E}">
        <p14:creationId xmlns:p14="http://schemas.microsoft.com/office/powerpoint/2010/main" val="1735101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7496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29</a:t>
            </a:fld>
            <a:endParaRPr lang="nl-NL"/>
          </a:p>
        </p:txBody>
      </p:sp>
    </p:spTree>
    <p:extLst>
      <p:ext uri="{BB962C8B-B14F-4D97-AF65-F5344CB8AC3E}">
        <p14:creationId xmlns:p14="http://schemas.microsoft.com/office/powerpoint/2010/main" val="810856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30</a:t>
            </a:fld>
            <a:endParaRPr lang="nl-NL"/>
          </a:p>
        </p:txBody>
      </p:sp>
    </p:spTree>
    <p:extLst>
      <p:ext uri="{BB962C8B-B14F-4D97-AF65-F5344CB8AC3E}">
        <p14:creationId xmlns:p14="http://schemas.microsoft.com/office/powerpoint/2010/main" val="240353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2</a:t>
            </a:fld>
            <a:endParaRPr lang="nl-NL"/>
          </a:p>
        </p:txBody>
      </p:sp>
    </p:spTree>
    <p:extLst>
      <p:ext uri="{BB962C8B-B14F-4D97-AF65-F5344CB8AC3E}">
        <p14:creationId xmlns:p14="http://schemas.microsoft.com/office/powerpoint/2010/main" val="66787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31</a:t>
            </a:fld>
            <a:endParaRPr lang="nl-NL"/>
          </a:p>
        </p:txBody>
      </p:sp>
    </p:spTree>
    <p:extLst>
      <p:ext uri="{BB962C8B-B14F-4D97-AF65-F5344CB8AC3E}">
        <p14:creationId xmlns:p14="http://schemas.microsoft.com/office/powerpoint/2010/main" val="1006920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627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44</a:t>
            </a:fld>
            <a:endParaRPr lang="nl-NL"/>
          </a:p>
        </p:txBody>
      </p:sp>
    </p:spTree>
    <p:extLst>
      <p:ext uri="{BB962C8B-B14F-4D97-AF65-F5344CB8AC3E}">
        <p14:creationId xmlns:p14="http://schemas.microsoft.com/office/powerpoint/2010/main" val="2477744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697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46</a:t>
            </a:fld>
            <a:endParaRPr lang="nl-NL"/>
          </a:p>
        </p:txBody>
      </p:sp>
    </p:spTree>
    <p:extLst>
      <p:ext uri="{BB962C8B-B14F-4D97-AF65-F5344CB8AC3E}">
        <p14:creationId xmlns:p14="http://schemas.microsoft.com/office/powerpoint/2010/main" val="235027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3</a:t>
            </a:fld>
            <a:endParaRPr lang="nl-NL"/>
          </a:p>
        </p:txBody>
      </p:sp>
    </p:spTree>
    <p:extLst>
      <p:ext uri="{BB962C8B-B14F-4D97-AF65-F5344CB8AC3E}">
        <p14:creationId xmlns:p14="http://schemas.microsoft.com/office/powerpoint/2010/main" val="1349138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4</a:t>
            </a:fld>
            <a:endParaRPr lang="nl-NL"/>
          </a:p>
        </p:txBody>
      </p:sp>
    </p:spTree>
    <p:extLst>
      <p:ext uri="{BB962C8B-B14F-4D97-AF65-F5344CB8AC3E}">
        <p14:creationId xmlns:p14="http://schemas.microsoft.com/office/powerpoint/2010/main" val="485560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2866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294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23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fld id="{B41E5661-C97C-214F-B80F-E906315A8964}" type="slidenum">
              <a:rPr lang="nl-NL" smtClean="0"/>
              <a:t>8</a:t>
            </a:fld>
            <a:endParaRPr lang="nl-NL"/>
          </a:p>
        </p:txBody>
      </p:sp>
    </p:spTree>
    <p:extLst>
      <p:ext uri="{BB962C8B-B14F-4D97-AF65-F5344CB8AC3E}">
        <p14:creationId xmlns:p14="http://schemas.microsoft.com/office/powerpoint/2010/main" val="365243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E5661-C97C-214F-B80F-E906315A896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044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F4CAABCE-E557-486D-A0AE-B69542ACA353}" type="datetimeFigureOut">
              <a:rPr lang="nl-NL" smtClean="0"/>
              <a:t>14-11-2017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884210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F4CAABCE-E557-486D-A0AE-B69542ACA353}" type="datetimeFigureOut">
              <a:rPr lang="nl-NL" smtClean="0"/>
              <a:t>14-11-2017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2936358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F4CAABCE-E557-486D-A0AE-B69542ACA353}" type="datetimeFigureOut">
              <a:rPr lang="nl-NL" smtClean="0"/>
              <a:t>14-11-2017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259665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15" name="Rechthoek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hthoek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hthoek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hthoek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hthoek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Ondertitel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de ondertitelstijl van het model te bewerken</a:t>
            </a:r>
            <a:endParaRPr kumimoji="0" lang="en-US"/>
          </a:p>
        </p:txBody>
      </p:sp>
      <p:sp>
        <p:nvSpPr>
          <p:cNvPr id="28" name="Tijdelijke aanduiding voor datum 27"/>
          <p:cNvSpPr>
            <a:spLocks noGrp="1"/>
          </p:cNvSpPr>
          <p:nvPr>
            <p:ph type="dt" sz="half" idx="10"/>
          </p:nvPr>
        </p:nvSpPr>
        <p:spPr/>
        <p:txBody>
          <a:bodyPr/>
          <a:lstStyle/>
          <a:p>
            <a:fld id="{53F62DAC-00B8-4963-9FDA-5B35178D5F7A}" type="datetimeFigureOut">
              <a:rPr lang="nl-NL" smtClean="0"/>
              <a:t>14-11-2017</a:t>
            </a:fld>
            <a:endParaRPr lang="nl-NL"/>
          </a:p>
        </p:txBody>
      </p:sp>
      <p:sp>
        <p:nvSpPr>
          <p:cNvPr id="17" name="Tijdelijke aanduiding voor voettekst 16"/>
          <p:cNvSpPr>
            <a:spLocks noGrp="1"/>
          </p:cNvSpPr>
          <p:nvPr>
            <p:ph type="ftr" sz="quarter" idx="11"/>
          </p:nvPr>
        </p:nvSpPr>
        <p:spPr/>
        <p:txBody>
          <a:bodyPr/>
          <a:lstStyle/>
          <a:p>
            <a:endParaRPr lang="nl-NL"/>
          </a:p>
        </p:txBody>
      </p:sp>
      <p:sp>
        <p:nvSpPr>
          <p:cNvPr id="7" name="Rechte verbindingslijn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Rechthoek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Ova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Tijdelijke aanduiding voor dianumm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DCDD213B-AE36-4C63-AF94-75AA888F2A73}" type="slidenum">
              <a:rPr lang="nl-NL" smtClean="0"/>
              <a:t>‹nr.›</a:t>
            </a:fld>
            <a:endParaRPr lang="nl-NL"/>
          </a:p>
        </p:txBody>
      </p:sp>
      <p:sp>
        <p:nvSpPr>
          <p:cNvPr id="8" name="Titel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nl-NL"/>
              <a:t>Klik om de stijl te bewerken</a:t>
            </a:r>
            <a:endParaRPr kumimoji="0" lang="en-US"/>
          </a:p>
        </p:txBody>
      </p:sp>
    </p:spTree>
    <p:extLst>
      <p:ext uri="{BB962C8B-B14F-4D97-AF65-F5344CB8AC3E}">
        <p14:creationId xmlns:p14="http://schemas.microsoft.com/office/powerpoint/2010/main" val="421834904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3">
                    <a:shade val="75000"/>
                  </a:schemeClr>
                </a:solidFill>
              </a:defRPr>
            </a:lvl1pPr>
          </a:lstStyle>
          <a:p>
            <a:r>
              <a:rPr kumimoji="0" lang="nl-NL"/>
              <a:t>Klik om de stijl te bewerken</a:t>
            </a:r>
            <a:endParaRPr kumimoji="0" lang="en-US"/>
          </a:p>
        </p:txBody>
      </p:sp>
      <p:sp>
        <p:nvSpPr>
          <p:cNvPr id="4" name="Tijdelijke aanduiding voor datum 3"/>
          <p:cNvSpPr>
            <a:spLocks noGrp="1"/>
          </p:cNvSpPr>
          <p:nvPr>
            <p:ph type="dt" sz="half" idx="10"/>
          </p:nvPr>
        </p:nvSpPr>
        <p:spPr/>
        <p:txBody>
          <a:bodyPr/>
          <a:lstStyle/>
          <a:p>
            <a:fld id="{53F62DAC-00B8-4963-9FDA-5B35178D5F7A}" type="datetimeFigureOut">
              <a:rPr lang="nl-NL" smtClean="0"/>
              <a:t>14-11-2017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a:xfrm>
            <a:off x="5815584" y="1026373"/>
            <a:ext cx="609600" cy="441325"/>
          </a:xfrm>
        </p:spPr>
        <p:txBody>
          <a:bodyPr/>
          <a:lstStyle/>
          <a:p>
            <a:fld id="{DCDD213B-AE36-4C63-AF94-75AA888F2A73}" type="slidenum">
              <a:rPr lang="nl-NL" smtClean="0"/>
              <a:t>‹nr.›</a:t>
            </a:fld>
            <a:endParaRPr lang="nl-NL"/>
          </a:p>
        </p:txBody>
      </p:sp>
      <p:sp>
        <p:nvSpPr>
          <p:cNvPr id="8" name="Tijdelijke aanduiding voor inhoud 7"/>
          <p:cNvSpPr>
            <a:spLocks noGrp="1"/>
          </p:cNvSpPr>
          <p:nvPr>
            <p:ph sz="quarter" idx="1"/>
          </p:nvPr>
        </p:nvSpPr>
        <p:spPr>
          <a:xfrm>
            <a:off x="402336" y="1527048"/>
            <a:ext cx="11338560" cy="45720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extLst>
      <p:ext uri="{BB962C8B-B14F-4D97-AF65-F5344CB8AC3E}">
        <p14:creationId xmlns:p14="http://schemas.microsoft.com/office/powerpoint/2010/main" val="182605987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1"/>
      </p:bgRef>
    </p:bg>
    <p:spTree>
      <p:nvGrpSpPr>
        <p:cNvPr id="1" name=""/>
        <p:cNvGrpSpPr/>
        <p:nvPr/>
      </p:nvGrpSpPr>
      <p:grpSpPr>
        <a:xfrm>
          <a:off x="0" y="0"/>
          <a:ext cx="0" cy="0"/>
          <a:chOff x="0" y="0"/>
          <a:chExt cx="0" cy="0"/>
        </a:xfrm>
      </p:grpSpPr>
      <p:sp>
        <p:nvSpPr>
          <p:cNvPr id="17" name="Rechthoek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hthoek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hthoek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hthoek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hthoek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hthoek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ijdelijke aanduiding voor tekst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modelstijlen te bewerken</a:t>
            </a:r>
          </a:p>
        </p:txBody>
      </p:sp>
      <p:sp>
        <p:nvSpPr>
          <p:cNvPr id="13" name="Rechthoek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Rechthoek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Tijdelijke aanduiding voor voettekst 4"/>
          <p:cNvSpPr>
            <a:spLocks noGrp="1"/>
          </p:cNvSpPr>
          <p:nvPr>
            <p:ph type="ftr" sz="quarter" idx="11"/>
          </p:nvPr>
        </p:nvSpPr>
        <p:spPr/>
        <p:txBody>
          <a:bodyPr/>
          <a:lstStyle/>
          <a:p>
            <a:endParaRPr lang="nl-NL"/>
          </a:p>
        </p:txBody>
      </p:sp>
      <p:sp>
        <p:nvSpPr>
          <p:cNvPr id="4" name="Tijdelijke aanduiding voor datum 3"/>
          <p:cNvSpPr>
            <a:spLocks noGrp="1"/>
          </p:cNvSpPr>
          <p:nvPr>
            <p:ph type="dt" sz="half" idx="10"/>
          </p:nvPr>
        </p:nvSpPr>
        <p:spPr/>
        <p:txBody>
          <a:bodyPr/>
          <a:lstStyle/>
          <a:p>
            <a:fld id="{53F62DAC-00B8-4963-9FDA-5B35178D5F7A}" type="datetimeFigureOut">
              <a:rPr lang="nl-NL" smtClean="0"/>
              <a:t>14-11-2017</a:t>
            </a:fld>
            <a:endParaRPr lang="nl-NL"/>
          </a:p>
        </p:txBody>
      </p:sp>
      <p:sp>
        <p:nvSpPr>
          <p:cNvPr id="8" name="Rechte verbindingslijn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Ova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Tijdelijke aanduiding voor dianumm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DCDD213B-AE36-4C63-AF94-75AA888F2A73}" type="slidenum">
              <a:rPr lang="nl-NL" smtClean="0"/>
              <a:t>‹nr.›</a:t>
            </a:fld>
            <a:endParaRPr lang="nl-NL"/>
          </a:p>
        </p:txBody>
      </p:sp>
      <p:sp>
        <p:nvSpPr>
          <p:cNvPr id="2" name="Titel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nl-NL"/>
              <a:t>Klik om de stijl te bewerken</a:t>
            </a:r>
            <a:endParaRPr kumimoji="0" lang="en-US"/>
          </a:p>
        </p:txBody>
      </p:sp>
    </p:spTree>
    <p:extLst>
      <p:ext uri="{BB962C8B-B14F-4D97-AF65-F5344CB8AC3E}">
        <p14:creationId xmlns:p14="http://schemas.microsoft.com/office/powerpoint/2010/main" val="48956378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02336" y="228600"/>
            <a:ext cx="11379200" cy="758952"/>
          </a:xfrm>
        </p:spPr>
        <p:txBody>
          <a:bodyPr/>
          <a:lstStyle/>
          <a:p>
            <a:r>
              <a:rPr kumimoji="0" lang="nl-NL"/>
              <a:t>Klik om de stijl te bewerken</a:t>
            </a:r>
            <a:endParaRPr kumimoji="0" lang="en-US"/>
          </a:p>
        </p:txBody>
      </p:sp>
      <p:sp>
        <p:nvSpPr>
          <p:cNvPr id="5" name="Tijdelijke aanduiding voor datum 4"/>
          <p:cNvSpPr>
            <a:spLocks noGrp="1"/>
          </p:cNvSpPr>
          <p:nvPr>
            <p:ph type="dt" sz="half" idx="10"/>
          </p:nvPr>
        </p:nvSpPr>
        <p:spPr>
          <a:xfrm>
            <a:off x="7721600" y="6409944"/>
            <a:ext cx="4059936" cy="365760"/>
          </a:xfrm>
        </p:spPr>
        <p:txBody>
          <a:bodyPr/>
          <a:lstStyle/>
          <a:p>
            <a:fld id="{53F62DAC-00B8-4963-9FDA-5B35178D5F7A}" type="datetimeFigureOut">
              <a:rPr lang="nl-NL" smtClean="0"/>
              <a:t>14-11-2017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CDD213B-AE36-4C63-AF94-75AA888F2A73}" type="slidenum">
              <a:rPr lang="nl-NL" smtClean="0"/>
              <a:t>‹nr.›</a:t>
            </a:fld>
            <a:endParaRPr lang="nl-NL"/>
          </a:p>
        </p:txBody>
      </p:sp>
      <p:sp>
        <p:nvSpPr>
          <p:cNvPr id="8" name="Rechte verbindingslijn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Tijdelijke aanduiding voor inhoud 9"/>
          <p:cNvSpPr>
            <a:spLocks noGrp="1"/>
          </p:cNvSpPr>
          <p:nvPr>
            <p:ph sz="half" idx="1"/>
          </p:nvPr>
        </p:nvSpPr>
        <p:spPr>
          <a:xfrm>
            <a:off x="402336" y="1371600"/>
            <a:ext cx="5384800" cy="4681728"/>
          </a:xfrm>
        </p:spPr>
        <p:txBody>
          <a:bodyPr/>
          <a:lstStyle>
            <a:lvl1pPr>
              <a:defRPr sz="2500"/>
            </a:lvl1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2" name="Tijdelijke aanduiding voor inhoud 11"/>
          <p:cNvSpPr>
            <a:spLocks noGrp="1"/>
          </p:cNvSpPr>
          <p:nvPr>
            <p:ph sz="half" idx="2"/>
          </p:nvPr>
        </p:nvSpPr>
        <p:spPr>
          <a:xfrm>
            <a:off x="6400800" y="1371600"/>
            <a:ext cx="5384800" cy="4681728"/>
          </a:xfrm>
        </p:spPr>
        <p:txBody>
          <a:bodyPr/>
          <a:lstStyle>
            <a:lvl1pPr>
              <a:defRPr sz="2500"/>
            </a:lvl1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extLst>
      <p:ext uri="{BB962C8B-B14F-4D97-AF65-F5344CB8AC3E}">
        <p14:creationId xmlns:p14="http://schemas.microsoft.com/office/powerpoint/2010/main" val="4261525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bg>
      <p:bgRef idx="1001">
        <a:schemeClr val="bg2"/>
      </p:bgRef>
    </p:bg>
    <p:spTree>
      <p:nvGrpSpPr>
        <p:cNvPr id="1" name=""/>
        <p:cNvGrpSpPr/>
        <p:nvPr/>
      </p:nvGrpSpPr>
      <p:grpSpPr>
        <a:xfrm>
          <a:off x="0" y="0"/>
          <a:ext cx="0" cy="0"/>
          <a:chOff x="0" y="0"/>
          <a:chExt cx="0" cy="0"/>
        </a:xfrm>
      </p:grpSpPr>
      <p:sp>
        <p:nvSpPr>
          <p:cNvPr id="10" name="Rechte verbindingslijn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Rechthoek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hthoek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1" name="Rechthoek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2" name="Rechthoek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hthoek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hthoek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ijdelijke aanduiding voor tekst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4" name="Tijdelijke aanduiding voor tekst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7" name="Tijdelijke aanduiding voor datum 6"/>
          <p:cNvSpPr>
            <a:spLocks noGrp="1"/>
          </p:cNvSpPr>
          <p:nvPr>
            <p:ph type="dt" sz="half" idx="10"/>
          </p:nvPr>
        </p:nvSpPr>
        <p:spPr/>
        <p:txBody>
          <a:bodyPr/>
          <a:lstStyle/>
          <a:p>
            <a:fld id="{53F62DAC-00B8-4963-9FDA-5B35178D5F7A}" type="datetimeFigureOut">
              <a:rPr lang="nl-NL" smtClean="0"/>
              <a:t>14-11-2017</a:t>
            </a:fld>
            <a:endParaRPr lang="nl-NL"/>
          </a:p>
        </p:txBody>
      </p:sp>
      <p:sp>
        <p:nvSpPr>
          <p:cNvPr id="8" name="Tijdelijke aanduiding voor voettekst 7"/>
          <p:cNvSpPr>
            <a:spLocks noGrp="1"/>
          </p:cNvSpPr>
          <p:nvPr>
            <p:ph type="ftr" sz="quarter" idx="11"/>
          </p:nvPr>
        </p:nvSpPr>
        <p:spPr>
          <a:xfrm>
            <a:off x="406400" y="6409944"/>
            <a:ext cx="4775200" cy="365760"/>
          </a:xfrm>
        </p:spPr>
        <p:txBody>
          <a:bodyPr/>
          <a:lstStyle/>
          <a:p>
            <a:endParaRPr lang="nl-NL"/>
          </a:p>
        </p:txBody>
      </p:sp>
      <p:sp>
        <p:nvSpPr>
          <p:cNvPr id="15" name="Rechte verbindingslijn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8" name="Rechthoek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Tijdelijke aanduiding voor inhoud 23"/>
          <p:cNvSpPr>
            <a:spLocks noGrp="1"/>
          </p:cNvSpPr>
          <p:nvPr>
            <p:ph sz="quarter" idx="2"/>
          </p:nvPr>
        </p:nvSpPr>
        <p:spPr>
          <a:xfrm>
            <a:off x="402336" y="2471383"/>
            <a:ext cx="5388864" cy="3818404"/>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6" name="Tijdelijke aanduiding voor inhoud 25"/>
          <p:cNvSpPr>
            <a:spLocks noGrp="1"/>
          </p:cNvSpPr>
          <p:nvPr>
            <p:ph sz="quarter" idx="4"/>
          </p:nvPr>
        </p:nvSpPr>
        <p:spPr>
          <a:xfrm>
            <a:off x="6400800" y="2471383"/>
            <a:ext cx="5384800" cy="3822192"/>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5" name="Ova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Ova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jdelijke aanduiding voor dianummer 8"/>
          <p:cNvSpPr>
            <a:spLocks noGrp="1"/>
          </p:cNvSpPr>
          <p:nvPr>
            <p:ph type="sldNum" sz="quarter" idx="12"/>
          </p:nvPr>
        </p:nvSpPr>
        <p:spPr>
          <a:xfrm>
            <a:off x="5791200" y="1042417"/>
            <a:ext cx="609600" cy="441325"/>
          </a:xfrm>
        </p:spPr>
        <p:txBody>
          <a:bodyPr/>
          <a:lstStyle>
            <a:lvl1pPr algn="ctr">
              <a:defRPr/>
            </a:lvl1pPr>
          </a:lstStyle>
          <a:p>
            <a:fld id="{DCDD213B-AE36-4C63-AF94-75AA888F2A73}" type="slidenum">
              <a:rPr lang="nl-NL" smtClean="0"/>
              <a:t>‹nr.›</a:t>
            </a:fld>
            <a:endParaRPr lang="nl-NL"/>
          </a:p>
        </p:txBody>
      </p:sp>
      <p:sp>
        <p:nvSpPr>
          <p:cNvPr id="23" name="Titel 22"/>
          <p:cNvSpPr>
            <a:spLocks noGrp="1"/>
          </p:cNvSpPr>
          <p:nvPr>
            <p:ph type="title"/>
          </p:nvPr>
        </p:nvSpPr>
        <p:spPr/>
        <p:txBody>
          <a:bodyPr rtlCol="0" anchor="b" anchorCtr="0"/>
          <a:lstStyle/>
          <a:p>
            <a:r>
              <a:rPr kumimoji="0" lang="nl-NL"/>
              <a:t>Klik om de stijl te bewerken</a:t>
            </a:r>
            <a:endParaRPr kumimoji="0" lang="en-US"/>
          </a:p>
        </p:txBody>
      </p:sp>
    </p:spTree>
    <p:extLst>
      <p:ext uri="{BB962C8B-B14F-4D97-AF65-F5344CB8AC3E}">
        <p14:creationId xmlns:p14="http://schemas.microsoft.com/office/powerpoint/2010/main" val="344712942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datum 2"/>
          <p:cNvSpPr>
            <a:spLocks noGrp="1"/>
          </p:cNvSpPr>
          <p:nvPr>
            <p:ph type="dt" sz="half" idx="10"/>
          </p:nvPr>
        </p:nvSpPr>
        <p:spPr/>
        <p:txBody>
          <a:bodyPr/>
          <a:lstStyle/>
          <a:p>
            <a:fld id="{53F62DAC-00B8-4963-9FDA-5B35178D5F7A}" type="datetimeFigureOut">
              <a:rPr lang="nl-NL" smtClean="0"/>
              <a:t>14-11-2017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a:xfrm>
            <a:off x="5791200" y="1036021"/>
            <a:ext cx="609600" cy="441325"/>
          </a:xfrm>
        </p:spPr>
        <p:txBody>
          <a:bodyPr/>
          <a:lstStyle/>
          <a:p>
            <a:fld id="{DCDD213B-AE36-4C63-AF94-75AA888F2A73}" type="slidenum">
              <a:rPr lang="nl-NL" smtClean="0"/>
              <a:t>‹nr.›</a:t>
            </a:fld>
            <a:endParaRPr lang="nl-NL"/>
          </a:p>
        </p:txBody>
      </p:sp>
    </p:spTree>
    <p:extLst>
      <p:ext uri="{BB962C8B-B14F-4D97-AF65-F5344CB8AC3E}">
        <p14:creationId xmlns:p14="http://schemas.microsoft.com/office/powerpoint/2010/main" val="300900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7" name="Rechthoek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hthoek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hthoek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hthoek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chthoek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chthoek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Tijdelijke aanduiding voor datum 1"/>
          <p:cNvSpPr>
            <a:spLocks noGrp="1"/>
          </p:cNvSpPr>
          <p:nvPr>
            <p:ph type="dt" sz="half" idx="10"/>
          </p:nvPr>
        </p:nvSpPr>
        <p:spPr/>
        <p:txBody>
          <a:bodyPr/>
          <a:lstStyle/>
          <a:p>
            <a:fld id="{53F62DAC-00B8-4963-9FDA-5B35178D5F7A}" type="datetimeFigureOut">
              <a:rPr lang="nl-NL" smtClean="0"/>
              <a:t>14-11-2017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DCDD213B-AE36-4C63-AF94-75AA888F2A73}" type="slidenum">
              <a:rPr lang="nl-NL" smtClean="0"/>
              <a:t>‹nr.›</a:t>
            </a:fld>
            <a:endParaRPr lang="nl-NL"/>
          </a:p>
        </p:txBody>
      </p:sp>
    </p:spTree>
    <p:extLst>
      <p:ext uri="{BB962C8B-B14F-4D97-AF65-F5344CB8AC3E}">
        <p14:creationId xmlns:p14="http://schemas.microsoft.com/office/powerpoint/2010/main" val="4047588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1">
        <a:schemeClr val="bg1"/>
      </p:bgRef>
    </p:bg>
    <p:spTree>
      <p:nvGrpSpPr>
        <p:cNvPr id="1" name=""/>
        <p:cNvGrpSpPr/>
        <p:nvPr/>
      </p:nvGrpSpPr>
      <p:grpSpPr>
        <a:xfrm>
          <a:off x="0" y="0"/>
          <a:ext cx="0" cy="0"/>
          <a:chOff x="0" y="0"/>
          <a:chExt cx="0" cy="0"/>
        </a:xfrm>
      </p:grpSpPr>
      <p:sp>
        <p:nvSpPr>
          <p:cNvPr id="19" name="Rechthoek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hthoek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hthoek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hthoek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hthoek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Rechthoek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el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nl-NL"/>
              <a:t>Klik om de stijl te bewerken</a:t>
            </a:r>
            <a:endParaRPr kumimoji="0" lang="en-US"/>
          </a:p>
        </p:txBody>
      </p:sp>
      <p:sp>
        <p:nvSpPr>
          <p:cNvPr id="3" name="Tijdelijke aanduiding voor tekst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nl-NL"/>
              <a:t>Klik om de modelstijlen te bewerken</a:t>
            </a:r>
          </a:p>
        </p:txBody>
      </p:sp>
      <p:sp>
        <p:nvSpPr>
          <p:cNvPr id="8" name="Rechthoek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hte verbindingslijn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Tijdelijke aanduiding voor inhoud 19"/>
          <p:cNvSpPr>
            <a:spLocks noGrp="1"/>
          </p:cNvSpPr>
          <p:nvPr>
            <p:ph sz="quarter" idx="1"/>
          </p:nvPr>
        </p:nvSpPr>
        <p:spPr>
          <a:xfrm>
            <a:off x="4165600" y="685800"/>
            <a:ext cx="7518400" cy="54102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0" name="Ova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Tijdelijke aanduiding voor dianumm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DCDD213B-AE36-4C63-AF94-75AA888F2A73}" type="slidenum">
              <a:rPr lang="nl-NL" smtClean="0"/>
              <a:t>‹nr.›</a:t>
            </a:fld>
            <a:endParaRPr lang="nl-NL"/>
          </a:p>
        </p:txBody>
      </p:sp>
      <p:sp>
        <p:nvSpPr>
          <p:cNvPr id="21" name="Rechthoek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Tijdelijke aanduiding voor datum 4"/>
          <p:cNvSpPr>
            <a:spLocks noGrp="1"/>
          </p:cNvSpPr>
          <p:nvPr>
            <p:ph type="dt" sz="half" idx="10"/>
          </p:nvPr>
        </p:nvSpPr>
        <p:spPr/>
        <p:txBody>
          <a:bodyPr/>
          <a:lstStyle/>
          <a:p>
            <a:fld id="{53F62DAC-00B8-4963-9FDA-5B35178D5F7A}" type="datetimeFigureOut">
              <a:rPr lang="nl-NL" smtClean="0"/>
              <a:t>14-11-2017</a:t>
            </a:fld>
            <a:endParaRPr lang="nl-NL"/>
          </a:p>
        </p:txBody>
      </p:sp>
      <p:sp>
        <p:nvSpPr>
          <p:cNvPr id="6" name="Tijdelijke aanduiding voor voettekst 5"/>
          <p:cNvSpPr>
            <a:spLocks noGrp="1"/>
          </p:cNvSpPr>
          <p:nvPr>
            <p:ph type="ftr" sz="quarter" idx="11"/>
          </p:nvPr>
        </p:nvSpPr>
        <p:spPr>
          <a:xfrm>
            <a:off x="402336" y="6410848"/>
            <a:ext cx="4511040" cy="365760"/>
          </a:xfrm>
        </p:spPr>
        <p:txBody>
          <a:bodyPr/>
          <a:lstStyle/>
          <a:p>
            <a:endParaRPr lang="nl-NL"/>
          </a:p>
        </p:txBody>
      </p:sp>
    </p:spTree>
    <p:extLst>
      <p:ext uri="{BB962C8B-B14F-4D97-AF65-F5344CB8AC3E}">
        <p14:creationId xmlns:p14="http://schemas.microsoft.com/office/powerpoint/2010/main" val="324047210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F4CAABCE-E557-486D-A0AE-B69542ACA353}" type="datetimeFigureOut">
              <a:rPr lang="nl-NL" smtClean="0"/>
              <a:t>14-11-2017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979053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1" name="Rechte verbindingslijn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9" name="Rechthoek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hthoek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hthoek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hthoek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hthoek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hthoek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Rechthoek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Ova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Tijdelijke aanduiding voor dianummer 6"/>
          <p:cNvSpPr>
            <a:spLocks noGrp="1"/>
          </p:cNvSpPr>
          <p:nvPr>
            <p:ph type="sldNum" sz="quarter" idx="12"/>
          </p:nvPr>
        </p:nvSpPr>
        <p:spPr>
          <a:xfrm>
            <a:off x="1828800" y="312739"/>
            <a:ext cx="609600" cy="441325"/>
          </a:xfrm>
        </p:spPr>
        <p:txBody>
          <a:bodyPr/>
          <a:lstStyle/>
          <a:p>
            <a:fld id="{DCDD213B-AE36-4C63-AF94-75AA888F2A73}" type="slidenum">
              <a:rPr lang="nl-NL" smtClean="0"/>
              <a:t>‹nr.›</a:t>
            </a:fld>
            <a:endParaRPr lang="nl-NL"/>
          </a:p>
        </p:txBody>
      </p:sp>
      <p:sp>
        <p:nvSpPr>
          <p:cNvPr id="2" name="Titel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nl-NL"/>
              <a:t>Klik om de stijl te bewerken</a:t>
            </a:r>
            <a:endParaRPr kumimoji="0" lang="en-US"/>
          </a:p>
        </p:txBody>
      </p:sp>
      <p:sp>
        <p:nvSpPr>
          <p:cNvPr id="3" name="Tijdelijke aanduiding voor afbeelding 2"/>
          <p:cNvSpPr>
            <a:spLocks noGrp="1"/>
          </p:cNvSpPr>
          <p:nvPr>
            <p:ph type="pic" idx="1"/>
          </p:nvPr>
        </p:nvSpPr>
        <p:spPr>
          <a:xfrm>
            <a:off x="4000500" y="609600"/>
            <a:ext cx="7823200" cy="4267200"/>
          </a:xfrm>
        </p:spPr>
        <p:txBody>
          <a:bodyPr/>
          <a:lstStyle>
            <a:lvl1pPr marL="0" indent="0">
              <a:buNone/>
              <a:defRPr sz="3200"/>
            </a:lvl1pPr>
          </a:lstStyle>
          <a:p>
            <a:r>
              <a:rPr kumimoji="0" lang="nl-NL"/>
              <a:t>Klik op het pictogram als u een afbeelding wilt toevoegen</a:t>
            </a:r>
            <a:endParaRPr kumimoji="0" lang="en-US" dirty="0"/>
          </a:p>
        </p:txBody>
      </p:sp>
      <p:sp>
        <p:nvSpPr>
          <p:cNvPr id="4" name="Tijdelijke aanduiding voor tekst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nl-NL"/>
              <a:t>Klik om de modelstijlen te bewerken</a:t>
            </a:r>
          </a:p>
        </p:txBody>
      </p:sp>
      <p:sp>
        <p:nvSpPr>
          <p:cNvPr id="22" name="Rechthoek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Tijdelijke aanduiding voor datum 4"/>
          <p:cNvSpPr>
            <a:spLocks noGrp="1"/>
          </p:cNvSpPr>
          <p:nvPr>
            <p:ph type="dt" sz="half" idx="10"/>
          </p:nvPr>
        </p:nvSpPr>
        <p:spPr>
          <a:xfrm>
            <a:off x="7717536" y="6404984"/>
            <a:ext cx="4059936" cy="365760"/>
          </a:xfrm>
        </p:spPr>
        <p:txBody>
          <a:bodyPr/>
          <a:lstStyle/>
          <a:p>
            <a:fld id="{53F62DAC-00B8-4963-9FDA-5B35178D5F7A}" type="datetimeFigureOut">
              <a:rPr lang="nl-NL" smtClean="0"/>
              <a:t>14-11-2017</a:t>
            </a:fld>
            <a:endParaRPr lang="nl-NL"/>
          </a:p>
        </p:txBody>
      </p:sp>
      <p:sp>
        <p:nvSpPr>
          <p:cNvPr id="6" name="Tijdelijke aanduiding voor voettekst 5"/>
          <p:cNvSpPr>
            <a:spLocks noGrp="1"/>
          </p:cNvSpPr>
          <p:nvPr>
            <p:ph type="ftr" sz="quarter" idx="11"/>
          </p:nvPr>
        </p:nvSpPr>
        <p:spPr>
          <a:xfrm>
            <a:off x="402336" y="6410848"/>
            <a:ext cx="4779264" cy="365760"/>
          </a:xfrm>
        </p:spPr>
        <p:txBody>
          <a:bodyPr/>
          <a:lstStyle/>
          <a:p>
            <a:endParaRPr lang="nl-NL"/>
          </a:p>
        </p:txBody>
      </p:sp>
    </p:spTree>
    <p:extLst>
      <p:ext uri="{BB962C8B-B14F-4D97-AF65-F5344CB8AC3E}">
        <p14:creationId xmlns:p14="http://schemas.microsoft.com/office/powerpoint/2010/main" val="4065703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53F62DAC-00B8-4963-9FDA-5B35178D5F7A}" type="datetimeFigureOut">
              <a:rPr lang="nl-NL" smtClean="0"/>
              <a:t>14-11-2017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CDD213B-AE36-4C63-AF94-75AA888F2A73}" type="slidenum">
              <a:rPr lang="nl-NL" smtClean="0"/>
              <a:t>‹nr.›</a:t>
            </a:fld>
            <a:endParaRPr lang="nl-NL"/>
          </a:p>
        </p:txBody>
      </p:sp>
    </p:spTree>
    <p:extLst>
      <p:ext uri="{BB962C8B-B14F-4D97-AF65-F5344CB8AC3E}">
        <p14:creationId xmlns:p14="http://schemas.microsoft.com/office/powerpoint/2010/main" val="374487683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bg>
      <p:bgRef idx="1001">
        <a:schemeClr val="bg2"/>
      </p:bgRef>
    </p:bg>
    <p:spTree>
      <p:nvGrpSpPr>
        <p:cNvPr id="1" name=""/>
        <p:cNvGrpSpPr/>
        <p:nvPr/>
      </p:nvGrpSpPr>
      <p:grpSpPr>
        <a:xfrm>
          <a:off x="0" y="0"/>
          <a:ext cx="0" cy="0"/>
          <a:chOff x="0" y="0"/>
          <a:chExt cx="0" cy="0"/>
        </a:xfrm>
      </p:grpSpPr>
      <p:sp>
        <p:nvSpPr>
          <p:cNvPr id="7" name="Rechthoek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hthoek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hthoek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hthoek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hthoek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hthoek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hte verbindingslijn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Ova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Tijdelijke aanduiding voor dianummer 5"/>
          <p:cNvSpPr>
            <a:spLocks noGrp="1"/>
          </p:cNvSpPr>
          <p:nvPr>
            <p:ph type="sldNum" sz="quarter" idx="12"/>
          </p:nvPr>
        </p:nvSpPr>
        <p:spPr>
          <a:xfrm>
            <a:off x="9221216" y="3009902"/>
            <a:ext cx="609600" cy="441325"/>
          </a:xfrm>
        </p:spPr>
        <p:txBody>
          <a:bodyPr/>
          <a:lstStyle/>
          <a:p>
            <a:fld id="{DCDD213B-AE36-4C63-AF94-75AA888F2A73}" type="slidenum">
              <a:rPr lang="nl-NL" smtClean="0"/>
              <a:t>‹nr.›</a:t>
            </a:fld>
            <a:endParaRPr lang="nl-NL"/>
          </a:p>
        </p:txBody>
      </p:sp>
      <p:sp>
        <p:nvSpPr>
          <p:cNvPr id="3" name="Tijdelijke aanduiding voor verticale tekst 2"/>
          <p:cNvSpPr>
            <a:spLocks noGrp="1"/>
          </p:cNvSpPr>
          <p:nvPr>
            <p:ph type="body" orient="vert" idx="1"/>
          </p:nvPr>
        </p:nvSpPr>
        <p:spPr>
          <a:xfrm>
            <a:off x="406400" y="304800"/>
            <a:ext cx="8737600" cy="5821366"/>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53F62DAC-00B8-4963-9FDA-5B35178D5F7A}" type="datetimeFigureOut">
              <a:rPr lang="nl-NL" smtClean="0"/>
              <a:t>14-11-2017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2" name="Verticale titel 1"/>
          <p:cNvSpPr>
            <a:spLocks noGrp="1"/>
          </p:cNvSpPr>
          <p:nvPr>
            <p:ph type="title" orient="vert"/>
          </p:nvPr>
        </p:nvSpPr>
        <p:spPr>
          <a:xfrm>
            <a:off x="9855200" y="304802"/>
            <a:ext cx="1930400" cy="5851525"/>
          </a:xfrm>
        </p:spPr>
        <p:txBody>
          <a:bodyPr vert="eaVert"/>
          <a:lstStyle/>
          <a:p>
            <a:r>
              <a:rPr kumimoji="0" lang="nl-NL"/>
              <a:t>Klik om de stijl te bewerken</a:t>
            </a:r>
            <a:endParaRPr kumimoji="0" lang="en-US"/>
          </a:p>
        </p:txBody>
      </p:sp>
    </p:spTree>
    <p:extLst>
      <p:ext uri="{BB962C8B-B14F-4D97-AF65-F5344CB8AC3E}">
        <p14:creationId xmlns:p14="http://schemas.microsoft.com/office/powerpoint/2010/main" val="119275452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en-US"/>
              <a:t>Titelstijl van model bewerken</a:t>
            </a:r>
            <a:endParaRPr lang="nl-NL"/>
          </a:p>
        </p:txBody>
      </p:sp>
      <p:sp>
        <p:nvSpPr>
          <p:cNvPr id="3" name="Sub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Klik om de titelstijl van het model te bewerken</a:t>
            </a:r>
            <a:endParaRPr lang="nl-NL"/>
          </a:p>
        </p:txBody>
      </p:sp>
      <p:sp>
        <p:nvSpPr>
          <p:cNvPr id="4" name="Tijdelijke aanduiding voor datum 3"/>
          <p:cNvSpPr>
            <a:spLocks noGrp="1"/>
          </p:cNvSpPr>
          <p:nvPr>
            <p:ph type="dt" sz="half" idx="10"/>
          </p:nvPr>
        </p:nvSpPr>
        <p:spPr/>
        <p:txBody>
          <a:bodyPr/>
          <a:lstStyle/>
          <a:p>
            <a:fld id="{F8244BFB-7B9E-8846-A74F-9E5EDC29E916}" type="datetimeFigureOut">
              <a:rPr lang="nl-NL" smtClean="0"/>
              <a:t>14-11-2017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3486503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idx="1"/>
          </p:nvPr>
        </p:nvSpPr>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F8244BFB-7B9E-8846-A74F-9E5EDC29E916}" type="datetimeFigureOut">
              <a:rPr lang="nl-NL" smtClean="0"/>
              <a:t>14-11-2017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147337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en-US"/>
              <a:t>Titelstijl van model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p:txBody>
          <a:bodyPr/>
          <a:lstStyle/>
          <a:p>
            <a:fld id="{F8244BFB-7B9E-8846-A74F-9E5EDC29E916}" type="datetimeFigureOut">
              <a:rPr lang="nl-NL" smtClean="0"/>
              <a:t>14-11-2017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1384803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fld id="{F8244BFB-7B9E-8846-A74F-9E5EDC29E916}" type="datetimeFigureOut">
              <a:rPr lang="nl-NL" smtClean="0"/>
              <a:t>14-11-2017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4057721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Titelstijl van model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p:txBody>
          <a:bodyPr/>
          <a:lstStyle/>
          <a:p>
            <a:fld id="{F8244BFB-7B9E-8846-A74F-9E5EDC29E916}" type="datetimeFigureOut">
              <a:rPr lang="nl-NL" smtClean="0"/>
              <a:t>14-11-2017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2938745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F8244BFB-7B9E-8846-A74F-9E5EDC29E916}" type="datetimeFigureOut">
              <a:rPr lang="nl-NL" smtClean="0"/>
              <a:t>14-11-2017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3738873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8244BFB-7B9E-8846-A74F-9E5EDC29E916}" type="datetimeFigureOut">
              <a:rPr lang="nl-NL" smtClean="0"/>
              <a:t>14-11-2017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44710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AABCE-E557-486D-A0AE-B69542ACA353}" type="datetimeFigureOut">
              <a:rPr lang="nl-NL" smtClean="0"/>
              <a:t>14-11-2017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545352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en-US"/>
              <a:t>Titelstijl van model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F8244BFB-7B9E-8846-A74F-9E5EDC29E916}" type="datetimeFigureOut">
              <a:rPr lang="nl-NL" smtClean="0"/>
              <a:t>14-11-2017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2278597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en-US"/>
              <a:t>Titelstijl van model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F8244BFB-7B9E-8846-A74F-9E5EDC29E916}" type="datetimeFigureOut">
              <a:rPr lang="nl-NL" smtClean="0"/>
              <a:t>14-11-2017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2896746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F8244BFB-7B9E-8846-A74F-9E5EDC29E916}" type="datetimeFigureOut">
              <a:rPr lang="nl-NL" smtClean="0"/>
              <a:t>14-11-2017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2914311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F8244BFB-7B9E-8846-A74F-9E5EDC29E916}" type="datetimeFigureOut">
              <a:rPr lang="nl-NL" smtClean="0"/>
              <a:t>14-11-2017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8096262-8A22-D843-8410-66E6B188DB93}" type="slidenum">
              <a:rPr lang="nl-NL" smtClean="0"/>
              <a:t>‹nr.›</a:t>
            </a:fld>
            <a:endParaRPr lang="nl-NL"/>
          </a:p>
        </p:txBody>
      </p:sp>
    </p:spTree>
    <p:extLst>
      <p:ext uri="{BB962C8B-B14F-4D97-AF65-F5344CB8AC3E}">
        <p14:creationId xmlns:p14="http://schemas.microsoft.com/office/powerpoint/2010/main" val="1623868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F4CAABCE-E557-486D-A0AE-B69542ACA353}" type="datetimeFigureOut">
              <a:rPr lang="nl-NL" smtClean="0"/>
              <a:t>14-11-2017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2434740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F4CAABCE-E557-486D-A0AE-B69542ACA353}" type="datetimeFigureOut">
              <a:rPr lang="nl-NL" smtClean="0"/>
              <a:t>14-11-2017</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3774998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F4CAABCE-E557-486D-A0AE-B69542ACA353}" type="datetimeFigureOut">
              <a:rPr lang="nl-NL" smtClean="0"/>
              <a:t>14-11-2017</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96699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AABCE-E557-486D-A0AE-B69542ACA353}" type="datetimeFigureOut">
              <a:rPr lang="nl-NL" smtClean="0"/>
              <a:t>14-11-2017</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129863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CAABCE-E557-486D-A0AE-B69542ACA353}" type="datetimeFigureOut">
              <a:rPr lang="nl-NL" smtClean="0"/>
              <a:t>14-11-2017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200905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CAABCE-E557-486D-A0AE-B69542ACA353}" type="datetimeFigureOut">
              <a:rPr lang="nl-NL" smtClean="0"/>
              <a:t>14-11-2017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CBAFC5E-637F-4644-8E93-831B5C040416}" type="slidenum">
              <a:rPr lang="nl-NL" smtClean="0"/>
              <a:t>‹nr.›</a:t>
            </a:fld>
            <a:endParaRPr lang="nl-NL"/>
          </a:p>
        </p:txBody>
      </p:sp>
    </p:spTree>
    <p:extLst>
      <p:ext uri="{BB962C8B-B14F-4D97-AF65-F5344CB8AC3E}">
        <p14:creationId xmlns:p14="http://schemas.microsoft.com/office/powerpoint/2010/main" val="866293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AABCE-E557-486D-A0AE-B69542ACA353}" type="datetimeFigureOut">
              <a:rPr lang="nl-NL" smtClean="0"/>
              <a:t>14-11-2017</a:t>
            </a:fld>
            <a:endParaRPr lang="nl-NL"/>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AFC5E-637F-4644-8E93-831B5C040416}" type="slidenum">
              <a:rPr lang="nl-NL" smtClean="0"/>
              <a:t>‹nr.›</a:t>
            </a:fld>
            <a:endParaRPr lang="nl-NL"/>
          </a:p>
        </p:txBody>
      </p:sp>
    </p:spTree>
    <p:extLst>
      <p:ext uri="{BB962C8B-B14F-4D97-AF65-F5344CB8AC3E}">
        <p14:creationId xmlns:p14="http://schemas.microsoft.com/office/powerpoint/2010/main" val="3645897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hthoek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hthoek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hthoek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hthoek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hthoek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Tijdelijke aanduiding voor datum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53F62DAC-00B8-4963-9FDA-5B35178D5F7A}" type="datetimeFigureOut">
              <a:rPr lang="nl-NL" smtClean="0"/>
              <a:t>14-11-2017</a:t>
            </a:fld>
            <a:endParaRPr lang="nl-NL"/>
          </a:p>
        </p:txBody>
      </p:sp>
      <p:sp>
        <p:nvSpPr>
          <p:cNvPr id="3" name="Tijdelijke aanduiding voor voettekst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nl-NL"/>
          </a:p>
        </p:txBody>
      </p:sp>
      <p:sp>
        <p:nvSpPr>
          <p:cNvPr id="8" name="Rechthoek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hte verbindingslijn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Ova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Tijdelijke aanduiding voor dianumm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CDD213B-AE36-4C63-AF94-75AA888F2A73}" type="slidenum">
              <a:rPr lang="nl-NL" smtClean="0"/>
              <a:t>‹nr.›</a:t>
            </a:fld>
            <a:endParaRPr lang="nl-NL"/>
          </a:p>
        </p:txBody>
      </p:sp>
      <p:sp>
        <p:nvSpPr>
          <p:cNvPr id="22" name="Tijdelijke aanduiding voor titel 21"/>
          <p:cNvSpPr>
            <a:spLocks noGrp="1"/>
          </p:cNvSpPr>
          <p:nvPr>
            <p:ph type="title"/>
          </p:nvPr>
        </p:nvSpPr>
        <p:spPr>
          <a:xfrm>
            <a:off x="402336" y="228600"/>
            <a:ext cx="11379200" cy="758952"/>
          </a:xfrm>
          <a:prstGeom prst="rect">
            <a:avLst/>
          </a:prstGeom>
        </p:spPr>
        <p:txBody>
          <a:bodyPr vert="horz" anchor="b">
            <a:normAutofit/>
          </a:bodyPr>
          <a:lstStyle/>
          <a:p>
            <a:r>
              <a:rPr kumimoji="0" lang="nl-NL"/>
              <a:t>Klik om de stijl te bewerken</a:t>
            </a:r>
            <a:endParaRPr kumimoji="0" lang="en-US"/>
          </a:p>
        </p:txBody>
      </p:sp>
      <p:sp>
        <p:nvSpPr>
          <p:cNvPr id="13" name="Tijdelijke aanduiding voor tekst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Tree>
    <p:extLst>
      <p:ext uri="{BB962C8B-B14F-4D97-AF65-F5344CB8AC3E}">
        <p14:creationId xmlns:p14="http://schemas.microsoft.com/office/powerpoint/2010/main" val="2740726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Titelstijl van model bewerken</a:t>
            </a:r>
            <a:endParaRPr lang="nl-NL"/>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44BFB-7B9E-8846-A74F-9E5EDC29E916}" type="datetimeFigureOut">
              <a:rPr lang="nl-NL" smtClean="0"/>
              <a:t>14-11-2017</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96262-8A22-D843-8410-66E6B188DB93}" type="slidenum">
              <a:rPr lang="nl-NL" smtClean="0"/>
              <a:t>‹nr.›</a:t>
            </a:fld>
            <a:endParaRPr lang="nl-NL"/>
          </a:p>
        </p:txBody>
      </p:sp>
    </p:spTree>
    <p:extLst>
      <p:ext uri="{BB962C8B-B14F-4D97-AF65-F5344CB8AC3E}">
        <p14:creationId xmlns:p14="http://schemas.microsoft.com/office/powerpoint/2010/main" val="6617711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kennisnetgeboortezorg.n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www.kennisnetgeboortezorg.n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www.kennisnetgeboortezorg.n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kennisnetgeboortezorg.nl/kennisbank/clientparticipatie/documenten/8091-handleiding-start-een-vitale-moederraad-consortium-nijmegen-juni-2014"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www.kennisnetgeboortezorg.n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7" Type="http://schemas.openxmlformats.org/officeDocument/2006/relationships/hyperlink" Target="https://www.kennisnetgeboortezorg.nl/kennisbank/clientparticipatie/documenten/10284-notitie-clientenparticipatie-consortium-zegnn-2015"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www.kennisnetgeboortezorg.nl/" TargetMode="External"/><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kennisnetgeboortezorg.nl/" TargetMode="External"/><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4.jpe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kennisnetgeboortezorg.nl/" TargetMode="External"/><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4.jpe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jpg"/><Relationship Id="rId7"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mailto:carolagroenen@gmail.com" TargetMode="External"/><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www.kennisnetgeboortezorg.n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kennisnetgeboortezorg.nl/"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hyperlink" Target="http://www.kennisnetgeboortezorg.n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AE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332656"/>
            <a:ext cx="3254428" cy="864095"/>
          </a:xfrm>
          <a:prstGeom prst="rect">
            <a:avLst/>
          </a:prstGeom>
        </p:spPr>
      </p:pic>
      <p:sp>
        <p:nvSpPr>
          <p:cNvPr id="6" name="Oval 5">
            <a:hlinkClick r:id="rId4"/>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none" rtlCol="0">
            <a:spAutoFit/>
          </a:bodyPr>
          <a:lstStyle/>
          <a:p>
            <a:r>
              <a:rPr lang="en-GB" sz="2000" b="1">
                <a:solidFill>
                  <a:srgbClr val="01AEF0"/>
                </a:solidFill>
              </a:rPr>
              <a:t>www.kennisnetgeboortezorg.nl</a:t>
            </a:r>
            <a:endParaRPr lang="nl-NL" sz="2000" b="1">
              <a:solidFill>
                <a:srgbClr val="01AEF0"/>
              </a:solidFill>
            </a:endParaRPr>
          </a:p>
        </p:txBody>
      </p:sp>
      <p:sp>
        <p:nvSpPr>
          <p:cNvPr id="5" name="Rechthoek 4"/>
          <p:cNvSpPr/>
          <p:nvPr/>
        </p:nvSpPr>
        <p:spPr>
          <a:xfrm>
            <a:off x="1631504" y="1556792"/>
            <a:ext cx="8712968" cy="2406813"/>
          </a:xfrm>
          <a:prstGeom prst="rect">
            <a:avLst/>
          </a:prstGeom>
        </p:spPr>
        <p:txBody>
          <a:bodyPr wrap="square">
            <a:spAutoFit/>
          </a:bodyPr>
          <a:lstStyle/>
          <a:p>
            <a:pPr lvl="0" algn="ctr" defTabSz="457200">
              <a:spcBef>
                <a:spcPct val="20000"/>
              </a:spcBef>
            </a:pPr>
            <a:r>
              <a:rPr lang="nl-NL" sz="4000" b="1" dirty="0">
                <a:solidFill>
                  <a:prstClr val="white"/>
                </a:solidFill>
              </a:rPr>
              <a:t>Welkom!</a:t>
            </a:r>
          </a:p>
          <a:p>
            <a:pPr lvl="0" algn="ctr" defTabSz="457200">
              <a:spcBef>
                <a:spcPct val="20000"/>
              </a:spcBef>
            </a:pPr>
            <a:r>
              <a:rPr lang="nl-NL" sz="2800" dirty="0">
                <a:solidFill>
                  <a:prstClr val="white"/>
                </a:solidFill>
              </a:rPr>
              <a:t>Jaarcongres 2018: Samen Bevalt Beter! </a:t>
            </a:r>
            <a:endParaRPr lang="nl-NL" sz="2800" b="1" dirty="0">
              <a:solidFill>
                <a:prstClr val="white"/>
              </a:solidFill>
            </a:endParaRPr>
          </a:p>
          <a:p>
            <a:pPr lvl="0" algn="ctr" defTabSz="457200">
              <a:spcBef>
                <a:spcPct val="20000"/>
              </a:spcBef>
            </a:pPr>
            <a:endParaRPr lang="nl-NL" sz="3200" b="1" dirty="0">
              <a:solidFill>
                <a:prstClr val="white"/>
              </a:solidFill>
            </a:endParaRPr>
          </a:p>
          <a:p>
            <a:pPr lvl="0" algn="ctr" defTabSz="457200">
              <a:spcBef>
                <a:spcPct val="20000"/>
              </a:spcBef>
            </a:pPr>
            <a:r>
              <a:rPr lang="nl-NL" sz="3200" b="1" dirty="0">
                <a:solidFill>
                  <a:prstClr val="white"/>
                </a:solidFill>
              </a:rPr>
              <a:t>Workshop Clientparticipatie</a:t>
            </a:r>
          </a:p>
        </p:txBody>
      </p:sp>
    </p:spTree>
    <p:extLst>
      <p:ext uri="{BB962C8B-B14F-4D97-AF65-F5344CB8AC3E}">
        <p14:creationId xmlns:p14="http://schemas.microsoft.com/office/powerpoint/2010/main" val="1067594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AE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332656"/>
            <a:ext cx="3254428" cy="864095"/>
          </a:xfrm>
          <a:prstGeom prst="rect">
            <a:avLst/>
          </a:prstGeom>
        </p:spPr>
      </p:pic>
      <p:sp>
        <p:nvSpPr>
          <p:cNvPr id="6" name="Oval 5">
            <a:hlinkClick r:id="rId4"/>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1AEF0"/>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srgbClr val="01AEF0"/>
              </a:solidFill>
              <a:effectLst/>
              <a:uLnTx/>
              <a:uFillTx/>
              <a:latin typeface="Calibri"/>
              <a:ea typeface="+mn-ea"/>
              <a:cs typeface="+mn-cs"/>
            </a:endParaRPr>
          </a:p>
        </p:txBody>
      </p:sp>
      <p:sp>
        <p:nvSpPr>
          <p:cNvPr id="5" name="Rechthoek 4"/>
          <p:cNvSpPr/>
          <p:nvPr/>
        </p:nvSpPr>
        <p:spPr>
          <a:xfrm>
            <a:off x="1631504" y="1556792"/>
            <a:ext cx="8712968" cy="2332946"/>
          </a:xfrm>
          <a:prstGeom prst="rect">
            <a:avLst/>
          </a:prstGeom>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Calibri"/>
                <a:ea typeface="+mn-ea"/>
                <a:cs typeface="+mn-cs"/>
              </a:rPr>
              <a:t>Ine Pennings</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Voorzitter JIJWIJ</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Verloskundige </a:t>
            </a:r>
            <a:endParaRPr kumimoji="0" lang="nl-NL"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nl-NL"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100" name="Picture 4" descr="Afbeeldingsresultaat voor jijwij">
            <a:extLst>
              <a:ext uri="{FF2B5EF4-FFF2-40B4-BE49-F238E27FC236}">
                <a16:creationId xmlns:a16="http://schemas.microsoft.com/office/drawing/2014/main" id="{B60680C1-E579-488F-A2B4-039A91078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7074" y="764703"/>
            <a:ext cx="30575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fbeeldingsresultaat voor ine pennings">
            <a:extLst>
              <a:ext uri="{FF2B5EF4-FFF2-40B4-BE49-F238E27FC236}">
                <a16:creationId xmlns:a16="http://schemas.microsoft.com/office/drawing/2014/main" id="{49C53515-752F-4C9C-8724-B079B4B7FB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1504" y="3530073"/>
            <a:ext cx="4232059" cy="282180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fbeeldingsresultaat voor ine pennings">
            <a:extLst>
              <a:ext uri="{FF2B5EF4-FFF2-40B4-BE49-F238E27FC236}">
                <a16:creationId xmlns:a16="http://schemas.microsoft.com/office/drawing/2014/main" id="{DEA5F35B-99A8-4822-9A19-A0C79D9F05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6241" y="3394344"/>
            <a:ext cx="238125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4943872" y="4941168"/>
            <a:ext cx="4352528" cy="697632"/>
          </a:xfrm>
        </p:spPr>
        <p:txBody>
          <a:bodyPr>
            <a:normAutofit fontScale="92500"/>
          </a:bodyPr>
          <a:lstStyle/>
          <a:p>
            <a:r>
              <a:rPr lang="nl-NL" dirty="0"/>
              <a:t>Ine Pennings </a:t>
            </a:r>
          </a:p>
          <a:p>
            <a:r>
              <a:rPr lang="nl-NL" dirty="0"/>
              <a:t>November 2017 CPZ congres</a:t>
            </a:r>
          </a:p>
          <a:p>
            <a:endParaRPr lang="nl-NL" dirty="0"/>
          </a:p>
        </p:txBody>
      </p:sp>
      <p:sp>
        <p:nvSpPr>
          <p:cNvPr id="2" name="Titel 1"/>
          <p:cNvSpPr>
            <a:spLocks noGrp="1"/>
          </p:cNvSpPr>
          <p:nvPr>
            <p:ph type="ctrTitle"/>
          </p:nvPr>
        </p:nvSpPr>
        <p:spPr/>
        <p:txBody>
          <a:bodyPr/>
          <a:lstStyle/>
          <a:p>
            <a:r>
              <a:rPr lang="nl-NL" dirty="0"/>
              <a:t>Cliëntenparticipatie</a:t>
            </a:r>
            <a:br>
              <a:rPr lang="nl-NL" dirty="0"/>
            </a:br>
            <a:r>
              <a:rPr lang="nl-NL" dirty="0"/>
              <a:t>Integrale Geboortezorg</a:t>
            </a:r>
          </a:p>
        </p:txBody>
      </p:sp>
    </p:spTree>
    <p:extLst>
      <p:ext uri="{BB962C8B-B14F-4D97-AF65-F5344CB8AC3E}">
        <p14:creationId xmlns:p14="http://schemas.microsoft.com/office/powerpoint/2010/main" val="2107654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Definitie clientenparticipatie</a:t>
            </a:r>
          </a:p>
        </p:txBody>
      </p:sp>
      <p:sp>
        <p:nvSpPr>
          <p:cNvPr id="3" name="Tijdelijke aanduiding voor inhoud 2"/>
          <p:cNvSpPr>
            <a:spLocks noGrp="1"/>
          </p:cNvSpPr>
          <p:nvPr>
            <p:ph sz="quarter" idx="1"/>
          </p:nvPr>
        </p:nvSpPr>
        <p:spPr/>
        <p:txBody>
          <a:bodyPr>
            <a:normAutofit/>
          </a:bodyPr>
          <a:lstStyle/>
          <a:p>
            <a:r>
              <a:rPr lang="nl-NL" sz="2800" b="1" dirty="0"/>
              <a:t>Het benutten van de unieke ervaringsdeskundigheid van cliënten met als doel de kwaliteit van zorg te verhogen</a:t>
            </a:r>
          </a:p>
          <a:p>
            <a:r>
              <a:rPr lang="nl-NL" sz="2800" dirty="0"/>
              <a:t>Is het vroegtijdig betrekken van cliënten in het beleidsproces </a:t>
            </a:r>
          </a:p>
          <a:p>
            <a:r>
              <a:rPr lang="nl-NL" sz="2800" dirty="0"/>
              <a:t>Participatie is gericht op het benutten van elkaars deskundigheid</a:t>
            </a:r>
          </a:p>
        </p:txBody>
      </p:sp>
    </p:spTree>
    <p:extLst>
      <p:ext uri="{BB962C8B-B14F-4D97-AF65-F5344CB8AC3E}">
        <p14:creationId xmlns:p14="http://schemas.microsoft.com/office/powerpoint/2010/main" val="3348064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Wet en regelgeving</a:t>
            </a:r>
          </a:p>
        </p:txBody>
      </p:sp>
      <p:sp>
        <p:nvSpPr>
          <p:cNvPr id="3" name="Tijdelijke aanduiding voor inhoud 2"/>
          <p:cNvSpPr>
            <a:spLocks noGrp="1"/>
          </p:cNvSpPr>
          <p:nvPr>
            <p:ph sz="quarter" idx="1"/>
          </p:nvPr>
        </p:nvSpPr>
        <p:spPr/>
        <p:txBody>
          <a:bodyPr>
            <a:normAutofit/>
          </a:bodyPr>
          <a:lstStyle/>
          <a:p>
            <a:r>
              <a:rPr lang="nl-NL" dirty="0"/>
              <a:t>Minister Borst 1990</a:t>
            </a:r>
          </a:p>
          <a:p>
            <a:pPr lvl="1"/>
            <a:r>
              <a:rPr lang="nl-NL" dirty="0"/>
              <a:t>WGBO</a:t>
            </a:r>
          </a:p>
          <a:p>
            <a:pPr lvl="1"/>
            <a:r>
              <a:rPr lang="nl-NL" dirty="0"/>
              <a:t>WMCZ</a:t>
            </a:r>
          </a:p>
          <a:p>
            <a:pPr lvl="1"/>
            <a:r>
              <a:rPr lang="nl-NL" dirty="0"/>
              <a:t>KZI</a:t>
            </a:r>
          </a:p>
          <a:p>
            <a:pPr lvl="1"/>
            <a:r>
              <a:rPr lang="nl-NL" dirty="0"/>
              <a:t>Programma “zeven rechten van de cliënt in de zorg”</a:t>
            </a:r>
          </a:p>
          <a:p>
            <a:r>
              <a:rPr lang="nl-NL" dirty="0"/>
              <a:t>Implementatie zorgstandaard </a:t>
            </a:r>
            <a:r>
              <a:rPr lang="nl-NL" dirty="0">
                <a:sym typeface="Wingdings" panose="05000000000000000000" pitchFamily="2" charset="2"/>
              </a:rPr>
              <a:t> fase 2 (januari 2019) cliëntenraad</a:t>
            </a:r>
            <a:endParaRPr lang="nl-NL" dirty="0"/>
          </a:p>
          <a:p>
            <a:pPr lvl="1"/>
            <a:endParaRPr lang="nl-NL" dirty="0"/>
          </a:p>
        </p:txBody>
      </p:sp>
    </p:spTree>
    <p:extLst>
      <p:ext uri="{BB962C8B-B14F-4D97-AF65-F5344CB8AC3E}">
        <p14:creationId xmlns:p14="http://schemas.microsoft.com/office/powerpoint/2010/main" val="3550082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Individuele versus collectieve participatie</a:t>
            </a:r>
          </a:p>
        </p:txBody>
      </p:sp>
      <p:sp>
        <p:nvSpPr>
          <p:cNvPr id="3" name="Tijdelijke aanduiding voor inhoud 2"/>
          <p:cNvSpPr>
            <a:spLocks noGrp="1"/>
          </p:cNvSpPr>
          <p:nvPr>
            <p:ph sz="quarter" idx="1"/>
          </p:nvPr>
        </p:nvSpPr>
        <p:spPr/>
        <p:txBody>
          <a:bodyPr>
            <a:normAutofit/>
          </a:bodyPr>
          <a:lstStyle/>
          <a:p>
            <a:r>
              <a:rPr lang="nl-NL" dirty="0"/>
              <a:t>Bij individuele cliëntenparticipatie gaat het om de inbreng en invloed van een cliënt of gebruiker op de inhoud en kwaliteit van het eigen hulpverleningstraject. </a:t>
            </a:r>
          </a:p>
          <a:p>
            <a:r>
              <a:rPr lang="nl-NL" dirty="0"/>
              <a:t>Bij collectieve cliëntenparticipatie verenigen cliënten en gebruikers zich in groepen en geven zo vorm aan hun inbreng</a:t>
            </a:r>
          </a:p>
        </p:txBody>
      </p:sp>
    </p:spTree>
    <p:extLst>
      <p:ext uri="{BB962C8B-B14F-4D97-AF65-F5344CB8AC3E}">
        <p14:creationId xmlns:p14="http://schemas.microsoft.com/office/powerpoint/2010/main" val="2143298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participatieladder</a:t>
            </a:r>
          </a:p>
        </p:txBody>
      </p:sp>
      <p:sp>
        <p:nvSpPr>
          <p:cNvPr id="3" name="Tijdelijke aanduiding voor inhoud 2"/>
          <p:cNvSpPr>
            <a:spLocks noGrp="1"/>
          </p:cNvSpPr>
          <p:nvPr>
            <p:ph sz="quarter" idx="1"/>
          </p:nvPr>
        </p:nvSpPr>
        <p:spPr/>
        <p:txBody>
          <a:bodyPr/>
          <a:lstStyle/>
          <a:p>
            <a:endParaRPr lang="nl-NL" dirty="0"/>
          </a:p>
          <a:p>
            <a:endParaRPr lang="nl-NL" dirty="0"/>
          </a:p>
          <a:p>
            <a:endParaRPr lang="nl-N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08" y="1772816"/>
            <a:ext cx="4104456"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26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Informeren</a:t>
            </a:r>
          </a:p>
        </p:txBody>
      </p:sp>
      <p:sp>
        <p:nvSpPr>
          <p:cNvPr id="3" name="Tijdelijke aanduiding voor inhoud 2"/>
          <p:cNvSpPr>
            <a:spLocks noGrp="1"/>
          </p:cNvSpPr>
          <p:nvPr>
            <p:ph sz="quarter" idx="1"/>
          </p:nvPr>
        </p:nvSpPr>
        <p:spPr/>
        <p:txBody>
          <a:bodyPr/>
          <a:lstStyle/>
          <a:p>
            <a:pPr marL="0" indent="0">
              <a:buNone/>
            </a:pPr>
            <a:endParaRPr lang="nl-NL" dirty="0"/>
          </a:p>
          <a:p>
            <a:r>
              <a:rPr lang="nl-NL" dirty="0"/>
              <a:t>De cliënt wordt op de hoogte gebracht en gehouden om zo goed mogelijk geïnformeerd te zijn. Door middel van o.a.</a:t>
            </a:r>
          </a:p>
          <a:p>
            <a:pPr lvl="1"/>
            <a:r>
              <a:rPr lang="nl-NL" dirty="0"/>
              <a:t>Folders, website, openbare verslagen, social media</a:t>
            </a:r>
          </a:p>
          <a:p>
            <a:endParaRPr lang="nl-NL" dirty="0"/>
          </a:p>
        </p:txBody>
      </p:sp>
    </p:spTree>
    <p:extLst>
      <p:ext uri="{BB962C8B-B14F-4D97-AF65-F5344CB8AC3E}">
        <p14:creationId xmlns:p14="http://schemas.microsoft.com/office/powerpoint/2010/main" val="2210447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Raadplegen</a:t>
            </a:r>
          </a:p>
        </p:txBody>
      </p:sp>
      <p:sp>
        <p:nvSpPr>
          <p:cNvPr id="3" name="Tijdelijke aanduiding voor inhoud 2"/>
          <p:cNvSpPr>
            <a:spLocks noGrp="1"/>
          </p:cNvSpPr>
          <p:nvPr>
            <p:ph sz="quarter" idx="1"/>
          </p:nvPr>
        </p:nvSpPr>
        <p:spPr/>
        <p:txBody>
          <a:bodyPr/>
          <a:lstStyle/>
          <a:p>
            <a:r>
              <a:rPr lang="nl-NL" dirty="0"/>
              <a:t>De zorgverlener / professional bepaalt wat er gebeurt. De professional gaat wel op zoek naar de mening van de cliënt. De cliënt is een serieuze gesprekspartner en praat en denkt mee. De professional verbindt zich niet direct aan de resultaten uit de gesprekken.</a:t>
            </a:r>
          </a:p>
          <a:p>
            <a:pPr lvl="1"/>
            <a:r>
              <a:rPr lang="nl-NL" dirty="0"/>
              <a:t>Focusgroep, spiegelgesprek, panelgesprek</a:t>
            </a:r>
          </a:p>
          <a:p>
            <a:pPr lvl="1"/>
            <a:r>
              <a:rPr lang="nl-NL" dirty="0"/>
              <a:t>NPS, </a:t>
            </a:r>
            <a:r>
              <a:rPr lang="nl-NL" dirty="0" err="1"/>
              <a:t>ReproQ</a:t>
            </a:r>
            <a:r>
              <a:rPr lang="nl-NL" dirty="0"/>
              <a:t> </a:t>
            </a:r>
            <a:r>
              <a:rPr lang="nl-NL" dirty="0" err="1"/>
              <a:t>etc</a:t>
            </a:r>
            <a:endParaRPr lang="nl-NL" dirty="0"/>
          </a:p>
          <a:p>
            <a:endParaRPr lang="nl-NL" dirty="0"/>
          </a:p>
        </p:txBody>
      </p:sp>
    </p:spTree>
    <p:extLst>
      <p:ext uri="{BB962C8B-B14F-4D97-AF65-F5344CB8AC3E}">
        <p14:creationId xmlns:p14="http://schemas.microsoft.com/office/powerpoint/2010/main" val="4007867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Adviseren</a:t>
            </a:r>
          </a:p>
        </p:txBody>
      </p:sp>
      <p:sp>
        <p:nvSpPr>
          <p:cNvPr id="3" name="Tijdelijke aanduiding voor inhoud 2"/>
          <p:cNvSpPr>
            <a:spLocks noGrp="1"/>
          </p:cNvSpPr>
          <p:nvPr>
            <p:ph sz="quarter" idx="1"/>
          </p:nvPr>
        </p:nvSpPr>
        <p:spPr/>
        <p:txBody>
          <a:bodyPr>
            <a:normAutofit/>
          </a:bodyPr>
          <a:lstStyle/>
          <a:p>
            <a:r>
              <a:rPr lang="nl-NL" dirty="0"/>
              <a:t>Er is een direct contact tussen de zorgverlener en de cliënt. Actief wordt  gezocht naar de mening van de cliënt en er wordt expliciet naar een oordeel gevraagd. De voorstellen en ideeën van patiënten tellen en de professional verbindt zich in principe aan de resultaten maar kan bij de uiteindelijke besluitvorming hier ( beargumenteerd) van afwijken.</a:t>
            </a:r>
          </a:p>
          <a:p>
            <a:endParaRPr lang="nl-NL" dirty="0"/>
          </a:p>
        </p:txBody>
      </p:sp>
    </p:spTree>
    <p:extLst>
      <p:ext uri="{BB962C8B-B14F-4D97-AF65-F5344CB8AC3E}">
        <p14:creationId xmlns:p14="http://schemas.microsoft.com/office/powerpoint/2010/main" val="2843947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Co-produceren</a:t>
            </a:r>
            <a:endParaRPr lang="nl-NL" dirty="0"/>
          </a:p>
        </p:txBody>
      </p:sp>
      <p:sp>
        <p:nvSpPr>
          <p:cNvPr id="3" name="Tijdelijke aanduiding voor inhoud 2"/>
          <p:cNvSpPr>
            <a:spLocks noGrp="1"/>
          </p:cNvSpPr>
          <p:nvPr>
            <p:ph sz="quarter" idx="1"/>
          </p:nvPr>
        </p:nvSpPr>
        <p:spPr/>
        <p:txBody>
          <a:bodyPr>
            <a:normAutofit/>
          </a:bodyPr>
          <a:lstStyle/>
          <a:p>
            <a:r>
              <a:rPr lang="nl-NL" dirty="0"/>
              <a:t>Er is een gelijkwaardige samenwerking waarbij de cliënt zijn eigen rol heeft en er is sprake van een gezamenlijke besluitvorming met professionals. Cliënten en professionals stellen samen vast waarover gesproken wordt. De zorgprofessional verbindt zich aan de uitkomsten van de gesprekken. De patiënt beslist mee en de zorgverlener beslist uiteindelijk.</a:t>
            </a:r>
          </a:p>
          <a:p>
            <a:endParaRPr lang="nl-NL" dirty="0"/>
          </a:p>
        </p:txBody>
      </p:sp>
    </p:spTree>
    <p:extLst>
      <p:ext uri="{BB962C8B-B14F-4D97-AF65-F5344CB8AC3E}">
        <p14:creationId xmlns:p14="http://schemas.microsoft.com/office/powerpoint/2010/main" val="337188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square" rtlCol="0">
            <a:spAutoFit/>
          </a:bodyPr>
          <a:lstStyle/>
          <a:p>
            <a:r>
              <a:rPr lang="en-GB" sz="2000" b="1">
                <a:solidFill>
                  <a:schemeClr val="bg1"/>
                </a:solidFill>
              </a:rPr>
              <a:t>www.kennisnetgeboortezorg.nl</a:t>
            </a:r>
            <a:endParaRPr lang="nl-NL" sz="2000" b="1">
              <a:solidFill>
                <a:schemeClr val="bg1"/>
              </a:solidFill>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4000" kern="0" dirty="0">
                <a:solidFill>
                  <a:prstClr val="black"/>
                </a:solidFill>
                <a:ea typeface="+mj-ea"/>
                <a:cs typeface="+mj-cs"/>
              </a:rPr>
              <a:t>Programma</a:t>
            </a:r>
            <a:endParaRPr kumimoji="0" lang="nl-NL" sz="1800" b="0" i="0" u="none" strike="noStrike" kern="0" cap="none" spc="0" normalizeH="0" baseline="0" noProof="0" dirty="0">
              <a:ln>
                <a:noFill/>
              </a:ln>
              <a:solidFill>
                <a:sysClr val="windowText" lastClr="000000"/>
              </a:solidFill>
              <a:effectLst/>
              <a:uLnTx/>
              <a:uFillTx/>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endParaRPr lang="nl-NL"/>
          </a:p>
        </p:txBody>
      </p:sp>
      <p:sp>
        <p:nvSpPr>
          <p:cNvPr id="7" name="Tekstvak 6"/>
          <p:cNvSpPr txBox="1"/>
          <p:nvPr/>
        </p:nvSpPr>
        <p:spPr>
          <a:xfrm>
            <a:off x="1531876" y="1500354"/>
            <a:ext cx="9145016" cy="6124754"/>
          </a:xfrm>
          <a:prstGeom prst="rect">
            <a:avLst/>
          </a:prstGeom>
          <a:noFill/>
        </p:spPr>
        <p:txBody>
          <a:bodyPr wrap="square" rtlCol="0">
            <a:spAutoFit/>
          </a:bodyPr>
          <a:lstStyle/>
          <a:p>
            <a:pPr marL="457200" indent="-457200">
              <a:buFont typeface="Arial" panose="020B0604020202020204" pitchFamily="34" charset="0"/>
              <a:buChar char="•"/>
            </a:pPr>
            <a:r>
              <a:rPr lang="nl-NL" sz="2800" dirty="0"/>
              <a:t>Verwachtingen van vandaag?</a:t>
            </a:r>
          </a:p>
          <a:p>
            <a:pPr marL="457200" indent="-457200">
              <a:buFont typeface="Arial" panose="020B0604020202020204" pitchFamily="34" charset="0"/>
              <a:buChar char="•"/>
            </a:pPr>
            <a:r>
              <a:rPr lang="nl-NL" sz="2800" dirty="0"/>
              <a:t>Presentatie Ine Pennings: </a:t>
            </a:r>
          </a:p>
          <a:p>
            <a:pPr marL="914400" lvl="1" indent="-457200">
              <a:buFontTx/>
              <a:buChar char="-"/>
            </a:pPr>
            <a:r>
              <a:rPr lang="nl-NL" sz="2800" dirty="0"/>
              <a:t>Wat is dat eigenlijk?</a:t>
            </a:r>
          </a:p>
          <a:p>
            <a:pPr marL="914400" lvl="1" indent="-457200">
              <a:buFontTx/>
              <a:buChar char="-"/>
            </a:pPr>
            <a:r>
              <a:rPr lang="nl-NL" sz="2800" dirty="0"/>
              <a:t>Wat moet en wat mag?</a:t>
            </a:r>
          </a:p>
          <a:p>
            <a:pPr marL="914400" lvl="1" indent="-457200">
              <a:buFontTx/>
              <a:buChar char="-"/>
            </a:pPr>
            <a:r>
              <a:rPr lang="nl-NL" sz="2800" dirty="0"/>
              <a:t>Participatieladder</a:t>
            </a:r>
          </a:p>
          <a:p>
            <a:pPr marL="914400" lvl="1" indent="-457200">
              <a:buFontTx/>
              <a:buChar char="-"/>
            </a:pPr>
            <a:r>
              <a:rPr lang="nl-NL" sz="2800" dirty="0"/>
              <a:t>Wat staat er in de zorgstandaard?</a:t>
            </a:r>
          </a:p>
          <a:p>
            <a:pPr marL="457200" indent="-457200">
              <a:buFont typeface="Arial" panose="020B0604020202020204" pitchFamily="34" charset="0"/>
              <a:buChar char="•"/>
            </a:pPr>
            <a:r>
              <a:rPr lang="nl-NL" sz="2800" dirty="0"/>
              <a:t>Presentatie Carola Groenen:</a:t>
            </a:r>
          </a:p>
          <a:p>
            <a:pPr marL="914400" lvl="1" indent="-457200">
              <a:buFontTx/>
              <a:buChar char="-"/>
            </a:pPr>
            <a:r>
              <a:rPr lang="nl-NL" sz="2800" dirty="0"/>
              <a:t>Moederraad</a:t>
            </a:r>
          </a:p>
          <a:p>
            <a:pPr marL="457200" indent="-457200">
              <a:buFont typeface="Arial" panose="020B0604020202020204" pitchFamily="34" charset="0"/>
              <a:buChar char="•"/>
            </a:pPr>
            <a:r>
              <a:rPr lang="nl-NL" sz="2800" dirty="0"/>
              <a:t>Aan de slag!</a:t>
            </a:r>
          </a:p>
          <a:p>
            <a:pPr marL="457200" indent="-457200">
              <a:buFont typeface="Arial" panose="020B0604020202020204" pitchFamily="34" charset="0"/>
              <a:buChar char="•"/>
            </a:pPr>
            <a:r>
              <a:rPr lang="nl-NL" sz="2800" dirty="0"/>
              <a:t>Waar gaan we mee naar huis?</a:t>
            </a:r>
          </a:p>
          <a:p>
            <a:pPr marL="457200" indent="-457200">
              <a:buFontTx/>
              <a:buChar char="-"/>
            </a:pPr>
            <a:endParaRPr lang="nl-NL" sz="2800" dirty="0"/>
          </a:p>
          <a:p>
            <a:pPr marL="457200" indent="-457200">
              <a:buFontTx/>
              <a:buChar char="-"/>
            </a:pPr>
            <a:endParaRPr lang="nl-NL" sz="2800" dirty="0"/>
          </a:p>
          <a:p>
            <a:endParaRPr lang="nl-NL" sz="2800" dirty="0"/>
          </a:p>
          <a:p>
            <a:pPr marL="457200" indent="-457200">
              <a:buFontTx/>
              <a:buChar char="-"/>
            </a:pPr>
            <a:endParaRPr lang="nl-NL" sz="2800" dirty="0"/>
          </a:p>
        </p:txBody>
      </p:sp>
    </p:spTree>
    <p:extLst>
      <p:ext uri="{BB962C8B-B14F-4D97-AF65-F5344CB8AC3E}">
        <p14:creationId xmlns:p14="http://schemas.microsoft.com/office/powerpoint/2010/main" val="285307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voorbeelden</a:t>
            </a:r>
          </a:p>
        </p:txBody>
      </p:sp>
      <p:sp>
        <p:nvSpPr>
          <p:cNvPr id="3" name="Tijdelijke aanduiding voor inhoud 2"/>
          <p:cNvSpPr>
            <a:spLocks noGrp="1"/>
          </p:cNvSpPr>
          <p:nvPr>
            <p:ph sz="quarter" idx="1"/>
          </p:nvPr>
        </p:nvSpPr>
        <p:spPr/>
        <p:txBody>
          <a:bodyPr>
            <a:normAutofit/>
          </a:bodyPr>
          <a:lstStyle/>
          <a:p>
            <a:r>
              <a:rPr lang="nl-NL" dirty="0"/>
              <a:t>Moederraad</a:t>
            </a:r>
          </a:p>
          <a:p>
            <a:r>
              <a:rPr lang="nl-NL" dirty="0"/>
              <a:t>Cliëntenraad</a:t>
            </a:r>
          </a:p>
          <a:p>
            <a:pPr lvl="1"/>
            <a:r>
              <a:rPr lang="nl-NL" dirty="0"/>
              <a:t>Cliëntenraden zijn vooral betrokken bij de uitvoering van het beleid, dus aan het eind van het proces. Zij bewaken de belangen van hun achterban tijdens de uitrol van beleid.</a:t>
            </a:r>
          </a:p>
          <a:p>
            <a:endParaRPr lang="nl-NL" dirty="0"/>
          </a:p>
          <a:p>
            <a:r>
              <a:rPr lang="nl-NL" dirty="0"/>
              <a:t>Online community</a:t>
            </a:r>
          </a:p>
          <a:p>
            <a:endParaRPr lang="nl-NL" dirty="0"/>
          </a:p>
        </p:txBody>
      </p:sp>
    </p:spTree>
    <p:extLst>
      <p:ext uri="{BB962C8B-B14F-4D97-AF65-F5344CB8AC3E}">
        <p14:creationId xmlns:p14="http://schemas.microsoft.com/office/powerpoint/2010/main" val="437445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Meebeslissen</a:t>
            </a:r>
          </a:p>
        </p:txBody>
      </p:sp>
      <p:sp>
        <p:nvSpPr>
          <p:cNvPr id="3" name="Tijdelijke aanduiding voor inhoud 2"/>
          <p:cNvSpPr>
            <a:spLocks noGrp="1"/>
          </p:cNvSpPr>
          <p:nvPr>
            <p:ph sz="quarter" idx="1"/>
          </p:nvPr>
        </p:nvSpPr>
        <p:spPr/>
        <p:txBody>
          <a:bodyPr/>
          <a:lstStyle/>
          <a:p>
            <a:r>
              <a:rPr lang="nl-NL" dirty="0"/>
              <a:t>De cliënt beslist mee binnen de kaders die zijn  vastgesteld door de zorgverlener/organisatie</a:t>
            </a:r>
          </a:p>
          <a:p>
            <a:pPr marL="0" indent="0">
              <a:buNone/>
            </a:pPr>
            <a:r>
              <a:rPr lang="nl-NL" dirty="0"/>
              <a:t>	•	Client is lid van bestuurlijk Orgaan</a:t>
            </a:r>
          </a:p>
          <a:p>
            <a:pPr marL="0" indent="0">
              <a:buNone/>
            </a:pPr>
            <a:r>
              <a:rPr lang="nl-NL" dirty="0"/>
              <a:t>	•	Lid namens cliëntenraad</a:t>
            </a:r>
          </a:p>
          <a:p>
            <a:endParaRPr lang="nl-NL" dirty="0"/>
          </a:p>
          <a:p>
            <a:endParaRPr lang="nl-NL" dirty="0"/>
          </a:p>
        </p:txBody>
      </p:sp>
    </p:spTree>
    <p:extLst>
      <p:ext uri="{BB962C8B-B14F-4D97-AF65-F5344CB8AC3E}">
        <p14:creationId xmlns:p14="http://schemas.microsoft.com/office/powerpoint/2010/main" val="3333477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Zorgstandaard</a:t>
            </a:r>
          </a:p>
        </p:txBody>
      </p:sp>
      <p:sp>
        <p:nvSpPr>
          <p:cNvPr id="3" name="Tijdelijke aanduiding voor inhoud 2"/>
          <p:cNvSpPr>
            <a:spLocks noGrp="1"/>
          </p:cNvSpPr>
          <p:nvPr>
            <p:ph sz="quarter" idx="1"/>
          </p:nvPr>
        </p:nvSpPr>
        <p:spPr/>
        <p:txBody>
          <a:bodyPr/>
          <a:lstStyle/>
          <a:p>
            <a:r>
              <a:rPr lang="nl-NL" dirty="0"/>
              <a:t>Fase 2</a:t>
            </a:r>
          </a:p>
          <a:p>
            <a:pPr lvl="1"/>
            <a:r>
              <a:rPr lang="nl-NL" dirty="0"/>
              <a:t>Adequate voorlichting</a:t>
            </a:r>
          </a:p>
          <a:p>
            <a:pPr lvl="1"/>
            <a:r>
              <a:rPr lang="nl-NL" dirty="0"/>
              <a:t>Individueel geboorteplan</a:t>
            </a:r>
          </a:p>
          <a:p>
            <a:pPr lvl="1"/>
            <a:r>
              <a:rPr lang="nl-NL" dirty="0"/>
              <a:t>Implementatie cliëntenraad</a:t>
            </a:r>
          </a:p>
          <a:p>
            <a:pPr lvl="2"/>
            <a:r>
              <a:rPr lang="nl-NL" dirty="0"/>
              <a:t>Jaarverslag en beleidsplannen</a:t>
            </a:r>
          </a:p>
          <a:p>
            <a:pPr lvl="2"/>
            <a:r>
              <a:rPr lang="nl-NL" dirty="0"/>
              <a:t>Kwaliteitsnorm</a:t>
            </a:r>
          </a:p>
          <a:p>
            <a:pPr lvl="2"/>
            <a:r>
              <a:rPr lang="nl-NL" dirty="0"/>
              <a:t>Toegang tot multidisciplinair patiëntendossier voor zorgverleners en cliënt</a:t>
            </a:r>
          </a:p>
          <a:p>
            <a:pPr lvl="2"/>
            <a:r>
              <a:rPr lang="nl-NL" dirty="0"/>
              <a:t>Voorbereiden pwd/</a:t>
            </a:r>
            <a:r>
              <a:rPr lang="nl-NL" dirty="0" err="1"/>
              <a:t>epd</a:t>
            </a:r>
            <a:endParaRPr lang="nl-NL" dirty="0"/>
          </a:p>
          <a:p>
            <a:pPr lvl="2"/>
            <a:endParaRPr lang="nl-NL" dirty="0"/>
          </a:p>
        </p:txBody>
      </p:sp>
    </p:spTree>
    <p:extLst>
      <p:ext uri="{BB962C8B-B14F-4D97-AF65-F5344CB8AC3E}">
        <p14:creationId xmlns:p14="http://schemas.microsoft.com/office/powerpoint/2010/main" val="769211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sz="quarter" idx="1"/>
          </p:nvPr>
        </p:nvSpPr>
        <p:spPr/>
        <p:txBody>
          <a:bodyPr/>
          <a:lstStyle/>
          <a:p>
            <a:r>
              <a:rPr lang="nl-NL" dirty="0"/>
              <a:t>6 </a:t>
            </a:r>
            <a:r>
              <a:rPr lang="nl-NL" dirty="0" err="1"/>
              <a:t>IGO’s</a:t>
            </a:r>
            <a:r>
              <a:rPr lang="nl-NL" dirty="0"/>
              <a:t>  in samenwerking met de Taskforce</a:t>
            </a:r>
          </a:p>
          <a:p>
            <a:pPr lvl="1"/>
            <a:r>
              <a:rPr lang="nl-NL" dirty="0"/>
              <a:t>Handreiking clientenparticipatie</a:t>
            </a:r>
          </a:p>
          <a:p>
            <a:pPr lvl="1"/>
            <a:r>
              <a:rPr lang="nl-NL" dirty="0"/>
              <a:t>01 januari gereed</a:t>
            </a:r>
          </a:p>
          <a:p>
            <a:pPr lvl="1"/>
            <a:endParaRPr lang="nl-NL" dirty="0"/>
          </a:p>
          <a:p>
            <a:pPr lvl="1"/>
            <a:endParaRPr lang="nl-NL" dirty="0"/>
          </a:p>
          <a:p>
            <a:pPr marL="2286000" lvl="5" indent="0">
              <a:buNone/>
            </a:pPr>
            <a:r>
              <a:rPr lang="nl-NL" sz="5400" dirty="0"/>
              <a:t>VRAGEN??</a:t>
            </a:r>
          </a:p>
          <a:p>
            <a:pPr lvl="1"/>
            <a:endParaRPr lang="nl-NL" dirty="0"/>
          </a:p>
        </p:txBody>
      </p:sp>
    </p:spTree>
    <p:extLst>
      <p:ext uri="{BB962C8B-B14F-4D97-AF65-F5344CB8AC3E}">
        <p14:creationId xmlns:p14="http://schemas.microsoft.com/office/powerpoint/2010/main" val="2213073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a:ln>
                  <a:noFill/>
                </a:ln>
                <a:solidFill>
                  <a:prstClr val="black"/>
                </a:solidFill>
                <a:effectLst/>
                <a:uLnTx/>
                <a:uFillTx/>
                <a:latin typeface="Calibri"/>
                <a:ea typeface="+mn-ea"/>
                <a:cs typeface="+mn-cs"/>
              </a:rPr>
              <a:t>Programma</a:t>
            </a:r>
            <a:endParaRPr kumimoji="0" lang="nl-NL"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kstvak 6"/>
          <p:cNvSpPr txBox="1"/>
          <p:nvPr/>
        </p:nvSpPr>
        <p:spPr>
          <a:xfrm>
            <a:off x="1487488" y="1421587"/>
            <a:ext cx="9145016" cy="612475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Verwachtingen van vandaag?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Presentatie Ine Pennings: </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Wat is dat eigenlijk?</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Wat moet en wat mag?</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Participatieladder</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Wat staat er </a:t>
            </a:r>
            <a:r>
              <a:rPr kumimoji="0" lang="nl-NL" sz="2800" b="0" i="0" u="none" strike="noStrike" kern="1200" cap="none" spc="0" normalizeH="0" baseline="0" noProof="0" dirty="0" err="1">
                <a:ln>
                  <a:noFill/>
                </a:ln>
                <a:solidFill>
                  <a:prstClr val="black"/>
                </a:solidFill>
                <a:effectLst/>
                <a:uLnTx/>
                <a:uFillTx/>
                <a:latin typeface="Calibri"/>
                <a:ea typeface="+mn-ea"/>
                <a:cs typeface="+mn-cs"/>
              </a:rPr>
              <a:t>ih</a:t>
            </a:r>
            <a:r>
              <a:rPr kumimoji="0" lang="nl-NL" sz="2800" b="0" i="0" u="none" strike="noStrike" kern="1200" cap="none" spc="0" normalizeH="0" baseline="0" noProof="0" dirty="0">
                <a:ln>
                  <a:noFill/>
                </a:ln>
                <a:solidFill>
                  <a:prstClr val="black"/>
                </a:solidFill>
                <a:effectLst/>
                <a:uLnTx/>
                <a:uFillTx/>
                <a:latin typeface="Calibri"/>
                <a:ea typeface="+mn-ea"/>
                <a:cs typeface="+mn-cs"/>
              </a:rPr>
              <a:t> de zorgstandaard?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00B0F0"/>
                </a:solidFill>
                <a:effectLst/>
                <a:uLnTx/>
                <a:uFillTx/>
                <a:latin typeface="Calibri"/>
                <a:ea typeface="+mn-ea"/>
                <a:cs typeface="+mn-cs"/>
              </a:rPr>
              <a:t>Presentatie Carola Groenen:</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srgbClr val="00B0F0"/>
                </a:solidFill>
                <a:effectLst/>
                <a:uLnTx/>
                <a:uFillTx/>
                <a:latin typeface="Calibri"/>
                <a:ea typeface="+mn-ea"/>
                <a:cs typeface="+mn-cs"/>
              </a:rPr>
              <a:t>Moederraad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Aan de slag!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Waar gaan we mee naar huis?</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4" name="Picture 2" descr="Gerelateerde afbeelding">
            <a:extLst>
              <a:ext uri="{FF2B5EF4-FFF2-40B4-BE49-F238E27FC236}">
                <a16:creationId xmlns:a16="http://schemas.microsoft.com/office/drawing/2014/main" id="{6AB6CC0A-B66C-4461-9EEA-3D79DE87BC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958" y="1421587"/>
            <a:ext cx="5697817" cy="2958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895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1AE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332656"/>
            <a:ext cx="3254428" cy="864095"/>
          </a:xfrm>
          <a:prstGeom prst="rect">
            <a:avLst/>
          </a:prstGeom>
        </p:spPr>
      </p:pic>
      <p:sp>
        <p:nvSpPr>
          <p:cNvPr id="6" name="Oval 5">
            <a:hlinkClick r:id="rId4"/>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1AEF0"/>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srgbClr val="01AEF0"/>
              </a:solidFill>
              <a:effectLst/>
              <a:uLnTx/>
              <a:uFillTx/>
              <a:latin typeface="Calibri"/>
              <a:ea typeface="+mn-ea"/>
              <a:cs typeface="+mn-cs"/>
            </a:endParaRPr>
          </a:p>
        </p:txBody>
      </p:sp>
      <p:sp>
        <p:nvSpPr>
          <p:cNvPr id="5" name="Rechthoek 4"/>
          <p:cNvSpPr/>
          <p:nvPr/>
        </p:nvSpPr>
        <p:spPr>
          <a:xfrm>
            <a:off x="1631504" y="1556792"/>
            <a:ext cx="9230460" cy="2283702"/>
          </a:xfrm>
          <a:prstGeom prst="rect">
            <a:avLst/>
          </a:prstGeom>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Calibri"/>
                <a:ea typeface="+mn-ea"/>
                <a:cs typeface="+mn-cs"/>
              </a:rPr>
              <a:t>Carola Groenen</a:t>
            </a:r>
          </a:p>
          <a:p>
            <a:pPr lvl="0" algn="ctr" defTabSz="457200">
              <a:spcBef>
                <a:spcPct val="20000"/>
              </a:spcBef>
            </a:pPr>
            <a:r>
              <a:rPr lang="nl-NL" sz="3200" b="1" dirty="0">
                <a:solidFill>
                  <a:prstClr val="white"/>
                </a:solidFill>
              </a:rPr>
              <a:t>directeur Coöperatieve Verloskundigen Nijmegen e.o. voorzitter VSV ‘ SAMEN, zorgen voor nieuw leven regio Nijmegen’.</a:t>
            </a:r>
            <a:endParaRPr kumimoji="0" lang="nl-NL"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5122" name="Picture 2" descr="https://ggdgelderlandzuid.nl/wp-content/uploads/2016/12/samen-logo-1.png">
            <a:extLst>
              <a:ext uri="{FF2B5EF4-FFF2-40B4-BE49-F238E27FC236}">
                <a16:creationId xmlns:a16="http://schemas.microsoft.com/office/drawing/2014/main" id="{C5DB54BE-23BF-460B-AAD2-2DCDDF3C1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7918" y="4087344"/>
            <a:ext cx="6037119" cy="196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201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1AE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332656"/>
            <a:ext cx="3254428" cy="864095"/>
          </a:xfrm>
          <a:prstGeom prst="rect">
            <a:avLst/>
          </a:prstGeom>
        </p:spPr>
      </p:pic>
      <p:sp>
        <p:nvSpPr>
          <p:cNvPr id="6" name="Oval 5">
            <a:hlinkClick r:id="rId4"/>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1AEF0"/>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srgbClr val="01AEF0"/>
              </a:solidFill>
              <a:effectLst/>
              <a:uLnTx/>
              <a:uFillTx/>
              <a:latin typeface="Calibri"/>
              <a:ea typeface="+mn-ea"/>
              <a:cs typeface="+mn-cs"/>
            </a:endParaRPr>
          </a:p>
        </p:txBody>
      </p:sp>
      <p:pic>
        <p:nvPicPr>
          <p:cNvPr id="3" name="Afbeelding 2">
            <a:extLst>
              <a:ext uri="{FF2B5EF4-FFF2-40B4-BE49-F238E27FC236}">
                <a16:creationId xmlns:a16="http://schemas.microsoft.com/office/drawing/2014/main" id="{444F6C0C-6902-43B8-9C87-369074E27694}"/>
              </a:ext>
            </a:extLst>
          </p:cNvPr>
          <p:cNvPicPr>
            <a:picLocks noChangeAspect="1"/>
          </p:cNvPicPr>
          <p:nvPr/>
        </p:nvPicPr>
        <p:blipFill>
          <a:blip r:embed="rId5"/>
          <a:stretch>
            <a:fillRect/>
          </a:stretch>
        </p:blipFill>
        <p:spPr>
          <a:xfrm>
            <a:off x="7521288" y="1579575"/>
            <a:ext cx="3736079" cy="5188998"/>
          </a:xfrm>
          <a:prstGeom prst="rect">
            <a:avLst/>
          </a:prstGeom>
        </p:spPr>
      </p:pic>
      <p:pic>
        <p:nvPicPr>
          <p:cNvPr id="4" name="Afbeelding 3">
            <a:extLst>
              <a:ext uri="{FF2B5EF4-FFF2-40B4-BE49-F238E27FC236}">
                <a16:creationId xmlns:a16="http://schemas.microsoft.com/office/drawing/2014/main" id="{1F32B1C0-BA32-43D5-9B39-558F1E64259B}"/>
              </a:ext>
            </a:extLst>
          </p:cNvPr>
          <p:cNvPicPr>
            <a:picLocks noChangeAspect="1"/>
          </p:cNvPicPr>
          <p:nvPr/>
        </p:nvPicPr>
        <p:blipFill>
          <a:blip r:embed="rId6"/>
          <a:stretch>
            <a:fillRect/>
          </a:stretch>
        </p:blipFill>
        <p:spPr>
          <a:xfrm>
            <a:off x="966898" y="1392086"/>
            <a:ext cx="5733734" cy="4496516"/>
          </a:xfrm>
          <a:prstGeom prst="rect">
            <a:avLst/>
          </a:prstGeom>
        </p:spPr>
      </p:pic>
      <p:sp>
        <p:nvSpPr>
          <p:cNvPr id="7" name="Rechthoek 6">
            <a:extLst>
              <a:ext uri="{FF2B5EF4-FFF2-40B4-BE49-F238E27FC236}">
                <a16:creationId xmlns:a16="http://schemas.microsoft.com/office/drawing/2014/main" id="{9F235313-2B0B-4A86-9FBD-D94CCB6284F9}"/>
              </a:ext>
            </a:extLst>
          </p:cNvPr>
          <p:cNvSpPr/>
          <p:nvPr/>
        </p:nvSpPr>
        <p:spPr>
          <a:xfrm>
            <a:off x="966898" y="5888602"/>
            <a:ext cx="6096000" cy="1200329"/>
          </a:xfrm>
          <a:prstGeom prst="rect">
            <a:avLst/>
          </a:prstGeom>
        </p:spPr>
        <p:txBody>
          <a:bodyPr>
            <a:spAutoFit/>
          </a:bodyPr>
          <a:lstStyle/>
          <a:p>
            <a:r>
              <a:rPr lang="nl-NL" dirty="0">
                <a:hlinkClick r:id="rId7"/>
              </a:rPr>
              <a:t>https://www.kennisnetgeboortezorg.nl/kennisbank/clientparticipatie/documenten/8091-handleiding-start-een-vitale-moederraad-consortium-nijmegen-juni-2014</a:t>
            </a:r>
            <a:endParaRPr lang="nl-NL" dirty="0"/>
          </a:p>
          <a:p>
            <a:endParaRPr lang="nl-NL" dirty="0"/>
          </a:p>
        </p:txBody>
      </p:sp>
    </p:spTree>
    <p:extLst>
      <p:ext uri="{BB962C8B-B14F-4D97-AF65-F5344CB8AC3E}">
        <p14:creationId xmlns:p14="http://schemas.microsoft.com/office/powerpoint/2010/main" val="55835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square" rtlCol="0">
            <a:spAutoFit/>
          </a:bodyPr>
          <a:lstStyle/>
          <a:p>
            <a:r>
              <a:rPr lang="en-GB" sz="2000" b="1">
                <a:solidFill>
                  <a:schemeClr val="bg1"/>
                </a:solidFill>
              </a:rPr>
              <a:t>www.kennisnetgeboortezorg.nl</a:t>
            </a:r>
            <a:endParaRPr lang="nl-NL" sz="2000" b="1">
              <a:solidFill>
                <a:schemeClr val="bg1"/>
              </a:solidFill>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endParaRPr lang="nl-NL"/>
          </a:p>
        </p:txBody>
      </p:sp>
      <p:pic>
        <p:nvPicPr>
          <p:cNvPr id="3" name="Afbeelding 2">
            <a:extLst>
              <a:ext uri="{FF2B5EF4-FFF2-40B4-BE49-F238E27FC236}">
                <a16:creationId xmlns:a16="http://schemas.microsoft.com/office/drawing/2014/main" id="{71295177-358E-4A11-AB34-7C9B43689947}"/>
              </a:ext>
            </a:extLst>
          </p:cNvPr>
          <p:cNvPicPr>
            <a:picLocks noChangeAspect="1"/>
          </p:cNvPicPr>
          <p:nvPr/>
        </p:nvPicPr>
        <p:blipFill>
          <a:blip r:embed="rId5"/>
          <a:stretch>
            <a:fillRect/>
          </a:stretch>
        </p:blipFill>
        <p:spPr>
          <a:xfrm>
            <a:off x="7521288" y="916525"/>
            <a:ext cx="3701470" cy="5313285"/>
          </a:xfrm>
          <a:prstGeom prst="rect">
            <a:avLst/>
          </a:prstGeom>
        </p:spPr>
      </p:pic>
      <p:pic>
        <p:nvPicPr>
          <p:cNvPr id="9" name="Afbeelding 8">
            <a:extLst>
              <a:ext uri="{FF2B5EF4-FFF2-40B4-BE49-F238E27FC236}">
                <a16:creationId xmlns:a16="http://schemas.microsoft.com/office/drawing/2014/main" id="{C13DCA4C-39D3-4B1C-BC7F-A7327577D9DB}"/>
              </a:ext>
            </a:extLst>
          </p:cNvPr>
          <p:cNvPicPr>
            <a:picLocks noChangeAspect="1"/>
          </p:cNvPicPr>
          <p:nvPr/>
        </p:nvPicPr>
        <p:blipFill>
          <a:blip r:embed="rId6"/>
          <a:stretch>
            <a:fillRect/>
          </a:stretch>
        </p:blipFill>
        <p:spPr>
          <a:xfrm>
            <a:off x="1111925" y="750188"/>
            <a:ext cx="5698776" cy="4658463"/>
          </a:xfrm>
          <a:prstGeom prst="rect">
            <a:avLst/>
          </a:prstGeom>
        </p:spPr>
      </p:pic>
      <p:sp>
        <p:nvSpPr>
          <p:cNvPr id="10" name="Rechthoek 9">
            <a:extLst>
              <a:ext uri="{FF2B5EF4-FFF2-40B4-BE49-F238E27FC236}">
                <a16:creationId xmlns:a16="http://schemas.microsoft.com/office/drawing/2014/main" id="{03909DFB-CDF7-43AF-8CF2-0B50EE52A828}"/>
              </a:ext>
            </a:extLst>
          </p:cNvPr>
          <p:cNvSpPr/>
          <p:nvPr/>
        </p:nvSpPr>
        <p:spPr>
          <a:xfrm>
            <a:off x="998828" y="5586248"/>
            <a:ext cx="6096000" cy="923330"/>
          </a:xfrm>
          <a:prstGeom prst="rect">
            <a:avLst/>
          </a:prstGeom>
        </p:spPr>
        <p:txBody>
          <a:bodyPr>
            <a:spAutoFit/>
          </a:bodyPr>
          <a:lstStyle/>
          <a:p>
            <a:r>
              <a:rPr lang="nl-NL" dirty="0">
                <a:hlinkClick r:id="rId7"/>
              </a:rPr>
              <a:t>https://www.kennisnetgeboortezorg.nl/kennisbank/clientparticipatie/documenten/10284-notitie-clientenparticipatie-consortium-zegnn-2015</a:t>
            </a:r>
            <a:r>
              <a:rPr lang="nl-NL" dirty="0"/>
              <a:t> </a:t>
            </a:r>
          </a:p>
        </p:txBody>
      </p:sp>
    </p:spTree>
    <p:extLst>
      <p:ext uri="{BB962C8B-B14F-4D97-AF65-F5344CB8AC3E}">
        <p14:creationId xmlns:p14="http://schemas.microsoft.com/office/powerpoint/2010/main" val="34134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a:ln>
                  <a:noFill/>
                </a:ln>
                <a:solidFill>
                  <a:prstClr val="black"/>
                </a:solidFill>
                <a:effectLst/>
                <a:uLnTx/>
                <a:uFillTx/>
                <a:latin typeface="Calibri"/>
                <a:ea typeface="+mn-ea"/>
                <a:cs typeface="+mn-cs"/>
              </a:rPr>
              <a:t>Moederraad? Even googelen:</a:t>
            </a:r>
            <a:endParaRPr kumimoji="0" lang="nl-NL"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kstvak 6"/>
          <p:cNvSpPr txBox="1"/>
          <p:nvPr/>
        </p:nvSpPr>
        <p:spPr>
          <a:xfrm>
            <a:off x="4133034" y="1143526"/>
            <a:ext cx="91450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194" name="Picture 2" descr="Centrum voor geboortezorg">
            <a:extLst>
              <a:ext uri="{FF2B5EF4-FFF2-40B4-BE49-F238E27FC236}">
                <a16:creationId xmlns:a16="http://schemas.microsoft.com/office/drawing/2014/main" id="{A27D279B-6736-44AE-89F8-90322B7EB5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637" y="1487776"/>
            <a:ext cx="225742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78CC687B-418F-49CC-AF62-5C0A624B3073}"/>
              </a:ext>
            </a:extLst>
          </p:cNvPr>
          <p:cNvPicPr>
            <a:picLocks noChangeAspect="1"/>
          </p:cNvPicPr>
          <p:nvPr/>
        </p:nvPicPr>
        <p:blipFill>
          <a:blip r:embed="rId6"/>
          <a:stretch>
            <a:fillRect/>
          </a:stretch>
        </p:blipFill>
        <p:spPr>
          <a:xfrm>
            <a:off x="390618" y="3320402"/>
            <a:ext cx="6045342" cy="2342342"/>
          </a:xfrm>
          <a:prstGeom prst="rect">
            <a:avLst/>
          </a:prstGeom>
        </p:spPr>
      </p:pic>
      <p:pic>
        <p:nvPicPr>
          <p:cNvPr id="8196" name="Picture 4" descr="DVP Rijnmond">
            <a:extLst>
              <a:ext uri="{FF2B5EF4-FFF2-40B4-BE49-F238E27FC236}">
                <a16:creationId xmlns:a16="http://schemas.microsoft.com/office/drawing/2014/main" id="{6E08188E-A08A-43BD-BC8F-D00B52CFA6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7571" y="1706245"/>
            <a:ext cx="264795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55FBB616-0759-4ADD-9A30-BCCF353F268F}"/>
              </a:ext>
            </a:extLst>
          </p:cNvPr>
          <p:cNvPicPr>
            <a:picLocks noChangeAspect="1"/>
          </p:cNvPicPr>
          <p:nvPr/>
        </p:nvPicPr>
        <p:blipFill>
          <a:blip r:embed="rId8"/>
          <a:stretch>
            <a:fillRect/>
          </a:stretch>
        </p:blipFill>
        <p:spPr>
          <a:xfrm>
            <a:off x="6679885" y="3487413"/>
            <a:ext cx="4969333" cy="2175331"/>
          </a:xfrm>
          <a:prstGeom prst="rect">
            <a:avLst/>
          </a:prstGeom>
        </p:spPr>
      </p:pic>
    </p:spTree>
    <p:extLst>
      <p:ext uri="{BB962C8B-B14F-4D97-AF65-F5344CB8AC3E}">
        <p14:creationId xmlns:p14="http://schemas.microsoft.com/office/powerpoint/2010/main" val="244277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square" rtlCol="0">
            <a:spAutoFit/>
          </a:bodyPr>
          <a:lstStyle/>
          <a:p>
            <a:r>
              <a:rPr lang="en-GB" sz="2000" b="1">
                <a:solidFill>
                  <a:schemeClr val="bg1"/>
                </a:solidFill>
              </a:rPr>
              <a:t>www.kennisnetgeboortezorg.nl</a:t>
            </a:r>
            <a:endParaRPr lang="nl-NL" sz="2000" b="1">
              <a:solidFill>
                <a:schemeClr val="bg1"/>
              </a:solidFill>
            </a:endParaRPr>
          </a:p>
        </p:txBody>
      </p:sp>
      <p:sp>
        <p:nvSpPr>
          <p:cNvPr id="4" name="Rechthoek 3"/>
          <p:cNvSpPr/>
          <p:nvPr/>
        </p:nvSpPr>
        <p:spPr>
          <a:xfrm>
            <a:off x="2135560" y="435640"/>
            <a:ext cx="8088560"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endParaRPr lang="nl-NL"/>
          </a:p>
        </p:txBody>
      </p:sp>
      <p:sp>
        <p:nvSpPr>
          <p:cNvPr id="7" name="Tekstvak 6"/>
          <p:cNvSpPr txBox="1"/>
          <p:nvPr/>
        </p:nvSpPr>
        <p:spPr>
          <a:xfrm>
            <a:off x="1487488" y="2132856"/>
            <a:ext cx="9145016" cy="523220"/>
          </a:xfrm>
          <a:prstGeom prst="rect">
            <a:avLst/>
          </a:prstGeom>
          <a:noFill/>
        </p:spPr>
        <p:txBody>
          <a:bodyPr wrap="square" rtlCol="0">
            <a:spAutoFit/>
          </a:bodyPr>
          <a:lstStyle/>
          <a:p>
            <a:pPr marL="457200" indent="-457200">
              <a:buFontTx/>
              <a:buChar char="-"/>
            </a:pPr>
            <a:endParaRPr lang="nl-NL" sz="2800" dirty="0"/>
          </a:p>
        </p:txBody>
      </p:sp>
      <p:pic>
        <p:nvPicPr>
          <p:cNvPr id="3" name="Afbeelding 2">
            <a:extLst>
              <a:ext uri="{FF2B5EF4-FFF2-40B4-BE49-F238E27FC236}">
                <a16:creationId xmlns:a16="http://schemas.microsoft.com/office/drawing/2014/main" id="{E762285C-1E5D-442D-8930-B20A619CF3E9}"/>
              </a:ext>
            </a:extLst>
          </p:cNvPr>
          <p:cNvPicPr>
            <a:picLocks noChangeAspect="1"/>
          </p:cNvPicPr>
          <p:nvPr/>
        </p:nvPicPr>
        <p:blipFill>
          <a:blip r:embed="rId5"/>
          <a:stretch>
            <a:fillRect/>
          </a:stretch>
        </p:blipFill>
        <p:spPr>
          <a:xfrm rot="21207032">
            <a:off x="24701" y="332441"/>
            <a:ext cx="10548697" cy="1036694"/>
          </a:xfrm>
          <a:prstGeom prst="rect">
            <a:avLst/>
          </a:prstGeom>
        </p:spPr>
      </p:pic>
      <p:pic>
        <p:nvPicPr>
          <p:cNvPr id="9" name="Afbeelding 8">
            <a:extLst>
              <a:ext uri="{FF2B5EF4-FFF2-40B4-BE49-F238E27FC236}">
                <a16:creationId xmlns:a16="http://schemas.microsoft.com/office/drawing/2014/main" id="{229029B2-3A17-4F91-8CD7-E11840396D61}"/>
              </a:ext>
            </a:extLst>
          </p:cNvPr>
          <p:cNvPicPr>
            <a:picLocks noChangeAspect="1"/>
          </p:cNvPicPr>
          <p:nvPr/>
        </p:nvPicPr>
        <p:blipFill>
          <a:blip r:embed="rId6"/>
          <a:stretch>
            <a:fillRect/>
          </a:stretch>
        </p:blipFill>
        <p:spPr>
          <a:xfrm>
            <a:off x="184070" y="2070087"/>
            <a:ext cx="5114979" cy="838200"/>
          </a:xfrm>
          <a:prstGeom prst="rect">
            <a:avLst/>
          </a:prstGeom>
        </p:spPr>
      </p:pic>
      <p:pic>
        <p:nvPicPr>
          <p:cNvPr id="11" name="Afbeelding 10">
            <a:extLst>
              <a:ext uri="{FF2B5EF4-FFF2-40B4-BE49-F238E27FC236}">
                <a16:creationId xmlns:a16="http://schemas.microsoft.com/office/drawing/2014/main" id="{6CD84319-BA37-42BD-818C-9AE81E0BC970}"/>
              </a:ext>
            </a:extLst>
          </p:cNvPr>
          <p:cNvPicPr>
            <a:picLocks noChangeAspect="1"/>
          </p:cNvPicPr>
          <p:nvPr/>
        </p:nvPicPr>
        <p:blipFill>
          <a:blip r:embed="rId7"/>
          <a:stretch>
            <a:fillRect/>
          </a:stretch>
        </p:blipFill>
        <p:spPr>
          <a:xfrm rot="658969">
            <a:off x="7406272" y="3481268"/>
            <a:ext cx="4948897" cy="3117674"/>
          </a:xfrm>
          <a:prstGeom prst="rect">
            <a:avLst/>
          </a:prstGeom>
        </p:spPr>
      </p:pic>
      <p:pic>
        <p:nvPicPr>
          <p:cNvPr id="12" name="Afbeelding 11">
            <a:extLst>
              <a:ext uri="{FF2B5EF4-FFF2-40B4-BE49-F238E27FC236}">
                <a16:creationId xmlns:a16="http://schemas.microsoft.com/office/drawing/2014/main" id="{53050D93-022B-4086-890E-C6C4154DD519}"/>
              </a:ext>
            </a:extLst>
          </p:cNvPr>
          <p:cNvPicPr>
            <a:picLocks noChangeAspect="1"/>
          </p:cNvPicPr>
          <p:nvPr/>
        </p:nvPicPr>
        <p:blipFill>
          <a:blip r:embed="rId8"/>
          <a:stretch>
            <a:fillRect/>
          </a:stretch>
        </p:blipFill>
        <p:spPr>
          <a:xfrm>
            <a:off x="6141529" y="1032781"/>
            <a:ext cx="6050471" cy="2045522"/>
          </a:xfrm>
          <a:prstGeom prst="rect">
            <a:avLst/>
          </a:prstGeom>
        </p:spPr>
      </p:pic>
      <p:pic>
        <p:nvPicPr>
          <p:cNvPr id="14" name="Afbeelding 13">
            <a:extLst>
              <a:ext uri="{FF2B5EF4-FFF2-40B4-BE49-F238E27FC236}">
                <a16:creationId xmlns:a16="http://schemas.microsoft.com/office/drawing/2014/main" id="{AA19355E-E59A-4ED3-8E82-757CE7EE44C2}"/>
              </a:ext>
            </a:extLst>
          </p:cNvPr>
          <p:cNvPicPr>
            <a:picLocks noChangeAspect="1"/>
          </p:cNvPicPr>
          <p:nvPr/>
        </p:nvPicPr>
        <p:blipFill>
          <a:blip r:embed="rId9"/>
          <a:stretch>
            <a:fillRect/>
          </a:stretch>
        </p:blipFill>
        <p:spPr>
          <a:xfrm>
            <a:off x="663062" y="5789319"/>
            <a:ext cx="5577390" cy="916473"/>
          </a:xfrm>
          <a:prstGeom prst="rect">
            <a:avLst/>
          </a:prstGeom>
        </p:spPr>
      </p:pic>
      <p:pic>
        <p:nvPicPr>
          <p:cNvPr id="15" name="Afbeelding 14">
            <a:extLst>
              <a:ext uri="{FF2B5EF4-FFF2-40B4-BE49-F238E27FC236}">
                <a16:creationId xmlns:a16="http://schemas.microsoft.com/office/drawing/2014/main" id="{CEE77B17-FB8E-4FE4-95BD-1940EBAA197B}"/>
              </a:ext>
            </a:extLst>
          </p:cNvPr>
          <p:cNvPicPr>
            <a:picLocks noChangeAspect="1"/>
          </p:cNvPicPr>
          <p:nvPr/>
        </p:nvPicPr>
        <p:blipFill>
          <a:blip r:embed="rId10"/>
          <a:stretch>
            <a:fillRect/>
          </a:stretch>
        </p:blipFill>
        <p:spPr>
          <a:xfrm>
            <a:off x="296884" y="2821582"/>
            <a:ext cx="4588609" cy="2597427"/>
          </a:xfrm>
          <a:prstGeom prst="rect">
            <a:avLst/>
          </a:prstGeom>
        </p:spPr>
      </p:pic>
    </p:spTree>
    <p:extLst>
      <p:ext uri="{BB962C8B-B14F-4D97-AF65-F5344CB8AC3E}">
        <p14:creationId xmlns:p14="http://schemas.microsoft.com/office/powerpoint/2010/main" val="88800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square" rtlCol="0">
            <a:spAutoFit/>
          </a:bodyPr>
          <a:lstStyle/>
          <a:p>
            <a:r>
              <a:rPr lang="en-GB" sz="2000" b="1">
                <a:solidFill>
                  <a:schemeClr val="bg1"/>
                </a:solidFill>
              </a:rPr>
              <a:t>www.kennisnetgeboortezorg.nl</a:t>
            </a:r>
            <a:endParaRPr lang="nl-NL" sz="2000" b="1">
              <a:solidFill>
                <a:schemeClr val="bg1"/>
              </a:solidFill>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a:ln>
                  <a:noFill/>
                </a:ln>
                <a:solidFill>
                  <a:prstClr val="black"/>
                </a:solidFill>
                <a:effectLst/>
                <a:uLnTx/>
                <a:uFillTx/>
                <a:ea typeface="+mj-ea"/>
                <a:cs typeface="+mj-cs"/>
              </a:rPr>
              <a:t>Beetje googelen</a:t>
            </a:r>
            <a:r>
              <a:rPr lang="nl-NL" sz="4000" kern="0" dirty="0">
                <a:solidFill>
                  <a:prstClr val="black"/>
                </a:solidFill>
                <a:ea typeface="+mj-ea"/>
                <a:cs typeface="+mj-cs"/>
              </a:rPr>
              <a:t>:</a:t>
            </a:r>
            <a:endParaRPr kumimoji="0" lang="nl-NL" sz="1800" b="0" i="0" u="none" strike="noStrike" kern="0" cap="none" spc="0" normalizeH="0" baseline="0" noProof="0" dirty="0">
              <a:ln>
                <a:noFill/>
              </a:ln>
              <a:solidFill>
                <a:sysClr val="windowText" lastClr="000000"/>
              </a:solidFill>
              <a:effectLst/>
              <a:uLnTx/>
              <a:uFillTx/>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endParaRPr lang="nl-NL"/>
          </a:p>
        </p:txBody>
      </p:sp>
      <p:sp>
        <p:nvSpPr>
          <p:cNvPr id="7" name="Tekstvak 6"/>
          <p:cNvSpPr txBox="1"/>
          <p:nvPr/>
        </p:nvSpPr>
        <p:spPr>
          <a:xfrm>
            <a:off x="1487488" y="2132856"/>
            <a:ext cx="9145016" cy="954107"/>
          </a:xfrm>
          <a:prstGeom prst="rect">
            <a:avLst/>
          </a:prstGeom>
          <a:noFill/>
        </p:spPr>
        <p:txBody>
          <a:bodyPr wrap="square" rtlCol="0">
            <a:spAutoFit/>
          </a:bodyPr>
          <a:lstStyle/>
          <a:p>
            <a:r>
              <a:rPr lang="nl-NL" sz="2800" err="1"/>
              <a:t>Bodycopy</a:t>
            </a:r>
            <a:endParaRPr lang="nl-NL" sz="2800"/>
          </a:p>
          <a:p>
            <a:pPr marL="457200" indent="-457200">
              <a:buFontTx/>
              <a:buChar char="-"/>
            </a:pPr>
            <a:endParaRPr lang="nl-NL" sz="2800"/>
          </a:p>
        </p:txBody>
      </p:sp>
      <p:pic>
        <p:nvPicPr>
          <p:cNvPr id="3" name="Afbeelding 2">
            <a:extLst>
              <a:ext uri="{FF2B5EF4-FFF2-40B4-BE49-F238E27FC236}">
                <a16:creationId xmlns:a16="http://schemas.microsoft.com/office/drawing/2014/main" id="{7DCA9C21-29ED-48AC-A6DE-4F75A0CDCF3E}"/>
              </a:ext>
            </a:extLst>
          </p:cNvPr>
          <p:cNvPicPr>
            <a:picLocks noChangeAspect="1"/>
          </p:cNvPicPr>
          <p:nvPr/>
        </p:nvPicPr>
        <p:blipFill>
          <a:blip r:embed="rId5"/>
          <a:stretch>
            <a:fillRect/>
          </a:stretch>
        </p:blipFill>
        <p:spPr>
          <a:xfrm>
            <a:off x="435323" y="1350759"/>
            <a:ext cx="6000636" cy="3983181"/>
          </a:xfrm>
          <a:prstGeom prst="rect">
            <a:avLst/>
          </a:prstGeom>
        </p:spPr>
      </p:pic>
      <p:pic>
        <p:nvPicPr>
          <p:cNvPr id="9" name="Afbeelding 8">
            <a:extLst>
              <a:ext uri="{FF2B5EF4-FFF2-40B4-BE49-F238E27FC236}">
                <a16:creationId xmlns:a16="http://schemas.microsoft.com/office/drawing/2014/main" id="{8E27D60A-A652-4B51-BAD1-1C21C2156C41}"/>
              </a:ext>
            </a:extLst>
          </p:cNvPr>
          <p:cNvPicPr>
            <a:picLocks noChangeAspect="1"/>
          </p:cNvPicPr>
          <p:nvPr/>
        </p:nvPicPr>
        <p:blipFill>
          <a:blip r:embed="rId6"/>
          <a:stretch>
            <a:fillRect/>
          </a:stretch>
        </p:blipFill>
        <p:spPr>
          <a:xfrm>
            <a:off x="682916" y="5458381"/>
            <a:ext cx="5505450" cy="1223963"/>
          </a:xfrm>
          <a:prstGeom prst="rect">
            <a:avLst/>
          </a:prstGeom>
        </p:spPr>
      </p:pic>
      <p:pic>
        <p:nvPicPr>
          <p:cNvPr id="6146" name="Picture 2" descr="https://www.zelfbewustzwanger.nl/wp-content/uploads/2015/05/vergadertafel.jpg">
            <a:extLst>
              <a:ext uri="{FF2B5EF4-FFF2-40B4-BE49-F238E27FC236}">
                <a16:creationId xmlns:a16="http://schemas.microsoft.com/office/drawing/2014/main" id="{367E45D5-80FB-4E02-94EC-E515261D7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923" y="1278182"/>
            <a:ext cx="3964132" cy="3964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34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square" rtlCol="0">
            <a:spAutoFit/>
          </a:bodyPr>
          <a:lstStyle/>
          <a:p>
            <a:r>
              <a:rPr lang="en-GB" sz="2000" b="1">
                <a:solidFill>
                  <a:schemeClr val="bg1"/>
                </a:solidFill>
              </a:rPr>
              <a:t>www.kennisnetgeboortezorg.nl</a:t>
            </a:r>
            <a:endParaRPr lang="nl-NL" sz="2000" b="1">
              <a:solidFill>
                <a:schemeClr val="bg1"/>
              </a:solidFill>
            </a:endParaRPr>
          </a:p>
        </p:txBody>
      </p:sp>
      <p:sp>
        <p:nvSpPr>
          <p:cNvPr id="4" name="Rechthoek 3"/>
          <p:cNvSpPr/>
          <p:nvPr/>
        </p:nvSpPr>
        <p:spPr>
          <a:xfrm>
            <a:off x="2135560" y="435640"/>
            <a:ext cx="8088560"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endParaRPr lang="nl-NL"/>
          </a:p>
        </p:txBody>
      </p:sp>
      <p:pic>
        <p:nvPicPr>
          <p:cNvPr id="3" name="Afbeelding 2">
            <a:extLst>
              <a:ext uri="{FF2B5EF4-FFF2-40B4-BE49-F238E27FC236}">
                <a16:creationId xmlns:a16="http://schemas.microsoft.com/office/drawing/2014/main" id="{F40AF026-EF7B-45F9-9AE3-053910D810BE}"/>
              </a:ext>
            </a:extLst>
          </p:cNvPr>
          <p:cNvPicPr>
            <a:picLocks noChangeAspect="1"/>
          </p:cNvPicPr>
          <p:nvPr/>
        </p:nvPicPr>
        <p:blipFill>
          <a:blip r:embed="rId5"/>
          <a:stretch>
            <a:fillRect/>
          </a:stretch>
        </p:blipFill>
        <p:spPr>
          <a:xfrm rot="20985620">
            <a:off x="448450" y="891100"/>
            <a:ext cx="5353813" cy="2562182"/>
          </a:xfrm>
          <a:prstGeom prst="rect">
            <a:avLst/>
          </a:prstGeom>
        </p:spPr>
      </p:pic>
      <p:pic>
        <p:nvPicPr>
          <p:cNvPr id="9218" name="Picture 2" descr="http://www.bakerraad.nl/userfiles/image/moederraad%20(2).jpg">
            <a:extLst>
              <a:ext uri="{FF2B5EF4-FFF2-40B4-BE49-F238E27FC236}">
                <a16:creationId xmlns:a16="http://schemas.microsoft.com/office/drawing/2014/main" id="{CA05D6B3-6D39-4517-83BE-9D94BF1CB9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7667">
            <a:off x="6621078" y="369626"/>
            <a:ext cx="5164846" cy="360512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SV Arnhem e.o.">
            <a:extLst>
              <a:ext uri="{FF2B5EF4-FFF2-40B4-BE49-F238E27FC236}">
                <a16:creationId xmlns:a16="http://schemas.microsoft.com/office/drawing/2014/main" id="{F5B366EB-6F5B-4FD3-B931-79FCDC96E2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8733" y="3271109"/>
            <a:ext cx="33623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8147AEEE-EC9C-4F80-B6DF-A53E59C361EE}"/>
              </a:ext>
            </a:extLst>
          </p:cNvPr>
          <p:cNvPicPr>
            <a:picLocks noChangeAspect="1"/>
          </p:cNvPicPr>
          <p:nvPr/>
        </p:nvPicPr>
        <p:blipFill>
          <a:blip r:embed="rId8"/>
          <a:stretch>
            <a:fillRect/>
          </a:stretch>
        </p:blipFill>
        <p:spPr>
          <a:xfrm rot="682441">
            <a:off x="7043243" y="4435976"/>
            <a:ext cx="5522667" cy="1765281"/>
          </a:xfrm>
          <a:prstGeom prst="rect">
            <a:avLst/>
          </a:prstGeom>
        </p:spPr>
      </p:pic>
      <p:pic>
        <p:nvPicPr>
          <p:cNvPr id="10" name="Afbeelding 9">
            <a:extLst>
              <a:ext uri="{FF2B5EF4-FFF2-40B4-BE49-F238E27FC236}">
                <a16:creationId xmlns:a16="http://schemas.microsoft.com/office/drawing/2014/main" id="{56BCCA4B-ED69-4ADF-A97F-E9F5AF4CEB3D}"/>
              </a:ext>
            </a:extLst>
          </p:cNvPr>
          <p:cNvPicPr>
            <a:picLocks noChangeAspect="1"/>
          </p:cNvPicPr>
          <p:nvPr/>
        </p:nvPicPr>
        <p:blipFill>
          <a:blip r:embed="rId9"/>
          <a:stretch>
            <a:fillRect/>
          </a:stretch>
        </p:blipFill>
        <p:spPr>
          <a:xfrm>
            <a:off x="263351" y="5835543"/>
            <a:ext cx="7105650" cy="876300"/>
          </a:xfrm>
          <a:prstGeom prst="rect">
            <a:avLst/>
          </a:prstGeom>
        </p:spPr>
      </p:pic>
      <p:pic>
        <p:nvPicPr>
          <p:cNvPr id="13" name="Afbeelding 12">
            <a:extLst>
              <a:ext uri="{FF2B5EF4-FFF2-40B4-BE49-F238E27FC236}">
                <a16:creationId xmlns:a16="http://schemas.microsoft.com/office/drawing/2014/main" id="{D283A665-0DCC-4B22-AB6B-660A3C5D6F2D}"/>
              </a:ext>
            </a:extLst>
          </p:cNvPr>
          <p:cNvPicPr>
            <a:picLocks noChangeAspect="1"/>
          </p:cNvPicPr>
          <p:nvPr/>
        </p:nvPicPr>
        <p:blipFill>
          <a:blip r:embed="rId10"/>
          <a:stretch>
            <a:fillRect/>
          </a:stretch>
        </p:blipFill>
        <p:spPr>
          <a:xfrm>
            <a:off x="135806" y="3990418"/>
            <a:ext cx="4312927" cy="2082103"/>
          </a:xfrm>
          <a:prstGeom prst="rect">
            <a:avLst/>
          </a:prstGeom>
        </p:spPr>
      </p:pic>
    </p:spTree>
    <p:extLst>
      <p:ext uri="{BB962C8B-B14F-4D97-AF65-F5344CB8AC3E}">
        <p14:creationId xmlns:p14="http://schemas.microsoft.com/office/powerpoint/2010/main" val="313053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square" rtlCol="0">
            <a:spAutoFit/>
          </a:bodyPr>
          <a:lstStyle/>
          <a:p>
            <a:r>
              <a:rPr lang="en-GB" sz="2000" b="1">
                <a:solidFill>
                  <a:schemeClr val="bg1"/>
                </a:solidFill>
              </a:rPr>
              <a:t>www.kennisnetgeboortezorg.nl</a:t>
            </a:r>
            <a:endParaRPr lang="nl-NL" sz="2000" b="1">
              <a:solidFill>
                <a:schemeClr val="bg1"/>
              </a:solidFill>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4000" kern="0" dirty="0">
                <a:solidFill>
                  <a:prstClr val="black"/>
                </a:solidFill>
                <a:ea typeface="+mj-ea"/>
                <a:cs typeface="+mj-cs"/>
              </a:rPr>
              <a:t>Cliëntenraden kraamzorg</a:t>
            </a:r>
            <a:endParaRPr kumimoji="0" lang="nl-NL" sz="1800" b="0" i="0" u="none" strike="noStrike" kern="0" cap="none" spc="0" normalizeH="0" baseline="0" noProof="0" dirty="0">
              <a:ln>
                <a:noFill/>
              </a:ln>
              <a:solidFill>
                <a:sysClr val="windowText" lastClr="000000"/>
              </a:solidFill>
              <a:effectLst/>
              <a:uLnTx/>
              <a:uFillTx/>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endParaRPr lang="nl-NL"/>
          </a:p>
        </p:txBody>
      </p:sp>
      <p:sp>
        <p:nvSpPr>
          <p:cNvPr id="7" name="Tekstvak 6"/>
          <p:cNvSpPr txBox="1"/>
          <p:nvPr/>
        </p:nvSpPr>
        <p:spPr>
          <a:xfrm>
            <a:off x="1487488" y="2132856"/>
            <a:ext cx="9145016" cy="954107"/>
          </a:xfrm>
          <a:prstGeom prst="rect">
            <a:avLst/>
          </a:prstGeom>
          <a:noFill/>
        </p:spPr>
        <p:txBody>
          <a:bodyPr wrap="square" rtlCol="0">
            <a:spAutoFit/>
          </a:bodyPr>
          <a:lstStyle/>
          <a:p>
            <a:endParaRPr lang="nl-NL" sz="2800" dirty="0"/>
          </a:p>
          <a:p>
            <a:pPr marL="457200" indent="-457200">
              <a:buFontTx/>
              <a:buChar char="-"/>
            </a:pPr>
            <a:endParaRPr lang="nl-NL" sz="2800" dirty="0"/>
          </a:p>
        </p:txBody>
      </p:sp>
      <p:sp>
        <p:nvSpPr>
          <p:cNvPr id="12" name="AutoShape 8" descr="Afbeeldingsresultaat voor naviva">
            <a:extLst>
              <a:ext uri="{FF2B5EF4-FFF2-40B4-BE49-F238E27FC236}">
                <a16:creationId xmlns:a16="http://schemas.microsoft.com/office/drawing/2014/main" id="{C9430875-458D-40AB-918E-2081D397C3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naviva">
            <a:extLst>
              <a:ext uri="{FF2B5EF4-FFF2-40B4-BE49-F238E27FC236}">
                <a16:creationId xmlns:a16="http://schemas.microsoft.com/office/drawing/2014/main" id="{60F8058F-0523-4E9E-BF8B-A2214A27CB2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6" name="Afbeelding 15">
            <a:extLst>
              <a:ext uri="{FF2B5EF4-FFF2-40B4-BE49-F238E27FC236}">
                <a16:creationId xmlns:a16="http://schemas.microsoft.com/office/drawing/2014/main" id="{40E54333-A540-4A24-96FA-DD8EC9CEDC77}"/>
              </a:ext>
            </a:extLst>
          </p:cNvPr>
          <p:cNvPicPr>
            <a:picLocks noChangeAspect="1"/>
          </p:cNvPicPr>
          <p:nvPr/>
        </p:nvPicPr>
        <p:blipFill>
          <a:blip r:embed="rId5"/>
          <a:stretch>
            <a:fillRect/>
          </a:stretch>
        </p:blipFill>
        <p:spPr>
          <a:xfrm>
            <a:off x="1310111" y="1150113"/>
            <a:ext cx="5539666" cy="5249263"/>
          </a:xfrm>
          <a:prstGeom prst="rect">
            <a:avLst/>
          </a:prstGeom>
        </p:spPr>
      </p:pic>
      <p:pic>
        <p:nvPicPr>
          <p:cNvPr id="15374" name="Picture 14" descr="Afbeeldingsresultaat voor jonge vader">
            <a:extLst>
              <a:ext uri="{FF2B5EF4-FFF2-40B4-BE49-F238E27FC236}">
                <a16:creationId xmlns:a16="http://schemas.microsoft.com/office/drawing/2014/main" id="{7CF27459-39B5-498C-8192-2093FA5E5A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154" y="1699981"/>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80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solidFill>
                  <a:schemeClr val="accent2"/>
                </a:solidFill>
              </a:rPr>
              <a:t>De Moederraad in VSV Nijmegen</a:t>
            </a:r>
          </a:p>
        </p:txBody>
      </p:sp>
      <p:sp>
        <p:nvSpPr>
          <p:cNvPr id="3" name="Subtitel 2"/>
          <p:cNvSpPr>
            <a:spLocks noGrp="1"/>
          </p:cNvSpPr>
          <p:nvPr>
            <p:ph type="subTitle" idx="1"/>
          </p:nvPr>
        </p:nvSpPr>
        <p:spPr/>
        <p:txBody>
          <a:bodyPr/>
          <a:lstStyle/>
          <a:p>
            <a:r>
              <a:rPr lang="nl-NL" dirty="0">
                <a:solidFill>
                  <a:schemeClr val="accent5"/>
                </a:solidFill>
              </a:rPr>
              <a:t>Carola Groenen</a:t>
            </a:r>
          </a:p>
          <a:p>
            <a:r>
              <a:rPr lang="nl-NL" dirty="0">
                <a:solidFill>
                  <a:schemeClr val="accent5"/>
                </a:solidFill>
              </a:rPr>
              <a:t>Voorzitter VSV/ Directeur CVN</a:t>
            </a:r>
          </a:p>
          <a:p>
            <a:r>
              <a:rPr lang="nl-NL" dirty="0">
                <a:solidFill>
                  <a:schemeClr val="accent5"/>
                </a:solidFill>
              </a:rPr>
              <a:t>Onderzoeker Radboudumc</a:t>
            </a:r>
          </a:p>
        </p:txBody>
      </p:sp>
      <p:pic>
        <p:nvPicPr>
          <p:cNvPr id="4" name="Tijdelijke aanduiding voor inhoud 3" descr="Logo_SAMEN_voorstellen_CS6_V9.jpg"/>
          <p:cNvPicPr>
            <a:picLocks noChangeAspect="1"/>
          </p:cNvPicPr>
          <p:nvPr/>
        </p:nvPicPr>
        <p:blipFill>
          <a:blip r:embed="rId2" cstate="print">
            <a:extLst>
              <a:ext uri="{28A0092B-C50C-407E-A947-70E740481C1C}">
                <a14:useLocalDpi xmlns:a14="http://schemas.microsoft.com/office/drawing/2010/main" val="0"/>
              </a:ext>
            </a:extLst>
          </a:blip>
          <a:srcRect l="2843" r="2843"/>
          <a:stretch>
            <a:fillRect/>
          </a:stretch>
        </p:blipFill>
        <p:spPr>
          <a:xfrm>
            <a:off x="4333875" y="142876"/>
            <a:ext cx="3143249" cy="2357437"/>
          </a:xfrm>
          <a:prstGeom prst="rect">
            <a:avLst/>
          </a:prstGeom>
        </p:spPr>
      </p:pic>
    </p:spTree>
    <p:extLst>
      <p:ext uri="{BB962C8B-B14F-4D97-AF65-F5344CB8AC3E}">
        <p14:creationId xmlns:p14="http://schemas.microsoft.com/office/powerpoint/2010/main" val="3710013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a:t>
            </a:r>
          </a:p>
        </p:txBody>
      </p:sp>
      <p:sp>
        <p:nvSpPr>
          <p:cNvPr id="3" name="Tijdelijke aanduiding voor inhoud 2"/>
          <p:cNvSpPr>
            <a:spLocks noGrp="1"/>
          </p:cNvSpPr>
          <p:nvPr>
            <p:ph idx="1"/>
          </p:nvPr>
        </p:nvSpPr>
        <p:spPr/>
        <p:txBody>
          <a:bodyPr/>
          <a:lstStyle/>
          <a:p>
            <a:pPr marL="0" indent="0">
              <a:buNone/>
            </a:pPr>
            <a:r>
              <a:rPr lang="nl-NL" dirty="0"/>
              <a:t>  </a:t>
            </a:r>
          </a:p>
        </p:txBody>
      </p:sp>
      <p:pic>
        <p:nvPicPr>
          <p:cNvPr id="7" name="Tijdelijke aanduiding voor inhoud 3" descr="Logo_SAMEN_voorstellen_CS6_V9.jpg"/>
          <p:cNvPicPr>
            <a:picLocks noChangeAspect="1"/>
          </p:cNvPicPr>
          <p:nvPr/>
        </p:nvPicPr>
        <p:blipFill>
          <a:blip r:embed="rId2" cstate="print">
            <a:extLst>
              <a:ext uri="{28A0092B-C50C-407E-A947-70E740481C1C}">
                <a14:useLocalDpi xmlns:a14="http://schemas.microsoft.com/office/drawing/2010/main" val="0"/>
              </a:ext>
            </a:extLst>
          </a:blip>
          <a:srcRect l="2843" r="2843"/>
          <a:stretch>
            <a:fillRect/>
          </a:stretch>
        </p:blipFill>
        <p:spPr>
          <a:xfrm>
            <a:off x="1544920" y="1446209"/>
            <a:ext cx="2920051" cy="2190038"/>
          </a:xfrm>
          <a:prstGeom prst="rect">
            <a:avLst/>
          </a:prstGeom>
        </p:spPr>
      </p:pic>
      <p:pic>
        <p:nvPicPr>
          <p:cNvPr id="10" name="Afbeelding 9" descr="CVN0411logo_def_zps2d5bf4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429" y="1600201"/>
            <a:ext cx="3233254" cy="992473"/>
          </a:xfrm>
          <a:prstGeom prst="rect">
            <a:avLst/>
          </a:prstGeom>
        </p:spPr>
      </p:pic>
      <p:pic>
        <p:nvPicPr>
          <p:cNvPr id="11" name="Afbeelding 10"/>
          <p:cNvPicPr>
            <a:picLocks noChangeAspect="1"/>
          </p:cNvPicPr>
          <p:nvPr/>
        </p:nvPicPr>
        <p:blipFill>
          <a:blip r:embed="rId4"/>
          <a:stretch>
            <a:fillRect/>
          </a:stretch>
        </p:blipFill>
        <p:spPr>
          <a:xfrm>
            <a:off x="4127134" y="4683126"/>
            <a:ext cx="2671923" cy="858833"/>
          </a:xfrm>
          <a:prstGeom prst="rect">
            <a:avLst/>
          </a:prstGeom>
        </p:spPr>
      </p:pic>
      <p:pic>
        <p:nvPicPr>
          <p:cNvPr id="14" name="Afbeelding 13"/>
          <p:cNvPicPr>
            <a:picLocks noChangeAspect="1"/>
          </p:cNvPicPr>
          <p:nvPr/>
        </p:nvPicPr>
        <p:blipFill>
          <a:blip r:embed="rId5"/>
          <a:stretch>
            <a:fillRect/>
          </a:stretch>
        </p:blipFill>
        <p:spPr>
          <a:xfrm>
            <a:off x="7888999" y="4683125"/>
            <a:ext cx="1680524" cy="647702"/>
          </a:xfrm>
          <a:prstGeom prst="rect">
            <a:avLst/>
          </a:prstGeom>
        </p:spPr>
      </p:pic>
      <p:pic>
        <p:nvPicPr>
          <p:cNvPr id="15" name="Afbeelding 14"/>
          <p:cNvPicPr>
            <a:picLocks noChangeAspect="1"/>
          </p:cNvPicPr>
          <p:nvPr/>
        </p:nvPicPr>
        <p:blipFill>
          <a:blip r:embed="rId6"/>
          <a:stretch>
            <a:fillRect/>
          </a:stretch>
        </p:blipFill>
        <p:spPr>
          <a:xfrm>
            <a:off x="5687806" y="2985372"/>
            <a:ext cx="2222500" cy="889000"/>
          </a:xfrm>
          <a:prstGeom prst="rect">
            <a:avLst/>
          </a:prstGeom>
        </p:spPr>
      </p:pic>
      <p:sp>
        <p:nvSpPr>
          <p:cNvPr id="17" name="Tekstvak 16"/>
          <p:cNvSpPr txBox="1"/>
          <p:nvPr/>
        </p:nvSpPr>
        <p:spPr>
          <a:xfrm>
            <a:off x="4736857" y="680954"/>
            <a:ext cx="4981648" cy="369332"/>
          </a:xfrm>
          <a:prstGeom prst="rect">
            <a:avLst/>
          </a:prstGeom>
          <a:noFill/>
        </p:spPr>
        <p:txBody>
          <a:bodyPr wrap="square" rtlCol="0">
            <a:spAutoFit/>
          </a:bodyPr>
          <a:lstStyle/>
          <a:p>
            <a:pPr defTabSz="457200"/>
            <a:r>
              <a:rPr lang="nl-NL" b="1" i="1" dirty="0">
                <a:solidFill>
                  <a:srgbClr val="C0504D"/>
                </a:solidFill>
                <a:latin typeface="Calibri"/>
              </a:rPr>
              <a:t>Samenwerkende Kraamzorg Organisaties</a:t>
            </a:r>
          </a:p>
        </p:txBody>
      </p:sp>
    </p:spTree>
    <p:extLst>
      <p:ext uri="{BB962C8B-B14F-4D97-AF65-F5344CB8AC3E}">
        <p14:creationId xmlns:p14="http://schemas.microsoft.com/office/powerpoint/2010/main" val="1733277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el 6"/>
          <p:cNvSpPr>
            <a:spLocks noGrp="1"/>
          </p:cNvSpPr>
          <p:nvPr>
            <p:ph type="title"/>
          </p:nvPr>
        </p:nvSpPr>
        <p:spPr/>
        <p:txBody>
          <a:bodyPr/>
          <a:lstStyle/>
          <a:p>
            <a:r>
              <a:rPr lang="nl-NL" dirty="0">
                <a:solidFill>
                  <a:schemeClr val="accent2"/>
                </a:solidFill>
                <a:latin typeface="Calibri" charset="0"/>
              </a:rPr>
              <a:t>2011</a:t>
            </a:r>
            <a:r>
              <a:rPr lang="nl-NL" dirty="0">
                <a:latin typeface="Calibri" charset="0"/>
              </a:rPr>
              <a:t>  </a:t>
            </a:r>
          </a:p>
        </p:txBody>
      </p:sp>
      <p:sp>
        <p:nvSpPr>
          <p:cNvPr id="5122" name="Tijdelijke aanduiding voor tekst 4"/>
          <p:cNvSpPr>
            <a:spLocks noGrp="1"/>
          </p:cNvSpPr>
          <p:nvPr>
            <p:ph type="body" idx="1"/>
          </p:nvPr>
        </p:nvSpPr>
        <p:spPr/>
        <p:txBody>
          <a:bodyPr/>
          <a:lstStyle/>
          <a:p>
            <a:r>
              <a:rPr lang="nl-NL">
                <a:latin typeface="Calibri" charset="0"/>
              </a:rPr>
              <a:t>   </a:t>
            </a:r>
          </a:p>
        </p:txBody>
      </p:sp>
      <p:sp>
        <p:nvSpPr>
          <p:cNvPr id="5123" name="Tijdelijke aanduiding voor inhoud 7"/>
          <p:cNvSpPr>
            <a:spLocks noGrp="1"/>
          </p:cNvSpPr>
          <p:nvPr>
            <p:ph sz="half" idx="2"/>
          </p:nvPr>
        </p:nvSpPr>
        <p:spPr/>
        <p:txBody>
          <a:bodyPr/>
          <a:lstStyle/>
          <a:p>
            <a:pPr marL="514350" indent="-514350">
              <a:buFont typeface="Calibri" charset="0"/>
              <a:buAutoNum type="arabicPeriod"/>
            </a:pPr>
            <a:endParaRPr lang="nl-NL" dirty="0">
              <a:solidFill>
                <a:srgbClr val="660066"/>
              </a:solidFill>
              <a:latin typeface="Calibri" charset="0"/>
            </a:endParaRPr>
          </a:p>
          <a:p>
            <a:pPr marL="514350" indent="-514350">
              <a:buFont typeface="Calibri" charset="0"/>
              <a:buAutoNum type="arabicPeriod"/>
            </a:pPr>
            <a:r>
              <a:rPr lang="nl-NL" dirty="0">
                <a:solidFill>
                  <a:schemeClr val="accent5"/>
                </a:solidFill>
                <a:latin typeface="Calibri" charset="0"/>
              </a:rPr>
              <a:t>Wie is dé cliënt/ patiënt ?</a:t>
            </a:r>
          </a:p>
          <a:p>
            <a:pPr marL="514350" indent="-514350">
              <a:buFont typeface="Calibri" charset="0"/>
              <a:buAutoNum type="arabicPeriod"/>
            </a:pPr>
            <a:r>
              <a:rPr lang="nl-NL" dirty="0">
                <a:solidFill>
                  <a:schemeClr val="accent5"/>
                </a:solidFill>
                <a:latin typeface="Calibri" charset="0"/>
              </a:rPr>
              <a:t>Hoe zou dat gaan? </a:t>
            </a:r>
          </a:p>
          <a:p>
            <a:pPr marL="514350" indent="-514350">
              <a:buFont typeface="Calibri" charset="0"/>
              <a:buAutoNum type="arabicPeriod"/>
            </a:pPr>
            <a:r>
              <a:rPr lang="nl-NL" dirty="0">
                <a:solidFill>
                  <a:schemeClr val="accent5"/>
                </a:solidFill>
                <a:latin typeface="Calibri" charset="0"/>
              </a:rPr>
              <a:t>Het is al complex !</a:t>
            </a:r>
          </a:p>
          <a:p>
            <a:pPr marL="514350" indent="-514350">
              <a:buFont typeface="Calibri" charset="0"/>
              <a:buAutoNum type="arabicPeriod"/>
            </a:pPr>
            <a:r>
              <a:rPr lang="nl-NL" dirty="0">
                <a:solidFill>
                  <a:schemeClr val="accent5"/>
                </a:solidFill>
                <a:latin typeface="Calibri" charset="0"/>
              </a:rPr>
              <a:t>Is het wel werkbaar ?</a:t>
            </a:r>
          </a:p>
          <a:p>
            <a:pPr marL="514350" indent="-514350">
              <a:buFont typeface="Calibri" charset="0"/>
              <a:buAutoNum type="arabicPeriod"/>
            </a:pPr>
            <a:r>
              <a:rPr lang="nl-NL" dirty="0">
                <a:solidFill>
                  <a:schemeClr val="accent5"/>
                </a:solidFill>
                <a:latin typeface="Calibri" charset="0"/>
              </a:rPr>
              <a:t>Hoe moet dat dan ?</a:t>
            </a:r>
          </a:p>
        </p:txBody>
      </p:sp>
      <p:sp>
        <p:nvSpPr>
          <p:cNvPr id="5124" name="Tijdelijke aanduiding voor tekst 8"/>
          <p:cNvSpPr>
            <a:spLocks noGrp="1"/>
          </p:cNvSpPr>
          <p:nvPr>
            <p:ph type="body" sz="quarter" idx="3"/>
          </p:nvPr>
        </p:nvSpPr>
        <p:spPr/>
        <p:txBody>
          <a:bodyPr/>
          <a:lstStyle/>
          <a:p>
            <a:r>
              <a:rPr lang="nl-NL">
                <a:latin typeface="Calibri" charset="0"/>
              </a:rPr>
              <a:t>  </a:t>
            </a:r>
          </a:p>
        </p:txBody>
      </p:sp>
      <p:pic>
        <p:nvPicPr>
          <p:cNvPr id="5127" name="Tijdelijke aanduiding voor inhoud 12" descr="beer(17).jpg"/>
          <p:cNvPicPr>
            <a:picLocks noGrp="1" noChangeAspect="1"/>
          </p:cNvPicPr>
          <p:nvPr>
            <p:ph sz="quarter" idx="4"/>
          </p:nvPr>
        </p:nvPicPr>
        <p:blipFill>
          <a:blip r:embed="rId2">
            <a:extLst>
              <a:ext uri="{28A0092B-C50C-407E-A947-70E740481C1C}">
                <a14:useLocalDpi xmlns:a14="http://schemas.microsoft.com/office/drawing/2010/main" val="0"/>
              </a:ext>
            </a:extLst>
          </a:blip>
          <a:srcRect l="24426" r="24426"/>
          <a:stretch>
            <a:fillRect/>
          </a:stretch>
        </p:blipFill>
        <p:spPr>
          <a:xfrm>
            <a:off x="6169026" y="2174876"/>
            <a:ext cx="2855913" cy="2790825"/>
          </a:xfrm>
        </p:spPr>
      </p:pic>
      <p:pic>
        <p:nvPicPr>
          <p:cNvPr id="9" name="Tijdelijke aanduiding voor inhoud 3" descr="Logo_SAMEN_voorstellen_CS6_V9.jpg"/>
          <p:cNvPicPr>
            <a:picLocks noChangeAspect="1"/>
          </p:cNvPicPr>
          <p:nvPr/>
        </p:nvPicPr>
        <p:blipFill>
          <a:blip r:embed="rId3" cstate="print">
            <a:extLst>
              <a:ext uri="{28A0092B-C50C-407E-A947-70E740481C1C}">
                <a14:useLocalDpi xmlns:a14="http://schemas.microsoft.com/office/drawing/2010/main" val="0"/>
              </a:ext>
            </a:extLst>
          </a:blip>
          <a:srcRect l="2843" r="2843"/>
          <a:stretch>
            <a:fillRect/>
          </a:stretch>
        </p:blipFill>
        <p:spPr>
          <a:xfrm>
            <a:off x="8683625" y="258764"/>
            <a:ext cx="1797970" cy="1348477"/>
          </a:xfrm>
          <a:prstGeom prst="rect">
            <a:avLst/>
          </a:prstGeom>
        </p:spPr>
      </p:pic>
    </p:spTree>
    <p:extLst>
      <p:ext uri="{BB962C8B-B14F-4D97-AF65-F5344CB8AC3E}">
        <p14:creationId xmlns:p14="http://schemas.microsoft.com/office/powerpoint/2010/main" val="2068520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el 6"/>
          <p:cNvSpPr>
            <a:spLocks noGrp="1"/>
          </p:cNvSpPr>
          <p:nvPr>
            <p:ph type="title"/>
          </p:nvPr>
        </p:nvSpPr>
        <p:spPr/>
        <p:txBody>
          <a:bodyPr/>
          <a:lstStyle/>
          <a:p>
            <a:r>
              <a:rPr lang="nl-NL">
                <a:latin typeface="Calibri" charset="0"/>
              </a:rPr>
              <a:t>  </a:t>
            </a:r>
          </a:p>
        </p:txBody>
      </p:sp>
      <p:pic>
        <p:nvPicPr>
          <p:cNvPr id="8196" name="Tijdelijke aanduiding voor inhoud 9" descr="vve-vergadering-alv.jpg"/>
          <p:cNvPicPr>
            <a:picLocks noGrp="1" noChangeAspect="1"/>
          </p:cNvPicPr>
          <p:nvPr>
            <p:ph idx="1"/>
          </p:nvPr>
        </p:nvPicPr>
        <p:blipFill>
          <a:blip r:embed="rId2">
            <a:extLst>
              <a:ext uri="{28A0092B-C50C-407E-A947-70E740481C1C}">
                <a14:useLocalDpi xmlns:a14="http://schemas.microsoft.com/office/drawing/2010/main" val="0"/>
              </a:ext>
            </a:extLst>
          </a:blip>
          <a:srcRect t="13712" b="13712"/>
          <a:stretch>
            <a:fillRect/>
          </a:stretch>
        </p:blipFill>
        <p:spPr>
          <a:xfrm>
            <a:off x="3397251" y="1417639"/>
            <a:ext cx="5826125" cy="4228379"/>
          </a:xfrm>
        </p:spPr>
      </p:pic>
    </p:spTree>
    <p:extLst>
      <p:ext uri="{BB962C8B-B14F-4D97-AF65-F5344CB8AC3E}">
        <p14:creationId xmlns:p14="http://schemas.microsoft.com/office/powerpoint/2010/main" val="1089500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el 6"/>
          <p:cNvSpPr>
            <a:spLocks noGrp="1"/>
          </p:cNvSpPr>
          <p:nvPr>
            <p:ph type="title"/>
          </p:nvPr>
        </p:nvSpPr>
        <p:spPr/>
        <p:txBody>
          <a:bodyPr/>
          <a:lstStyle/>
          <a:p>
            <a:r>
              <a:rPr lang="nl-NL">
                <a:latin typeface="Calibri" charset="0"/>
              </a:rPr>
              <a:t>  </a:t>
            </a:r>
          </a:p>
        </p:txBody>
      </p:sp>
      <p:sp>
        <p:nvSpPr>
          <p:cNvPr id="8" name="Tijdelijke aanduiding voor inhoud 7"/>
          <p:cNvSpPr>
            <a:spLocks noGrp="1"/>
          </p:cNvSpPr>
          <p:nvPr>
            <p:ph idx="1"/>
          </p:nvPr>
        </p:nvSpPr>
        <p:spPr>
          <a:xfrm>
            <a:off x="1981200" y="730251"/>
            <a:ext cx="8229600" cy="5395913"/>
          </a:xfrm>
        </p:spPr>
        <p:txBody>
          <a:bodyPr rtlCol="0">
            <a:normAutofit/>
          </a:bodyPr>
          <a:lstStyle/>
          <a:p>
            <a:pPr marL="0" indent="0">
              <a:buNone/>
              <a:defRPr/>
            </a:pPr>
            <a:r>
              <a:rPr lang="nl-NL" sz="6600" b="1" dirty="0">
                <a:solidFill>
                  <a:srgbClr val="660066"/>
                </a:solidFill>
              </a:rPr>
              <a:t>++</a:t>
            </a:r>
          </a:p>
          <a:p>
            <a:pPr marL="514350" indent="-514350">
              <a:buFont typeface="+mj-lt"/>
              <a:buAutoNum type="arabicPeriod"/>
              <a:defRPr/>
            </a:pPr>
            <a:r>
              <a:rPr lang="nl-NL" dirty="0">
                <a:solidFill>
                  <a:schemeClr val="accent5"/>
                </a:solidFill>
                <a:ea typeface="+mn-ea"/>
                <a:cs typeface="+mn-cs"/>
              </a:rPr>
              <a:t>Discrepantie tussen wat professionals denken dat zwangeren willen en de zwangeren zelf.</a:t>
            </a:r>
          </a:p>
          <a:p>
            <a:pPr marL="514350" indent="-514350">
              <a:buFont typeface="+mj-lt"/>
              <a:buAutoNum type="arabicPeriod"/>
              <a:defRPr/>
            </a:pPr>
            <a:r>
              <a:rPr lang="nl-NL" dirty="0">
                <a:solidFill>
                  <a:schemeClr val="accent5"/>
                </a:solidFill>
                <a:ea typeface="+mn-ea"/>
                <a:cs typeface="+mn-cs"/>
              </a:rPr>
              <a:t> Input waaraan niet gedacht is.</a:t>
            </a:r>
          </a:p>
          <a:p>
            <a:pPr marL="514350" indent="-514350">
              <a:buFont typeface="+mj-lt"/>
              <a:buAutoNum type="arabicPeriod"/>
              <a:defRPr/>
            </a:pPr>
            <a:r>
              <a:rPr lang="nl-NL" dirty="0">
                <a:solidFill>
                  <a:schemeClr val="accent5"/>
                </a:solidFill>
                <a:ea typeface="+mn-ea"/>
                <a:cs typeface="+mn-cs"/>
              </a:rPr>
              <a:t> Brengt ook bruikbare expertise als persoon mee.</a:t>
            </a:r>
          </a:p>
          <a:p>
            <a:pPr marL="514350" indent="-514350">
              <a:buFont typeface="+mj-lt"/>
              <a:buAutoNum type="arabicPeriod"/>
              <a:defRPr/>
            </a:pPr>
            <a:r>
              <a:rPr lang="nl-NL" dirty="0">
                <a:solidFill>
                  <a:schemeClr val="accent5"/>
                </a:solidFill>
                <a:ea typeface="+mn-ea"/>
                <a:cs typeface="+mn-cs"/>
              </a:rPr>
              <a:t> De beren zijn er niet.</a:t>
            </a:r>
          </a:p>
          <a:p>
            <a:pPr>
              <a:defRPr/>
            </a:pPr>
            <a:endParaRPr lang="nl-NL" dirty="0">
              <a:ea typeface="+mn-ea"/>
              <a:cs typeface="+mn-cs"/>
            </a:endParaRPr>
          </a:p>
          <a:p>
            <a:pPr>
              <a:defRPr/>
            </a:pPr>
            <a:endParaRPr lang="nl-NL" dirty="0">
              <a:ea typeface="+mn-ea"/>
              <a:cs typeface="+mn-cs"/>
            </a:endParaRPr>
          </a:p>
        </p:txBody>
      </p:sp>
      <p:pic>
        <p:nvPicPr>
          <p:cNvPr id="6" name="Tijdelijke aanduiding voor inhoud 3" descr="Logo_SAMEN_voorstellen_CS6_V9.jpg"/>
          <p:cNvPicPr>
            <a:picLocks noChangeAspect="1"/>
          </p:cNvPicPr>
          <p:nvPr/>
        </p:nvPicPr>
        <p:blipFill>
          <a:blip r:embed="rId2" cstate="print">
            <a:extLst>
              <a:ext uri="{28A0092B-C50C-407E-A947-70E740481C1C}">
                <a14:useLocalDpi xmlns:a14="http://schemas.microsoft.com/office/drawing/2010/main" val="0"/>
              </a:ext>
            </a:extLst>
          </a:blip>
          <a:srcRect l="2843" r="2843"/>
          <a:stretch>
            <a:fillRect/>
          </a:stretch>
        </p:blipFill>
        <p:spPr>
          <a:xfrm>
            <a:off x="8412830" y="274639"/>
            <a:ext cx="1797970" cy="1348477"/>
          </a:xfrm>
          <a:prstGeom prst="rect">
            <a:avLst/>
          </a:prstGeom>
        </p:spPr>
      </p:pic>
    </p:spTree>
    <p:extLst>
      <p:ext uri="{BB962C8B-B14F-4D97-AF65-F5344CB8AC3E}">
        <p14:creationId xmlns:p14="http://schemas.microsoft.com/office/powerpoint/2010/main" val="1176456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br>
              <a:rPr lang="en-US" dirty="0"/>
            </a:br>
            <a:endParaRPr lang="nl-NL" dirty="0"/>
          </a:p>
        </p:txBody>
      </p:sp>
      <p:pic>
        <p:nvPicPr>
          <p:cNvPr id="7" name="Tijdelijke aanduiding voor inhoud 6" descr="Table 1 NL Results Delphi study.jpg"/>
          <p:cNvPicPr>
            <a:picLocks noGrp="1" noChangeAspect="1"/>
          </p:cNvPicPr>
          <p:nvPr>
            <p:ph idx="1"/>
          </p:nvPr>
        </p:nvPicPr>
        <p:blipFill>
          <a:blip r:embed="rId2" cstate="print"/>
          <a:stretch>
            <a:fillRect/>
          </a:stretch>
        </p:blipFill>
        <p:spPr>
          <a:xfrm>
            <a:off x="969776" y="-508000"/>
            <a:ext cx="9698224" cy="6858000"/>
          </a:xfrm>
        </p:spPr>
      </p:pic>
      <p:sp>
        <p:nvSpPr>
          <p:cNvPr id="2" name="Tekstvak 1"/>
          <p:cNvSpPr txBox="1"/>
          <p:nvPr/>
        </p:nvSpPr>
        <p:spPr>
          <a:xfrm>
            <a:off x="1730376" y="5397501"/>
            <a:ext cx="8480425" cy="646331"/>
          </a:xfrm>
          <a:prstGeom prst="rect">
            <a:avLst/>
          </a:prstGeom>
          <a:noFill/>
        </p:spPr>
        <p:txBody>
          <a:bodyPr wrap="square" rtlCol="0">
            <a:spAutoFit/>
          </a:bodyPr>
          <a:lstStyle/>
          <a:p>
            <a:pPr defTabSz="457200"/>
            <a:r>
              <a:rPr lang="nl-NL" i="1" dirty="0">
                <a:solidFill>
                  <a:prstClr val="black"/>
                </a:solidFill>
                <a:latin typeface="Calibri"/>
              </a:rPr>
              <a:t>Shared agenda making </a:t>
            </a:r>
            <a:r>
              <a:rPr lang="nl-NL" i="1" dirty="0" err="1">
                <a:solidFill>
                  <a:prstClr val="black"/>
                </a:solidFill>
                <a:latin typeface="Calibri"/>
              </a:rPr>
              <a:t>for</a:t>
            </a:r>
            <a:r>
              <a:rPr lang="nl-NL" i="1" dirty="0">
                <a:solidFill>
                  <a:prstClr val="black"/>
                </a:solidFill>
                <a:latin typeface="Calibri"/>
              </a:rPr>
              <a:t> </a:t>
            </a:r>
            <a:r>
              <a:rPr lang="nl-NL" i="1" dirty="0" err="1">
                <a:solidFill>
                  <a:prstClr val="black"/>
                </a:solidFill>
                <a:latin typeface="Calibri"/>
              </a:rPr>
              <a:t>quality</a:t>
            </a:r>
            <a:r>
              <a:rPr lang="nl-NL" i="1" dirty="0">
                <a:solidFill>
                  <a:prstClr val="black"/>
                </a:solidFill>
                <a:latin typeface="Calibri"/>
              </a:rPr>
              <a:t> </a:t>
            </a:r>
            <a:r>
              <a:rPr lang="nl-NL" i="1" dirty="0" err="1">
                <a:solidFill>
                  <a:prstClr val="black"/>
                </a:solidFill>
                <a:latin typeface="Calibri"/>
              </a:rPr>
              <a:t>improvement</a:t>
            </a:r>
            <a:r>
              <a:rPr lang="nl-NL" i="1" dirty="0">
                <a:solidFill>
                  <a:prstClr val="black"/>
                </a:solidFill>
                <a:latin typeface="Calibri"/>
              </a:rPr>
              <a:t>; </a:t>
            </a:r>
            <a:r>
              <a:rPr lang="nl-NL" i="1" dirty="0" err="1">
                <a:solidFill>
                  <a:prstClr val="black"/>
                </a:solidFill>
                <a:latin typeface="Calibri"/>
              </a:rPr>
              <a:t>towards</a:t>
            </a:r>
            <a:r>
              <a:rPr lang="nl-NL" i="1" dirty="0">
                <a:solidFill>
                  <a:prstClr val="black"/>
                </a:solidFill>
                <a:latin typeface="Calibri"/>
              </a:rPr>
              <a:t> more </a:t>
            </a:r>
            <a:r>
              <a:rPr lang="nl-NL" i="1" dirty="0" err="1">
                <a:solidFill>
                  <a:prstClr val="black"/>
                </a:solidFill>
                <a:latin typeface="Calibri"/>
              </a:rPr>
              <a:t>synergy</a:t>
            </a:r>
            <a:r>
              <a:rPr lang="nl-NL" i="1" dirty="0">
                <a:solidFill>
                  <a:prstClr val="black"/>
                </a:solidFill>
                <a:latin typeface="Calibri"/>
              </a:rPr>
              <a:t> in maternity care</a:t>
            </a:r>
          </a:p>
          <a:p>
            <a:pPr defTabSz="457200"/>
            <a:r>
              <a:rPr lang="nl-NL" i="1" dirty="0">
                <a:solidFill>
                  <a:prstClr val="black"/>
                </a:solidFill>
                <a:latin typeface="Calibri"/>
              </a:rPr>
              <a:t>Groenen et al, EJOG  2017</a:t>
            </a:r>
          </a:p>
        </p:txBody>
      </p:sp>
    </p:spTree>
    <p:extLst>
      <p:ext uri="{BB962C8B-B14F-4D97-AF65-F5344CB8AC3E}">
        <p14:creationId xmlns:p14="http://schemas.microsoft.com/office/powerpoint/2010/main" val="265705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el 6"/>
          <p:cNvSpPr>
            <a:spLocks noGrp="1"/>
          </p:cNvSpPr>
          <p:nvPr>
            <p:ph type="title"/>
          </p:nvPr>
        </p:nvSpPr>
        <p:spPr/>
        <p:txBody>
          <a:bodyPr/>
          <a:lstStyle/>
          <a:p>
            <a:r>
              <a:rPr lang="nl-NL">
                <a:latin typeface="Calibri" charset="0"/>
              </a:rPr>
              <a:t>  </a:t>
            </a:r>
          </a:p>
        </p:txBody>
      </p:sp>
      <p:sp>
        <p:nvSpPr>
          <p:cNvPr id="8" name="Tijdelijke aanduiding voor inhoud 7"/>
          <p:cNvSpPr>
            <a:spLocks noGrp="1"/>
          </p:cNvSpPr>
          <p:nvPr>
            <p:ph idx="1"/>
          </p:nvPr>
        </p:nvSpPr>
        <p:spPr>
          <a:xfrm>
            <a:off x="1981200" y="1254126"/>
            <a:ext cx="8229600" cy="4872038"/>
          </a:xfrm>
        </p:spPr>
        <p:txBody>
          <a:bodyPr rtlCol="0">
            <a:normAutofit lnSpcReduction="10000"/>
          </a:bodyPr>
          <a:lstStyle/>
          <a:p>
            <a:pPr marL="0" indent="0">
              <a:buNone/>
              <a:defRPr/>
            </a:pPr>
            <a:r>
              <a:rPr lang="nl-NL" sz="7200" b="1" dirty="0">
                <a:solidFill>
                  <a:srgbClr val="660066"/>
                </a:solidFill>
              </a:rPr>
              <a:t>--</a:t>
            </a:r>
          </a:p>
          <a:p>
            <a:pPr marL="514350" indent="-514350">
              <a:buFont typeface="+mj-lt"/>
              <a:buAutoNum type="arabicPeriod"/>
              <a:defRPr/>
            </a:pPr>
            <a:r>
              <a:rPr lang="nl-NL" dirty="0">
                <a:solidFill>
                  <a:schemeClr val="accent2"/>
                </a:solidFill>
                <a:ea typeface="+mn-ea"/>
                <a:cs typeface="+mn-cs"/>
              </a:rPr>
              <a:t> Onduidelijkheid over positie/status  moederraad.</a:t>
            </a:r>
          </a:p>
          <a:p>
            <a:pPr marL="514350" indent="-514350">
              <a:buFont typeface="+mj-lt"/>
              <a:buAutoNum type="arabicPeriod"/>
              <a:defRPr/>
            </a:pPr>
            <a:r>
              <a:rPr lang="nl-NL" dirty="0">
                <a:solidFill>
                  <a:schemeClr val="accent2"/>
                </a:solidFill>
                <a:ea typeface="+mn-ea"/>
                <a:cs typeface="+mn-cs"/>
              </a:rPr>
              <a:t> Onduidelijke communicatielijnen naar moederraad.</a:t>
            </a:r>
          </a:p>
          <a:p>
            <a:pPr marL="514350" indent="-514350">
              <a:buFont typeface="+mj-lt"/>
              <a:buAutoNum type="arabicPeriod"/>
              <a:defRPr/>
            </a:pPr>
            <a:r>
              <a:rPr lang="nl-NL" dirty="0">
                <a:solidFill>
                  <a:schemeClr val="accent2"/>
                </a:solidFill>
                <a:ea typeface="+mn-ea"/>
                <a:cs typeface="+mn-cs"/>
              </a:rPr>
              <a:t> Continuïteit van zwangeren/moeders.</a:t>
            </a:r>
          </a:p>
          <a:p>
            <a:pPr marL="514350" indent="-514350">
              <a:buFont typeface="+mj-lt"/>
              <a:buAutoNum type="arabicPeriod"/>
              <a:defRPr/>
            </a:pPr>
            <a:r>
              <a:rPr lang="nl-NL" dirty="0">
                <a:solidFill>
                  <a:schemeClr val="accent2"/>
                </a:solidFill>
                <a:ea typeface="+mn-ea"/>
                <a:cs typeface="+mn-cs"/>
              </a:rPr>
              <a:t> Behoefte van moeders aan klankbord achterban/ landelijk.</a:t>
            </a:r>
          </a:p>
          <a:p>
            <a:pPr marL="514350" indent="-514350">
              <a:buFont typeface="+mj-lt"/>
              <a:buAutoNum type="arabicPeriod"/>
              <a:defRPr/>
            </a:pPr>
            <a:endParaRPr lang="nl-NL" dirty="0">
              <a:solidFill>
                <a:schemeClr val="accent2"/>
              </a:solidFill>
              <a:ea typeface="+mn-ea"/>
              <a:cs typeface="+mn-cs"/>
            </a:endParaRPr>
          </a:p>
          <a:p>
            <a:pPr marL="514350" indent="-514350">
              <a:buFont typeface="+mj-lt"/>
              <a:buAutoNum type="arabicPeriod"/>
              <a:defRPr/>
            </a:pPr>
            <a:endParaRPr lang="nl-NL" dirty="0">
              <a:ea typeface="+mn-ea"/>
              <a:cs typeface="+mn-cs"/>
            </a:endParaRPr>
          </a:p>
        </p:txBody>
      </p:sp>
      <p:pic>
        <p:nvPicPr>
          <p:cNvPr id="6" name="Tijdelijke aanduiding voor inhoud 3" descr="Logo_SAMEN_voorstellen_CS6_V9.jpg"/>
          <p:cNvPicPr>
            <a:picLocks noChangeAspect="1"/>
          </p:cNvPicPr>
          <p:nvPr/>
        </p:nvPicPr>
        <p:blipFill>
          <a:blip r:embed="rId2" cstate="print">
            <a:extLst>
              <a:ext uri="{28A0092B-C50C-407E-A947-70E740481C1C}">
                <a14:useLocalDpi xmlns:a14="http://schemas.microsoft.com/office/drawing/2010/main" val="0"/>
              </a:ext>
            </a:extLst>
          </a:blip>
          <a:srcRect l="2843" r="2843"/>
          <a:stretch>
            <a:fillRect/>
          </a:stretch>
        </p:blipFill>
        <p:spPr>
          <a:xfrm>
            <a:off x="8412830" y="251724"/>
            <a:ext cx="1797970" cy="1348477"/>
          </a:xfrm>
          <a:prstGeom prst="rect">
            <a:avLst/>
          </a:prstGeom>
        </p:spPr>
      </p:pic>
    </p:spTree>
    <p:extLst>
      <p:ext uri="{BB962C8B-B14F-4D97-AF65-F5344CB8AC3E}">
        <p14:creationId xmlns:p14="http://schemas.microsoft.com/office/powerpoint/2010/main" val="3117953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el 6"/>
          <p:cNvSpPr>
            <a:spLocks noGrp="1"/>
          </p:cNvSpPr>
          <p:nvPr>
            <p:ph type="title"/>
          </p:nvPr>
        </p:nvSpPr>
        <p:spPr/>
        <p:txBody>
          <a:bodyPr/>
          <a:lstStyle/>
          <a:p>
            <a:r>
              <a:rPr lang="nl-NL">
                <a:latin typeface="Calibri" charset="0"/>
              </a:rPr>
              <a:t>  </a:t>
            </a:r>
          </a:p>
        </p:txBody>
      </p:sp>
      <p:sp>
        <p:nvSpPr>
          <p:cNvPr id="8" name="Tijdelijke aanduiding voor inhoud 7"/>
          <p:cNvSpPr>
            <a:spLocks noGrp="1"/>
          </p:cNvSpPr>
          <p:nvPr>
            <p:ph idx="1"/>
          </p:nvPr>
        </p:nvSpPr>
        <p:spPr/>
        <p:txBody>
          <a:bodyPr rtlCol="0">
            <a:normAutofit/>
          </a:bodyPr>
          <a:lstStyle/>
          <a:p>
            <a:pPr>
              <a:defRPr/>
            </a:pPr>
            <a:endParaRPr lang="nl-NL" dirty="0">
              <a:ea typeface="+mn-ea"/>
              <a:cs typeface="+mn-cs"/>
            </a:endParaRPr>
          </a:p>
          <a:p>
            <a:pPr marL="0" indent="0">
              <a:buNone/>
              <a:defRPr/>
            </a:pPr>
            <a:endParaRPr lang="nl-NL" dirty="0">
              <a:ea typeface="+mn-ea"/>
              <a:cs typeface="+mn-cs"/>
            </a:endParaRPr>
          </a:p>
        </p:txBody>
      </p:sp>
      <p:pic>
        <p:nvPicPr>
          <p:cNvPr id="12293" name="Afbeelding 1" descr="rapport moederraa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707654">
            <a:off x="2643844" y="1454230"/>
            <a:ext cx="5394344" cy="4044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Tijdelijke aanduiding voor inhoud 3" descr="Logo_SAMEN_voorstellen_CS6_V9.jpg"/>
          <p:cNvPicPr>
            <a:picLocks noChangeAspect="1"/>
          </p:cNvPicPr>
          <p:nvPr/>
        </p:nvPicPr>
        <p:blipFill>
          <a:blip r:embed="rId3" cstate="print">
            <a:extLst>
              <a:ext uri="{28A0092B-C50C-407E-A947-70E740481C1C}">
                <a14:useLocalDpi xmlns:a14="http://schemas.microsoft.com/office/drawing/2010/main" val="0"/>
              </a:ext>
            </a:extLst>
          </a:blip>
          <a:srcRect l="2843" r="2843"/>
          <a:stretch>
            <a:fillRect/>
          </a:stretch>
        </p:blipFill>
        <p:spPr>
          <a:xfrm>
            <a:off x="8412830" y="274639"/>
            <a:ext cx="1797970" cy="1348477"/>
          </a:xfrm>
          <a:prstGeom prst="rect">
            <a:avLst/>
          </a:prstGeom>
        </p:spPr>
      </p:pic>
    </p:spTree>
    <p:extLst>
      <p:ext uri="{BB962C8B-B14F-4D97-AF65-F5344CB8AC3E}">
        <p14:creationId xmlns:p14="http://schemas.microsoft.com/office/powerpoint/2010/main" val="383352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square" rtlCol="0">
            <a:spAutoFit/>
          </a:bodyPr>
          <a:lstStyle/>
          <a:p>
            <a:r>
              <a:rPr lang="en-GB" sz="2000" b="1">
                <a:solidFill>
                  <a:schemeClr val="bg1"/>
                </a:solidFill>
              </a:rPr>
              <a:t>www.kennisnetgeboortezorg.nl</a:t>
            </a:r>
            <a:endParaRPr lang="nl-NL" sz="2000" b="1">
              <a:solidFill>
                <a:schemeClr val="bg1"/>
              </a:solidFill>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4000" kern="0" dirty="0">
                <a:solidFill>
                  <a:prstClr val="black"/>
                </a:solidFill>
                <a:ea typeface="+mj-ea"/>
                <a:cs typeface="+mj-cs"/>
              </a:rPr>
              <a:t>Wat staat er in de Zorgstandaard?</a:t>
            </a:r>
            <a:endParaRPr kumimoji="0" lang="nl-NL" sz="1800" b="0" i="0" u="none" strike="noStrike" kern="0" cap="none" spc="0" normalizeH="0" baseline="0" noProof="0" dirty="0">
              <a:ln>
                <a:noFill/>
              </a:ln>
              <a:solidFill>
                <a:sysClr val="windowText" lastClr="000000"/>
              </a:solidFill>
              <a:effectLst/>
              <a:uLnTx/>
              <a:uFillTx/>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endParaRPr lang="nl-NL"/>
          </a:p>
        </p:txBody>
      </p:sp>
      <p:pic>
        <p:nvPicPr>
          <p:cNvPr id="3" name="Afbeelding 2">
            <a:extLst>
              <a:ext uri="{FF2B5EF4-FFF2-40B4-BE49-F238E27FC236}">
                <a16:creationId xmlns:a16="http://schemas.microsoft.com/office/drawing/2014/main" id="{D985CF91-19E7-4512-82EE-8918ED144BEC}"/>
              </a:ext>
            </a:extLst>
          </p:cNvPr>
          <p:cNvPicPr>
            <a:picLocks noChangeAspect="1"/>
          </p:cNvPicPr>
          <p:nvPr/>
        </p:nvPicPr>
        <p:blipFill>
          <a:blip r:embed="rId5"/>
          <a:stretch>
            <a:fillRect/>
          </a:stretch>
        </p:blipFill>
        <p:spPr>
          <a:xfrm>
            <a:off x="1500659" y="2216392"/>
            <a:ext cx="2723133" cy="3814981"/>
          </a:xfrm>
          <a:prstGeom prst="rect">
            <a:avLst/>
          </a:prstGeom>
          <a:effectLst>
            <a:outerShdw blurRad="63500" sx="102000" sy="102000" algn="ctr" rotWithShape="0">
              <a:prstClr val="black">
                <a:alpha val="40000"/>
              </a:prstClr>
            </a:outerShdw>
          </a:effectLst>
        </p:spPr>
      </p:pic>
      <p:sp>
        <p:nvSpPr>
          <p:cNvPr id="9" name="Rechthoek 8">
            <a:extLst>
              <a:ext uri="{FF2B5EF4-FFF2-40B4-BE49-F238E27FC236}">
                <a16:creationId xmlns:a16="http://schemas.microsoft.com/office/drawing/2014/main" id="{12AB08AC-3B40-42FB-963D-7360055816A9}"/>
              </a:ext>
            </a:extLst>
          </p:cNvPr>
          <p:cNvSpPr/>
          <p:nvPr/>
        </p:nvSpPr>
        <p:spPr>
          <a:xfrm>
            <a:off x="1438218" y="1436080"/>
            <a:ext cx="6096000" cy="646331"/>
          </a:xfrm>
          <a:prstGeom prst="rect">
            <a:avLst/>
          </a:prstGeom>
        </p:spPr>
        <p:txBody>
          <a:bodyPr>
            <a:spAutoFit/>
          </a:bodyPr>
          <a:lstStyle/>
          <a:p>
            <a:pPr fontAlgn="t"/>
            <a:r>
              <a:rPr lang="nl-NL" b="1" dirty="0">
                <a:solidFill>
                  <a:srgbClr val="000000"/>
                </a:solidFill>
                <a:latin typeface="RO Sans"/>
              </a:rPr>
              <a:t>Zorgvraag zwangere centraal in Zorgstandaard Integrale Geboortezorg</a:t>
            </a:r>
            <a:endParaRPr lang="nl-NL" b="1" i="0" dirty="0">
              <a:solidFill>
                <a:srgbClr val="000000"/>
              </a:solidFill>
              <a:effectLst/>
              <a:latin typeface="RO Sans"/>
            </a:endParaRPr>
          </a:p>
        </p:txBody>
      </p:sp>
      <p:pic>
        <p:nvPicPr>
          <p:cNvPr id="2050" name="Picture 2" descr="Afbeeldingsresultaat voor clientversie zorgstandaard integrale geboortezorg">
            <a:extLst>
              <a:ext uri="{FF2B5EF4-FFF2-40B4-BE49-F238E27FC236}">
                <a16:creationId xmlns:a16="http://schemas.microsoft.com/office/drawing/2014/main" id="{80FCC0C7-907A-4A12-A7DB-A94F56227A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8114" y="2216392"/>
            <a:ext cx="2709486" cy="383663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Afbeeldingsresultaat voor implementatieplan zorgstandaard geboortezorg">
            <a:extLst>
              <a:ext uri="{FF2B5EF4-FFF2-40B4-BE49-F238E27FC236}">
                <a16:creationId xmlns:a16="http://schemas.microsoft.com/office/drawing/2014/main" id="{A9C3A677-4D20-4C88-91C8-B856055533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6419" y="2216392"/>
            <a:ext cx="2708564" cy="380891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424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el 6"/>
          <p:cNvSpPr>
            <a:spLocks noGrp="1"/>
          </p:cNvSpPr>
          <p:nvPr>
            <p:ph type="title"/>
          </p:nvPr>
        </p:nvSpPr>
        <p:spPr/>
        <p:txBody>
          <a:bodyPr/>
          <a:lstStyle/>
          <a:p>
            <a:r>
              <a:rPr lang="nl-NL" dirty="0">
                <a:latin typeface="Calibri" charset="0"/>
              </a:rPr>
              <a:t>  </a:t>
            </a:r>
          </a:p>
        </p:txBody>
      </p:sp>
      <p:sp>
        <p:nvSpPr>
          <p:cNvPr id="15362" name="Tijdelijke aanduiding voor tekst 1"/>
          <p:cNvSpPr>
            <a:spLocks noGrp="1"/>
          </p:cNvSpPr>
          <p:nvPr>
            <p:ph type="body" idx="1"/>
          </p:nvPr>
        </p:nvSpPr>
        <p:spPr/>
        <p:txBody>
          <a:bodyPr/>
          <a:lstStyle/>
          <a:p>
            <a:r>
              <a:rPr lang="nl-NL" dirty="0">
                <a:solidFill>
                  <a:schemeClr val="accent5"/>
                </a:solidFill>
                <a:latin typeface="Calibri" charset="0"/>
              </a:rPr>
              <a:t>Wat</a:t>
            </a:r>
          </a:p>
        </p:txBody>
      </p:sp>
      <p:sp>
        <p:nvSpPr>
          <p:cNvPr id="8" name="Tijdelijke aanduiding voor inhoud 7"/>
          <p:cNvSpPr>
            <a:spLocks noGrp="1"/>
          </p:cNvSpPr>
          <p:nvPr>
            <p:ph sz="half" idx="2"/>
          </p:nvPr>
        </p:nvSpPr>
        <p:spPr/>
        <p:txBody>
          <a:bodyPr rtlCol="0">
            <a:normAutofit fontScale="92500" lnSpcReduction="10000"/>
          </a:bodyPr>
          <a:lstStyle/>
          <a:p>
            <a:pPr marL="514350" indent="-514350">
              <a:buFont typeface="+mj-lt"/>
              <a:buAutoNum type="arabicPeriod"/>
              <a:defRPr/>
            </a:pPr>
            <a:r>
              <a:rPr lang="nl-NL" dirty="0">
                <a:ea typeface="+mn-ea"/>
                <a:cs typeface="+mn-cs"/>
              </a:rPr>
              <a:t> </a:t>
            </a:r>
            <a:r>
              <a:rPr lang="nl-NL" dirty="0">
                <a:solidFill>
                  <a:schemeClr val="accent1"/>
                </a:solidFill>
                <a:ea typeface="+mn-ea"/>
                <a:cs typeface="+mn-cs"/>
              </a:rPr>
              <a:t>Heldere verwachtingen van een moederraad.</a:t>
            </a:r>
          </a:p>
          <a:p>
            <a:pPr marL="514350" indent="-514350">
              <a:buFont typeface="+mj-lt"/>
              <a:buAutoNum type="arabicPeriod"/>
              <a:defRPr/>
            </a:pPr>
            <a:r>
              <a:rPr lang="nl-NL" dirty="0">
                <a:solidFill>
                  <a:schemeClr val="accent1"/>
                </a:solidFill>
                <a:ea typeface="+mn-ea"/>
                <a:cs typeface="+mn-cs"/>
              </a:rPr>
              <a:t> Of participatie in vergaderingen of aparte moederraad vergaderingen met bestuurslid.</a:t>
            </a:r>
          </a:p>
          <a:p>
            <a:pPr marL="514350" indent="-514350">
              <a:buFont typeface="+mj-lt"/>
              <a:buAutoNum type="arabicPeriod"/>
              <a:defRPr/>
            </a:pPr>
            <a:r>
              <a:rPr lang="nl-NL" dirty="0">
                <a:solidFill>
                  <a:schemeClr val="accent1"/>
                </a:solidFill>
                <a:ea typeface="+mn-ea"/>
                <a:cs typeface="+mn-cs"/>
              </a:rPr>
              <a:t> Moederraad is investeren, kost tijd.</a:t>
            </a:r>
          </a:p>
          <a:p>
            <a:pPr marL="514350" indent="-514350">
              <a:buFont typeface="+mj-lt"/>
              <a:buAutoNum type="arabicPeriod"/>
              <a:defRPr/>
            </a:pPr>
            <a:r>
              <a:rPr lang="nl-NL" dirty="0">
                <a:solidFill>
                  <a:schemeClr val="accent1"/>
                </a:solidFill>
                <a:ea typeface="+mn-ea"/>
                <a:cs typeface="+mn-cs"/>
              </a:rPr>
              <a:t> Duidelijke communicatielijnen en afspraken.</a:t>
            </a:r>
          </a:p>
          <a:p>
            <a:pPr marL="514350" indent="-514350">
              <a:buFont typeface="+mj-lt"/>
              <a:buAutoNum type="arabicPeriod"/>
              <a:defRPr/>
            </a:pPr>
            <a:r>
              <a:rPr lang="nl-NL" dirty="0">
                <a:solidFill>
                  <a:schemeClr val="accent1"/>
                </a:solidFill>
                <a:ea typeface="+mn-ea"/>
                <a:cs typeface="+mn-cs"/>
              </a:rPr>
              <a:t> Brede vertegenwoordiging van de achterban en borgen van continuïteit.</a:t>
            </a:r>
          </a:p>
          <a:p>
            <a:pPr marL="514350" indent="-514350">
              <a:buFont typeface="+mj-lt"/>
              <a:buAutoNum type="arabicPeriod"/>
              <a:defRPr/>
            </a:pPr>
            <a:r>
              <a:rPr lang="nl-NL" dirty="0">
                <a:solidFill>
                  <a:schemeClr val="accent1"/>
                </a:solidFill>
                <a:ea typeface="+mn-ea"/>
                <a:cs typeface="+mn-cs"/>
              </a:rPr>
              <a:t> Afspraken over vergoedingen</a:t>
            </a:r>
          </a:p>
        </p:txBody>
      </p:sp>
      <p:sp>
        <p:nvSpPr>
          <p:cNvPr id="15364" name="Tijdelijke aanduiding voor tekst 2"/>
          <p:cNvSpPr>
            <a:spLocks noGrp="1"/>
          </p:cNvSpPr>
          <p:nvPr>
            <p:ph type="body" sz="quarter" idx="3"/>
          </p:nvPr>
        </p:nvSpPr>
        <p:spPr/>
        <p:txBody>
          <a:bodyPr/>
          <a:lstStyle/>
          <a:p>
            <a:r>
              <a:rPr lang="nl-NL" dirty="0">
                <a:solidFill>
                  <a:srgbClr val="4BACC6"/>
                </a:solidFill>
                <a:latin typeface="Calibri" charset="0"/>
              </a:rPr>
              <a:t>Hoe</a:t>
            </a:r>
          </a:p>
        </p:txBody>
      </p:sp>
      <p:sp>
        <p:nvSpPr>
          <p:cNvPr id="5" name="Tijdelijke aanduiding voor inhoud 4"/>
          <p:cNvSpPr>
            <a:spLocks noGrp="1"/>
          </p:cNvSpPr>
          <p:nvPr>
            <p:ph sz="quarter" idx="4"/>
          </p:nvPr>
        </p:nvSpPr>
        <p:spPr/>
        <p:txBody>
          <a:bodyPr rtlCol="0">
            <a:normAutofit fontScale="85000" lnSpcReduction="20000"/>
          </a:bodyPr>
          <a:lstStyle/>
          <a:p>
            <a:pPr marL="0" indent="0">
              <a:buNone/>
              <a:defRPr/>
            </a:pPr>
            <a:r>
              <a:rPr lang="nl-NL" dirty="0">
                <a:solidFill>
                  <a:srgbClr val="C0504D"/>
                </a:solidFill>
                <a:ea typeface="+mn-ea"/>
                <a:cs typeface="+mn-cs"/>
              </a:rPr>
              <a:t>1. </a:t>
            </a:r>
            <a:r>
              <a:rPr lang="nl-NL" dirty="0">
                <a:solidFill>
                  <a:schemeClr val="accent2"/>
                </a:solidFill>
                <a:ea typeface="+mn-ea"/>
                <a:cs typeface="+mn-cs"/>
              </a:rPr>
              <a:t>Schriftelijke samenwerkingsafspraken, ook inzetbaar voor individuele organisaties.</a:t>
            </a:r>
          </a:p>
          <a:p>
            <a:pPr marL="0" indent="0">
              <a:buNone/>
              <a:defRPr/>
            </a:pPr>
            <a:r>
              <a:rPr lang="nl-NL" dirty="0">
                <a:solidFill>
                  <a:schemeClr val="accent2"/>
                </a:solidFill>
                <a:ea typeface="+mn-ea"/>
                <a:cs typeface="+mn-cs"/>
              </a:rPr>
              <a:t>2. a. moederraad alleen met bestuurslid</a:t>
            </a:r>
          </a:p>
          <a:p>
            <a:pPr marL="0" indent="0">
              <a:buNone/>
              <a:defRPr/>
            </a:pPr>
            <a:r>
              <a:rPr lang="nl-NL" dirty="0">
                <a:solidFill>
                  <a:schemeClr val="accent2"/>
                </a:solidFill>
                <a:ea typeface="+mn-ea"/>
                <a:cs typeface="+mn-cs"/>
              </a:rPr>
              <a:t>b. aansluiten bij lopende vergaderingen/ werkgroepen op thema’s</a:t>
            </a:r>
          </a:p>
          <a:p>
            <a:pPr marL="0" indent="0">
              <a:buNone/>
              <a:defRPr/>
            </a:pPr>
            <a:r>
              <a:rPr lang="nl-NL" dirty="0">
                <a:solidFill>
                  <a:schemeClr val="accent2"/>
                </a:solidFill>
                <a:ea typeface="+mn-ea"/>
                <a:cs typeface="+mn-cs"/>
              </a:rPr>
              <a:t>3. Vanuit het VSV een aanspreekpunt, heeft overzicht van de leden, biedt ondersteuning.</a:t>
            </a:r>
          </a:p>
          <a:p>
            <a:pPr marL="0" indent="0">
              <a:buNone/>
              <a:defRPr/>
            </a:pPr>
            <a:r>
              <a:rPr lang="nl-NL" dirty="0">
                <a:solidFill>
                  <a:schemeClr val="accent2"/>
                </a:solidFill>
                <a:ea typeface="+mn-ea"/>
                <a:cs typeface="+mn-cs"/>
              </a:rPr>
              <a:t>4. Voorbereiding agenda, terugkoppeling, ruimte bieden</a:t>
            </a:r>
          </a:p>
          <a:p>
            <a:pPr marL="0" indent="0">
              <a:buNone/>
              <a:defRPr/>
            </a:pPr>
            <a:endParaRPr lang="nl-NL" dirty="0">
              <a:solidFill>
                <a:schemeClr val="accent2"/>
              </a:solidFill>
              <a:ea typeface="+mn-ea"/>
              <a:cs typeface="+mn-cs"/>
            </a:endParaRPr>
          </a:p>
          <a:p>
            <a:pPr marL="0" indent="0">
              <a:buNone/>
              <a:defRPr/>
            </a:pPr>
            <a:r>
              <a:rPr lang="nl-NL" dirty="0">
                <a:solidFill>
                  <a:schemeClr val="accent2"/>
                </a:solidFill>
                <a:ea typeface="+mn-ea"/>
                <a:cs typeface="+mn-cs"/>
              </a:rPr>
              <a:t>5. Werving via de diverse organisaties</a:t>
            </a:r>
          </a:p>
          <a:p>
            <a:pPr marL="0" indent="0">
              <a:buNone/>
              <a:defRPr/>
            </a:pPr>
            <a:endParaRPr lang="nl-NL" dirty="0">
              <a:solidFill>
                <a:schemeClr val="accent2"/>
              </a:solidFill>
              <a:ea typeface="+mn-ea"/>
              <a:cs typeface="+mn-cs"/>
            </a:endParaRPr>
          </a:p>
          <a:p>
            <a:pPr marL="0" indent="0">
              <a:buNone/>
              <a:defRPr/>
            </a:pPr>
            <a:r>
              <a:rPr lang="nl-NL" dirty="0">
                <a:solidFill>
                  <a:schemeClr val="accent2"/>
                </a:solidFill>
                <a:ea typeface="+mn-ea"/>
                <a:cs typeface="+mn-cs"/>
              </a:rPr>
              <a:t>6. Vrijwilligersvergoeding. </a:t>
            </a:r>
          </a:p>
        </p:txBody>
      </p:sp>
      <p:pic>
        <p:nvPicPr>
          <p:cNvPr id="9" name="Tijdelijke aanduiding voor inhoud 3" descr="Logo_SAMEN_voorstellen_CS6_V9.jpg"/>
          <p:cNvPicPr>
            <a:picLocks noChangeAspect="1"/>
          </p:cNvPicPr>
          <p:nvPr/>
        </p:nvPicPr>
        <p:blipFill>
          <a:blip r:embed="rId2" cstate="print">
            <a:extLst>
              <a:ext uri="{28A0092B-C50C-407E-A947-70E740481C1C}">
                <a14:useLocalDpi xmlns:a14="http://schemas.microsoft.com/office/drawing/2010/main" val="0"/>
              </a:ext>
            </a:extLst>
          </a:blip>
          <a:srcRect l="2843" r="2843"/>
          <a:stretch>
            <a:fillRect/>
          </a:stretch>
        </p:blipFill>
        <p:spPr>
          <a:xfrm>
            <a:off x="8159750" y="69162"/>
            <a:ext cx="1797970" cy="1348477"/>
          </a:xfrm>
          <a:prstGeom prst="rect">
            <a:avLst/>
          </a:prstGeom>
        </p:spPr>
      </p:pic>
    </p:spTree>
    <p:extLst>
      <p:ext uri="{BB962C8B-B14F-4D97-AF65-F5344CB8AC3E}">
        <p14:creationId xmlns:p14="http://schemas.microsoft.com/office/powerpoint/2010/main" val="3514030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a:t>
            </a:r>
          </a:p>
        </p:txBody>
      </p:sp>
      <p:sp>
        <p:nvSpPr>
          <p:cNvPr id="3" name="Tijdelijke aanduiding voor inhoud 2"/>
          <p:cNvSpPr>
            <a:spLocks noGrp="1"/>
          </p:cNvSpPr>
          <p:nvPr>
            <p:ph idx="1"/>
          </p:nvPr>
        </p:nvSpPr>
        <p:spPr/>
        <p:txBody>
          <a:bodyPr/>
          <a:lstStyle/>
          <a:p>
            <a:pPr marL="0" indent="0">
              <a:buNone/>
            </a:pPr>
            <a:r>
              <a:rPr lang="nl-NL" dirty="0"/>
              <a:t>  </a:t>
            </a:r>
          </a:p>
        </p:txBody>
      </p:sp>
      <p:pic>
        <p:nvPicPr>
          <p:cNvPr id="7" name="Tijdelijke aanduiding voor inhoud 3" descr="Logo_SAMEN_voorstellen_CS6_V9.jpg"/>
          <p:cNvPicPr>
            <a:picLocks noChangeAspect="1"/>
          </p:cNvPicPr>
          <p:nvPr/>
        </p:nvPicPr>
        <p:blipFill>
          <a:blip r:embed="rId2" cstate="print">
            <a:extLst>
              <a:ext uri="{28A0092B-C50C-407E-A947-70E740481C1C}">
                <a14:useLocalDpi xmlns:a14="http://schemas.microsoft.com/office/drawing/2010/main" val="0"/>
              </a:ext>
            </a:extLst>
          </a:blip>
          <a:srcRect l="2843" r="2843"/>
          <a:stretch>
            <a:fillRect/>
          </a:stretch>
        </p:blipFill>
        <p:spPr>
          <a:xfrm>
            <a:off x="1524000" y="93579"/>
            <a:ext cx="2337720" cy="1753290"/>
          </a:xfrm>
          <a:prstGeom prst="rect">
            <a:avLst/>
          </a:prstGeom>
        </p:spPr>
      </p:pic>
      <p:sp>
        <p:nvSpPr>
          <p:cNvPr id="8" name="Tekstvak 7"/>
          <p:cNvSpPr txBox="1"/>
          <p:nvPr/>
        </p:nvSpPr>
        <p:spPr>
          <a:xfrm>
            <a:off x="1524001" y="1446209"/>
            <a:ext cx="9143999" cy="5170646"/>
          </a:xfrm>
          <a:prstGeom prst="rect">
            <a:avLst/>
          </a:prstGeom>
          <a:noFill/>
        </p:spPr>
        <p:txBody>
          <a:bodyPr wrap="square" rtlCol="0">
            <a:spAutoFit/>
          </a:bodyPr>
          <a:lstStyle/>
          <a:p>
            <a:pPr algn="ctr" defTabSz="457200"/>
            <a:r>
              <a:rPr lang="nl-NL" sz="2000" i="1" dirty="0">
                <a:solidFill>
                  <a:srgbClr val="C0504D"/>
                </a:solidFill>
                <a:latin typeface="Calibri"/>
              </a:rPr>
              <a:t>Dagelijks Bestuur</a:t>
            </a:r>
          </a:p>
          <a:p>
            <a:pPr algn="ctr" defTabSz="457200"/>
            <a:r>
              <a:rPr lang="nl-NL" sz="2000" i="1" dirty="0">
                <a:solidFill>
                  <a:srgbClr val="C0504D"/>
                </a:solidFill>
                <a:latin typeface="Calibri"/>
              </a:rPr>
              <a:t>(managers)</a:t>
            </a:r>
          </a:p>
          <a:p>
            <a:pPr algn="ctr" defTabSz="457200"/>
            <a:r>
              <a:rPr lang="nl-NL" dirty="0">
                <a:solidFill>
                  <a:prstClr val="black"/>
                </a:solidFill>
                <a:latin typeface="Calibri"/>
              </a:rPr>
              <a:t>I</a:t>
            </a:r>
          </a:p>
          <a:p>
            <a:pPr algn="ctr" defTabSz="457200"/>
            <a:r>
              <a:rPr lang="nl-NL" sz="3200" i="1" dirty="0">
                <a:solidFill>
                  <a:srgbClr val="C0504D"/>
                </a:solidFill>
                <a:latin typeface="Calibri"/>
              </a:rPr>
              <a:t>Programmaraad</a:t>
            </a:r>
          </a:p>
          <a:p>
            <a:pPr algn="ctr" defTabSz="457200"/>
            <a:r>
              <a:rPr lang="nl-NL" sz="3200" i="1" dirty="0">
                <a:solidFill>
                  <a:srgbClr val="C0504D"/>
                </a:solidFill>
                <a:latin typeface="Calibri"/>
              </a:rPr>
              <a:t>(professionals)</a:t>
            </a:r>
          </a:p>
          <a:p>
            <a:pPr algn="ctr" defTabSz="457200"/>
            <a:endParaRPr lang="nl-NL" sz="3200" dirty="0">
              <a:solidFill>
                <a:prstClr val="black"/>
              </a:solidFill>
              <a:latin typeface="Calibri"/>
            </a:endParaRPr>
          </a:p>
          <a:p>
            <a:pPr algn="ctr" defTabSz="457200"/>
            <a:r>
              <a:rPr lang="nl-NL" sz="3200" dirty="0">
                <a:solidFill>
                  <a:prstClr val="black"/>
                </a:solidFill>
                <a:latin typeface="Calibri"/>
              </a:rPr>
              <a:t>I</a:t>
            </a:r>
          </a:p>
          <a:p>
            <a:pPr algn="ctr" defTabSz="457200"/>
            <a:endParaRPr lang="nl-NL" dirty="0">
              <a:solidFill>
                <a:prstClr val="black"/>
              </a:solidFill>
              <a:latin typeface="Calibri"/>
            </a:endParaRPr>
          </a:p>
          <a:p>
            <a:pPr algn="ctr" defTabSz="457200"/>
            <a:endParaRPr lang="nl-NL" sz="2000" i="1" dirty="0">
              <a:solidFill>
                <a:srgbClr val="C0504D"/>
              </a:solidFill>
              <a:latin typeface="Calibri"/>
            </a:endParaRPr>
          </a:p>
          <a:p>
            <a:pPr algn="ctr" defTabSz="457200"/>
            <a:endParaRPr lang="nl-NL" sz="2000" i="1" dirty="0">
              <a:solidFill>
                <a:srgbClr val="C0504D"/>
              </a:solidFill>
              <a:latin typeface="Calibri"/>
            </a:endParaRPr>
          </a:p>
          <a:p>
            <a:pPr algn="ctr" defTabSz="457200"/>
            <a:r>
              <a:rPr lang="nl-NL" sz="2000" i="1" dirty="0">
                <a:solidFill>
                  <a:srgbClr val="C0504D"/>
                </a:solidFill>
                <a:latin typeface="Calibri"/>
              </a:rPr>
              <a:t>Werkgroepen (professionals)</a:t>
            </a:r>
          </a:p>
          <a:p>
            <a:pPr algn="ctr" defTabSz="457200"/>
            <a:r>
              <a:rPr lang="nl-NL" sz="2400" dirty="0">
                <a:solidFill>
                  <a:prstClr val="black"/>
                </a:solidFill>
                <a:latin typeface="Calibri"/>
              </a:rPr>
              <a:t>Basiszorg	-  Borstvoeding-	Communicatie-   Digitaal Dossier-</a:t>
            </a:r>
          </a:p>
          <a:p>
            <a:pPr algn="ctr" defTabSz="457200"/>
            <a:r>
              <a:rPr lang="nl-NL" sz="2400" dirty="0">
                <a:solidFill>
                  <a:prstClr val="black"/>
                </a:solidFill>
                <a:latin typeface="Calibri"/>
              </a:rPr>
              <a:t>Kwaliteit-   Kwetsbare zwangeren-  Protocollen-    Voorlichting</a:t>
            </a:r>
          </a:p>
          <a:p>
            <a:pPr algn="ctr" defTabSz="457200"/>
            <a:endParaRPr lang="nl-NL" dirty="0">
              <a:solidFill>
                <a:prstClr val="black"/>
              </a:solidFill>
              <a:latin typeface="Calibri"/>
            </a:endParaRPr>
          </a:p>
        </p:txBody>
      </p:sp>
      <p:sp>
        <p:nvSpPr>
          <p:cNvPr id="9" name="Tekstvak 8"/>
          <p:cNvSpPr txBox="1"/>
          <p:nvPr/>
        </p:nvSpPr>
        <p:spPr>
          <a:xfrm>
            <a:off x="1740839" y="2757141"/>
            <a:ext cx="2276803" cy="584776"/>
          </a:xfrm>
          <a:prstGeom prst="rect">
            <a:avLst/>
          </a:prstGeom>
          <a:noFill/>
        </p:spPr>
        <p:txBody>
          <a:bodyPr wrap="square" rtlCol="0">
            <a:spAutoFit/>
          </a:bodyPr>
          <a:lstStyle/>
          <a:p>
            <a:pPr defTabSz="457200"/>
            <a:r>
              <a:rPr lang="nl-NL" sz="3200" i="1" dirty="0">
                <a:solidFill>
                  <a:srgbClr val="C0504D"/>
                </a:solidFill>
                <a:latin typeface="Calibri"/>
              </a:rPr>
              <a:t>Moederraad</a:t>
            </a:r>
          </a:p>
        </p:txBody>
      </p:sp>
      <p:pic>
        <p:nvPicPr>
          <p:cNvPr id="10" name="Afbeelding 9" descr="CVN0411logo_def_zps2d5bf4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518" y="274638"/>
            <a:ext cx="1960966" cy="601934"/>
          </a:xfrm>
          <a:prstGeom prst="rect">
            <a:avLst/>
          </a:prstGeom>
        </p:spPr>
      </p:pic>
      <p:pic>
        <p:nvPicPr>
          <p:cNvPr id="11" name="Afbeelding 10"/>
          <p:cNvPicPr>
            <a:picLocks noChangeAspect="1"/>
          </p:cNvPicPr>
          <p:nvPr/>
        </p:nvPicPr>
        <p:blipFill>
          <a:blip r:embed="rId4"/>
          <a:stretch>
            <a:fillRect/>
          </a:stretch>
        </p:blipFill>
        <p:spPr>
          <a:xfrm>
            <a:off x="4281519" y="906736"/>
            <a:ext cx="1678359" cy="539473"/>
          </a:xfrm>
          <a:prstGeom prst="rect">
            <a:avLst/>
          </a:prstGeom>
        </p:spPr>
      </p:pic>
      <p:sp>
        <p:nvSpPr>
          <p:cNvPr id="12" name="Tekstvak 11"/>
          <p:cNvSpPr txBox="1"/>
          <p:nvPr/>
        </p:nvSpPr>
        <p:spPr>
          <a:xfrm>
            <a:off x="6242483" y="93579"/>
            <a:ext cx="4311290" cy="369332"/>
          </a:xfrm>
          <a:prstGeom prst="rect">
            <a:avLst/>
          </a:prstGeom>
          <a:noFill/>
        </p:spPr>
        <p:txBody>
          <a:bodyPr wrap="square" rtlCol="0">
            <a:spAutoFit/>
          </a:bodyPr>
          <a:lstStyle/>
          <a:p>
            <a:pPr defTabSz="457200"/>
            <a:r>
              <a:rPr lang="nl-NL" dirty="0">
                <a:solidFill>
                  <a:prstClr val="black"/>
                </a:solidFill>
                <a:latin typeface="Calibri"/>
              </a:rPr>
              <a:t>Samenwerkende Kraamzorg</a:t>
            </a:r>
          </a:p>
        </p:txBody>
      </p:sp>
      <p:pic>
        <p:nvPicPr>
          <p:cNvPr id="14" name="Afbeelding 13"/>
          <p:cNvPicPr>
            <a:picLocks noChangeAspect="1"/>
          </p:cNvPicPr>
          <p:nvPr/>
        </p:nvPicPr>
        <p:blipFill>
          <a:blip r:embed="rId5"/>
          <a:stretch>
            <a:fillRect/>
          </a:stretch>
        </p:blipFill>
        <p:spPr>
          <a:xfrm>
            <a:off x="6495102" y="702839"/>
            <a:ext cx="1058057" cy="407793"/>
          </a:xfrm>
          <a:prstGeom prst="rect">
            <a:avLst/>
          </a:prstGeom>
        </p:spPr>
      </p:pic>
      <p:pic>
        <p:nvPicPr>
          <p:cNvPr id="15" name="Afbeelding 14"/>
          <p:cNvPicPr>
            <a:picLocks noChangeAspect="1"/>
          </p:cNvPicPr>
          <p:nvPr/>
        </p:nvPicPr>
        <p:blipFill>
          <a:blip r:embed="rId6"/>
          <a:stretch>
            <a:fillRect/>
          </a:stretch>
        </p:blipFill>
        <p:spPr>
          <a:xfrm>
            <a:off x="8153066" y="557209"/>
            <a:ext cx="2222500" cy="889000"/>
          </a:xfrm>
          <a:prstGeom prst="rect">
            <a:avLst/>
          </a:prstGeom>
        </p:spPr>
      </p:pic>
      <p:pic>
        <p:nvPicPr>
          <p:cNvPr id="13" name="Afbeelding 12"/>
          <p:cNvPicPr>
            <a:picLocks noChangeAspect="1"/>
          </p:cNvPicPr>
          <p:nvPr/>
        </p:nvPicPr>
        <p:blipFill>
          <a:blip r:embed="rId7"/>
          <a:stretch>
            <a:fillRect/>
          </a:stretch>
        </p:blipFill>
        <p:spPr>
          <a:xfrm>
            <a:off x="4729194" y="3507413"/>
            <a:ext cx="5711543" cy="1456468"/>
          </a:xfrm>
          <a:prstGeom prst="rect">
            <a:avLst/>
          </a:prstGeom>
        </p:spPr>
      </p:pic>
      <p:pic>
        <p:nvPicPr>
          <p:cNvPr id="1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0839" y="3507412"/>
            <a:ext cx="2822331" cy="1456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5601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solidFill>
                  <a:schemeClr val="accent2"/>
                </a:solidFill>
              </a:rPr>
              <a:t>De Moederraad in VSV Nijmegen</a:t>
            </a:r>
          </a:p>
        </p:txBody>
      </p:sp>
      <p:sp>
        <p:nvSpPr>
          <p:cNvPr id="3" name="Subtitel 2"/>
          <p:cNvSpPr>
            <a:spLocks noGrp="1"/>
          </p:cNvSpPr>
          <p:nvPr>
            <p:ph type="subTitle" idx="1"/>
          </p:nvPr>
        </p:nvSpPr>
        <p:spPr/>
        <p:txBody>
          <a:bodyPr/>
          <a:lstStyle/>
          <a:p>
            <a:r>
              <a:rPr lang="nl-NL" dirty="0">
                <a:solidFill>
                  <a:schemeClr val="accent5"/>
                </a:solidFill>
              </a:rPr>
              <a:t>Carola Groenen</a:t>
            </a:r>
          </a:p>
          <a:p>
            <a:r>
              <a:rPr lang="nl-NL" dirty="0">
                <a:solidFill>
                  <a:schemeClr val="accent5"/>
                </a:solidFill>
                <a:hlinkClick r:id="rId2"/>
              </a:rPr>
              <a:t>carolagroenen@gmail.com</a:t>
            </a:r>
            <a:r>
              <a:rPr lang="nl-NL" dirty="0">
                <a:solidFill>
                  <a:schemeClr val="accent5"/>
                </a:solidFill>
              </a:rPr>
              <a:t> </a:t>
            </a:r>
          </a:p>
          <a:p>
            <a:r>
              <a:rPr lang="nl-NL" dirty="0">
                <a:solidFill>
                  <a:schemeClr val="accent5"/>
                </a:solidFill>
              </a:rPr>
              <a:t>CarolaGroenen</a:t>
            </a:r>
          </a:p>
        </p:txBody>
      </p:sp>
      <p:pic>
        <p:nvPicPr>
          <p:cNvPr id="4" name="Tijdelijke aanduiding voor inhoud 3" descr="Logo_SAMEN_voorstellen_CS6_V9.jpg"/>
          <p:cNvPicPr>
            <a:picLocks noChangeAspect="1"/>
          </p:cNvPicPr>
          <p:nvPr/>
        </p:nvPicPr>
        <p:blipFill>
          <a:blip r:embed="rId3" cstate="print">
            <a:extLst>
              <a:ext uri="{28A0092B-C50C-407E-A947-70E740481C1C}">
                <a14:useLocalDpi xmlns:a14="http://schemas.microsoft.com/office/drawing/2010/main" val="0"/>
              </a:ext>
            </a:extLst>
          </a:blip>
          <a:srcRect l="2843" r="2843"/>
          <a:stretch>
            <a:fillRect/>
          </a:stretch>
        </p:blipFill>
        <p:spPr>
          <a:xfrm>
            <a:off x="4333875" y="142876"/>
            <a:ext cx="3143249" cy="2357437"/>
          </a:xfrm>
          <a:prstGeom prst="rect">
            <a:avLst/>
          </a:prstGeom>
        </p:spPr>
      </p:pic>
      <p:pic>
        <p:nvPicPr>
          <p:cNvPr id="5" name="Afbeelding 4" descr="twitter vog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0962" y="5080000"/>
            <a:ext cx="885825" cy="885825"/>
          </a:xfrm>
          <a:prstGeom prst="rect">
            <a:avLst/>
          </a:prstGeom>
        </p:spPr>
      </p:pic>
    </p:spTree>
    <p:extLst>
      <p:ext uri="{BB962C8B-B14F-4D97-AF65-F5344CB8AC3E}">
        <p14:creationId xmlns:p14="http://schemas.microsoft.com/office/powerpoint/2010/main" val="3473317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a:ln>
                  <a:noFill/>
                </a:ln>
                <a:solidFill>
                  <a:prstClr val="black"/>
                </a:solidFill>
                <a:effectLst/>
                <a:uLnTx/>
                <a:uFillTx/>
                <a:latin typeface="Calibri"/>
                <a:ea typeface="+mn-ea"/>
                <a:cs typeface="+mn-cs"/>
              </a:rPr>
              <a:t>Programma</a:t>
            </a:r>
            <a:endParaRPr kumimoji="0" lang="nl-NL"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kstvak 6"/>
          <p:cNvSpPr txBox="1"/>
          <p:nvPr/>
        </p:nvSpPr>
        <p:spPr>
          <a:xfrm>
            <a:off x="1540754" y="1421587"/>
            <a:ext cx="9145016" cy="612475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Verwachtingen van vandaag?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Presentatie Ine Pennings: </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Wat is dat eigenlijk?</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Wat moet en wat mag?</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Participatieladder</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Wat staat er </a:t>
            </a:r>
            <a:r>
              <a:rPr kumimoji="0" lang="nl-NL" sz="2800" b="0" i="0" u="none" strike="noStrike" kern="1200" cap="none" spc="0" normalizeH="0" baseline="0" noProof="0" dirty="0" err="1">
                <a:ln>
                  <a:noFill/>
                </a:ln>
                <a:solidFill>
                  <a:prstClr val="black"/>
                </a:solidFill>
                <a:effectLst/>
                <a:uLnTx/>
                <a:uFillTx/>
                <a:latin typeface="Calibri"/>
                <a:ea typeface="+mn-ea"/>
                <a:cs typeface="+mn-cs"/>
              </a:rPr>
              <a:t>ih</a:t>
            </a:r>
            <a:r>
              <a:rPr kumimoji="0" lang="nl-NL" sz="2800" b="0" i="0" u="none" strike="noStrike" kern="1200" cap="none" spc="0" normalizeH="0" baseline="0" noProof="0" dirty="0">
                <a:ln>
                  <a:noFill/>
                </a:ln>
                <a:solidFill>
                  <a:prstClr val="black"/>
                </a:solidFill>
                <a:effectLst/>
                <a:uLnTx/>
                <a:uFillTx/>
                <a:latin typeface="Calibri"/>
                <a:ea typeface="+mn-ea"/>
                <a:cs typeface="+mn-cs"/>
              </a:rPr>
              <a:t> de zorgstandaard?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Presentatie Carola Groenen:</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Moederraad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00B0F0"/>
                </a:solidFill>
                <a:effectLst/>
                <a:uLnTx/>
                <a:uFillTx/>
                <a:latin typeface="Calibri"/>
                <a:ea typeface="+mn-ea"/>
                <a:cs typeface="+mn-cs"/>
              </a:rPr>
              <a:t>Aan de slag!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Waar gaan we mee naar huis?</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798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square" rtlCol="0">
            <a:spAutoFit/>
          </a:bodyPr>
          <a:lstStyle/>
          <a:p>
            <a:r>
              <a:rPr lang="en-GB" sz="2000" b="1">
                <a:solidFill>
                  <a:schemeClr val="bg1"/>
                </a:solidFill>
              </a:rPr>
              <a:t>www.kennisnetgeboortezorg.nl</a:t>
            </a:r>
            <a:endParaRPr lang="nl-NL" sz="2000" b="1">
              <a:solidFill>
                <a:schemeClr val="bg1"/>
              </a:solidFill>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4000" kern="0" dirty="0">
                <a:solidFill>
                  <a:prstClr val="black"/>
                </a:solidFill>
                <a:ea typeface="+mj-ea"/>
                <a:cs typeface="+mj-cs"/>
              </a:rPr>
              <a:t>Vragen:</a:t>
            </a:r>
            <a:endParaRPr kumimoji="0" lang="nl-NL" sz="1800" b="0" i="0" u="none" strike="noStrike" kern="0" cap="none" spc="0" normalizeH="0" baseline="0" noProof="0" dirty="0">
              <a:ln>
                <a:noFill/>
              </a:ln>
              <a:solidFill>
                <a:sysClr val="windowText" lastClr="000000"/>
              </a:solidFill>
              <a:effectLst/>
              <a:uLnTx/>
              <a:uFillTx/>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endParaRPr lang="nl-NL"/>
          </a:p>
        </p:txBody>
      </p:sp>
      <p:sp>
        <p:nvSpPr>
          <p:cNvPr id="7" name="Tekstvak 6"/>
          <p:cNvSpPr txBox="1"/>
          <p:nvPr/>
        </p:nvSpPr>
        <p:spPr>
          <a:xfrm>
            <a:off x="1607332" y="2348880"/>
            <a:ext cx="9145016" cy="2397451"/>
          </a:xfrm>
          <a:prstGeom prst="rect">
            <a:avLst/>
          </a:prstGeom>
          <a:noFill/>
        </p:spPr>
        <p:txBody>
          <a:bodyPr wrap="square" rtlCol="0">
            <a:spAutoFit/>
          </a:bodyPr>
          <a:lstStyle/>
          <a:p>
            <a:pPr marL="342900" lvl="0" indent="-342900">
              <a:lnSpc>
                <a:spcPct val="107000"/>
              </a:lnSpc>
              <a:spcAft>
                <a:spcPts val="0"/>
              </a:spcAft>
              <a:buFont typeface="+mj-lt"/>
              <a:buAutoNum type="arabicPeriod"/>
            </a:pPr>
            <a:r>
              <a:rPr lang="nl-NL" sz="2800" spc="-1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Welke belemmerende en bevorderende factoren zie je in de eigen VSV op weg naar het vormgeven van de </a:t>
            </a:r>
            <a:r>
              <a:rPr lang="nl-NL" sz="2800" spc="-1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clientparticipatie</a:t>
            </a:r>
            <a:r>
              <a:rPr lang="nl-NL" sz="2800" spc="-1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nl-NL"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nl-NL" sz="2800" spc="-1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Moederraad: wat heb je daar eigenlijk aan? </a:t>
            </a:r>
            <a:endParaRPr lang="nl-NL"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nl-NL" sz="2800" spc="-1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Wanneer vind je dat een cliënten/moederraad succesvol is?</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Afbeeldingsresultaat voor bespreekpunten">
            <a:extLst>
              <a:ext uri="{FF2B5EF4-FFF2-40B4-BE49-F238E27FC236}">
                <a16:creationId xmlns:a16="http://schemas.microsoft.com/office/drawing/2014/main" id="{3E5C71B8-54BD-45B8-B1A8-A077DA519B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7873" y="199735"/>
            <a:ext cx="2472391" cy="2020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047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a:ln>
                  <a:noFill/>
                </a:ln>
                <a:solidFill>
                  <a:prstClr val="black"/>
                </a:solidFill>
                <a:effectLst/>
                <a:uLnTx/>
                <a:uFillTx/>
                <a:latin typeface="Calibri"/>
                <a:ea typeface="+mn-ea"/>
                <a:cs typeface="+mn-cs"/>
              </a:rPr>
              <a:t>Programma</a:t>
            </a:r>
            <a:endParaRPr kumimoji="0" lang="nl-NL"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kstvak 6"/>
          <p:cNvSpPr txBox="1"/>
          <p:nvPr/>
        </p:nvSpPr>
        <p:spPr>
          <a:xfrm>
            <a:off x="1487488" y="1491476"/>
            <a:ext cx="9145016" cy="612475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Verwachtingen van vandaag?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Presentatie Ine Pennings: </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Wat is dat eigenlijk?</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Wat moet en wat mag?</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Participatieladder</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Wat staat er </a:t>
            </a:r>
            <a:r>
              <a:rPr kumimoji="0" lang="nl-NL" sz="2800" b="0" i="0" u="none" strike="noStrike" kern="1200" cap="none" spc="0" normalizeH="0" baseline="0" noProof="0" dirty="0" err="1">
                <a:ln>
                  <a:noFill/>
                </a:ln>
                <a:solidFill>
                  <a:prstClr val="black"/>
                </a:solidFill>
                <a:effectLst/>
                <a:uLnTx/>
                <a:uFillTx/>
                <a:latin typeface="Calibri"/>
                <a:ea typeface="+mn-ea"/>
                <a:cs typeface="+mn-cs"/>
              </a:rPr>
              <a:t>ih</a:t>
            </a:r>
            <a:r>
              <a:rPr kumimoji="0" lang="nl-NL" sz="2800" b="0" i="0" u="none" strike="noStrike" kern="1200" cap="none" spc="0" normalizeH="0" baseline="0" noProof="0" dirty="0">
                <a:ln>
                  <a:noFill/>
                </a:ln>
                <a:solidFill>
                  <a:prstClr val="black"/>
                </a:solidFill>
                <a:effectLst/>
                <a:uLnTx/>
                <a:uFillTx/>
                <a:latin typeface="Calibri"/>
                <a:ea typeface="+mn-ea"/>
                <a:cs typeface="+mn-cs"/>
              </a:rPr>
              <a:t> de zorgstandaard?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Presentatie Carola Groenen:</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Moederraad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Aan de slag!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00B0F0"/>
                </a:solidFill>
                <a:effectLst/>
                <a:uLnTx/>
                <a:uFillTx/>
                <a:latin typeface="Calibri"/>
                <a:ea typeface="+mn-ea"/>
                <a:cs typeface="+mn-cs"/>
              </a:rPr>
              <a:t>Waar gaan we mee naar huis?</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5253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1AE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332656"/>
            <a:ext cx="3254428" cy="864095"/>
          </a:xfrm>
          <a:prstGeom prst="rect">
            <a:avLst/>
          </a:prstGeom>
        </p:spPr>
      </p:pic>
      <p:sp>
        <p:nvSpPr>
          <p:cNvPr id="6" name="Oval 5">
            <a:hlinkClick r:id="rId4"/>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none" rtlCol="0">
            <a:spAutoFit/>
          </a:bodyPr>
          <a:lstStyle/>
          <a:p>
            <a:r>
              <a:rPr lang="en-GB" sz="2000" b="1">
                <a:solidFill>
                  <a:srgbClr val="01AEF0"/>
                </a:solidFill>
              </a:rPr>
              <a:t>www.kennisnetgeboortezorg.nl</a:t>
            </a:r>
            <a:endParaRPr lang="nl-NL" sz="2000" b="1">
              <a:solidFill>
                <a:srgbClr val="01AEF0"/>
              </a:solidFill>
            </a:endParaRPr>
          </a:p>
        </p:txBody>
      </p:sp>
      <p:sp>
        <p:nvSpPr>
          <p:cNvPr id="5" name="Rechthoek 4"/>
          <p:cNvSpPr/>
          <p:nvPr/>
        </p:nvSpPr>
        <p:spPr>
          <a:xfrm>
            <a:off x="1703512" y="2397948"/>
            <a:ext cx="8712968" cy="1446550"/>
          </a:xfrm>
          <a:prstGeom prst="rect">
            <a:avLst/>
          </a:prstGeom>
        </p:spPr>
        <p:txBody>
          <a:bodyPr wrap="square">
            <a:spAutoFit/>
          </a:bodyPr>
          <a:lstStyle/>
          <a:p>
            <a:pPr lvl="0" algn="ctr" defTabSz="457200">
              <a:spcBef>
                <a:spcPct val="20000"/>
              </a:spcBef>
            </a:pPr>
            <a:r>
              <a:rPr lang="nl-NL" sz="4000" b="1">
                <a:solidFill>
                  <a:prstClr val="white"/>
                </a:solidFill>
              </a:rPr>
              <a:t>Dank je wel</a:t>
            </a:r>
          </a:p>
          <a:p>
            <a:pPr lvl="0" algn="ctr" defTabSz="457200">
              <a:spcBef>
                <a:spcPct val="20000"/>
              </a:spcBef>
            </a:pPr>
            <a:endParaRPr lang="nl-NL" sz="4000" b="1">
              <a:solidFill>
                <a:prstClr val="white"/>
              </a:solidFill>
            </a:endParaRPr>
          </a:p>
        </p:txBody>
      </p:sp>
    </p:spTree>
    <p:extLst>
      <p:ext uri="{BB962C8B-B14F-4D97-AF65-F5344CB8AC3E}">
        <p14:creationId xmlns:p14="http://schemas.microsoft.com/office/powerpoint/2010/main" val="1231684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kern="0" dirty="0">
                <a:solidFill>
                  <a:prstClr val="black"/>
                </a:solidFill>
                <a:latin typeface="Calibri"/>
              </a:rPr>
              <a:t>Zorgstandaard en </a:t>
            </a:r>
            <a:r>
              <a:rPr lang="nl-NL" sz="4000" kern="0" dirty="0" err="1">
                <a:solidFill>
                  <a:prstClr val="black"/>
                </a:solidFill>
                <a:latin typeface="Calibri"/>
              </a:rPr>
              <a:t>clientparticipatie</a:t>
            </a:r>
            <a:endParaRPr kumimoji="0" lang="nl-NL"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kstvak 6"/>
          <p:cNvSpPr txBox="1"/>
          <p:nvPr/>
        </p:nvSpPr>
        <p:spPr>
          <a:xfrm>
            <a:off x="1487488" y="2132856"/>
            <a:ext cx="91450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err="1">
                <a:ln>
                  <a:noFill/>
                </a:ln>
                <a:solidFill>
                  <a:prstClr val="black"/>
                </a:solidFill>
                <a:effectLst/>
                <a:uLnTx/>
                <a:uFillTx/>
                <a:latin typeface="Calibri"/>
                <a:ea typeface="+mn-ea"/>
                <a:cs typeface="+mn-cs"/>
              </a:rPr>
              <a:t>Bodycopy</a:t>
            </a:r>
            <a:endParaRPr kumimoji="0" lang="nl-NL" sz="28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a:ln>
                <a:noFill/>
              </a:ln>
              <a:solidFill>
                <a:prstClr val="black"/>
              </a:solidFill>
              <a:effectLst/>
              <a:uLnTx/>
              <a:uFillTx/>
              <a:latin typeface="Calibri"/>
              <a:ea typeface="+mn-ea"/>
              <a:cs typeface="+mn-cs"/>
            </a:endParaRPr>
          </a:p>
        </p:txBody>
      </p:sp>
      <p:pic>
        <p:nvPicPr>
          <p:cNvPr id="7170" name="Picture 2" descr="https://www.zelfbewustzwanger.nl/wp-content/uploads/2017/04/ladder-1-293x300.jpeg">
            <a:extLst>
              <a:ext uri="{FF2B5EF4-FFF2-40B4-BE49-F238E27FC236}">
                <a16:creationId xmlns:a16="http://schemas.microsoft.com/office/drawing/2014/main" id="{282E85A2-5566-413F-ABEB-3D3372767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2263" y="1870127"/>
            <a:ext cx="27908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A93C5B5B-2769-4AF1-8CCF-FCAFD2C44129}"/>
              </a:ext>
            </a:extLst>
          </p:cNvPr>
          <p:cNvPicPr>
            <a:picLocks noChangeAspect="1"/>
          </p:cNvPicPr>
          <p:nvPr/>
        </p:nvPicPr>
        <p:blipFill>
          <a:blip r:embed="rId6"/>
          <a:stretch>
            <a:fillRect/>
          </a:stretch>
        </p:blipFill>
        <p:spPr>
          <a:xfrm>
            <a:off x="399899" y="3298877"/>
            <a:ext cx="8541142" cy="3325008"/>
          </a:xfrm>
          <a:prstGeom prst="rect">
            <a:avLst/>
          </a:prstGeom>
        </p:spPr>
      </p:pic>
      <p:pic>
        <p:nvPicPr>
          <p:cNvPr id="9" name="Afbeelding 8">
            <a:extLst>
              <a:ext uri="{FF2B5EF4-FFF2-40B4-BE49-F238E27FC236}">
                <a16:creationId xmlns:a16="http://schemas.microsoft.com/office/drawing/2014/main" id="{9C211588-BD09-4799-8F5C-9164094A420F}"/>
              </a:ext>
            </a:extLst>
          </p:cNvPr>
          <p:cNvPicPr>
            <a:picLocks noChangeAspect="1"/>
          </p:cNvPicPr>
          <p:nvPr/>
        </p:nvPicPr>
        <p:blipFill>
          <a:blip r:embed="rId7"/>
          <a:stretch>
            <a:fillRect/>
          </a:stretch>
        </p:blipFill>
        <p:spPr>
          <a:xfrm>
            <a:off x="325582" y="1660731"/>
            <a:ext cx="8615459" cy="1288293"/>
          </a:xfrm>
          <a:prstGeom prst="rect">
            <a:avLst/>
          </a:prstGeom>
        </p:spPr>
      </p:pic>
      <p:pic>
        <p:nvPicPr>
          <p:cNvPr id="10" name="Afbeelding 9">
            <a:extLst>
              <a:ext uri="{FF2B5EF4-FFF2-40B4-BE49-F238E27FC236}">
                <a16:creationId xmlns:a16="http://schemas.microsoft.com/office/drawing/2014/main" id="{1BF3D206-B897-4CC2-A1A4-6E0C3E559234}"/>
              </a:ext>
            </a:extLst>
          </p:cNvPr>
          <p:cNvPicPr>
            <a:picLocks noChangeAspect="1"/>
          </p:cNvPicPr>
          <p:nvPr/>
        </p:nvPicPr>
        <p:blipFill>
          <a:blip r:embed="rId8"/>
          <a:stretch>
            <a:fillRect/>
          </a:stretch>
        </p:blipFill>
        <p:spPr>
          <a:xfrm>
            <a:off x="1610472" y="1910813"/>
            <a:ext cx="7231687" cy="529943"/>
          </a:xfrm>
          <a:prstGeom prst="rect">
            <a:avLst/>
          </a:prstGeom>
        </p:spPr>
      </p:pic>
    </p:spTree>
    <p:extLst>
      <p:ext uri="{BB962C8B-B14F-4D97-AF65-F5344CB8AC3E}">
        <p14:creationId xmlns:p14="http://schemas.microsoft.com/office/powerpoint/2010/main" val="25976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a:ln>
                  <a:noFill/>
                </a:ln>
                <a:solidFill>
                  <a:prstClr val="black"/>
                </a:solidFill>
                <a:effectLst/>
                <a:uLnTx/>
                <a:uFillTx/>
                <a:latin typeface="Calibri"/>
                <a:ea typeface="+mn-ea"/>
                <a:cs typeface="+mn-cs"/>
              </a:rPr>
              <a:t>Zorgstandaard: Fase 1</a:t>
            </a:r>
            <a:endParaRPr kumimoji="0" lang="nl-NL"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kstvak 6"/>
          <p:cNvSpPr txBox="1"/>
          <p:nvPr/>
        </p:nvSpPr>
        <p:spPr>
          <a:xfrm>
            <a:off x="1487488" y="2132856"/>
            <a:ext cx="91450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err="1">
                <a:ln>
                  <a:noFill/>
                </a:ln>
                <a:solidFill>
                  <a:prstClr val="black"/>
                </a:solidFill>
                <a:effectLst/>
                <a:uLnTx/>
                <a:uFillTx/>
                <a:latin typeface="Calibri"/>
                <a:ea typeface="+mn-ea"/>
                <a:cs typeface="+mn-cs"/>
              </a:rPr>
              <a:t>Bodycopy</a:t>
            </a: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Afbeelding 2">
            <a:extLst>
              <a:ext uri="{FF2B5EF4-FFF2-40B4-BE49-F238E27FC236}">
                <a16:creationId xmlns:a16="http://schemas.microsoft.com/office/drawing/2014/main" id="{C39E1849-186D-4648-8089-6D6899D0A227}"/>
              </a:ext>
            </a:extLst>
          </p:cNvPr>
          <p:cNvPicPr>
            <a:picLocks noChangeAspect="1"/>
          </p:cNvPicPr>
          <p:nvPr/>
        </p:nvPicPr>
        <p:blipFill>
          <a:blip r:embed="rId5"/>
          <a:stretch>
            <a:fillRect/>
          </a:stretch>
        </p:blipFill>
        <p:spPr>
          <a:xfrm>
            <a:off x="921328" y="1399309"/>
            <a:ext cx="9065326" cy="4631609"/>
          </a:xfrm>
          <a:prstGeom prst="rect">
            <a:avLst/>
          </a:prstGeom>
        </p:spPr>
      </p:pic>
      <p:sp>
        <p:nvSpPr>
          <p:cNvPr id="9" name="Rechthoek: afgeronde hoeken 8">
            <a:extLst>
              <a:ext uri="{FF2B5EF4-FFF2-40B4-BE49-F238E27FC236}">
                <a16:creationId xmlns:a16="http://schemas.microsoft.com/office/drawing/2014/main" id="{FBDAA253-BF65-491A-B90A-6F203295F61A}"/>
              </a:ext>
            </a:extLst>
          </p:cNvPr>
          <p:cNvSpPr/>
          <p:nvPr/>
        </p:nvSpPr>
        <p:spPr>
          <a:xfrm>
            <a:off x="2135560" y="4786745"/>
            <a:ext cx="5207349" cy="25631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96372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kern="0" dirty="0">
                <a:solidFill>
                  <a:prstClr val="black"/>
                </a:solidFill>
                <a:latin typeface="Calibri"/>
              </a:rPr>
              <a:t>Zorgstandaard: Fase 2</a:t>
            </a:r>
            <a:endParaRPr kumimoji="0" lang="nl-NL"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kstvak 6"/>
          <p:cNvSpPr txBox="1"/>
          <p:nvPr/>
        </p:nvSpPr>
        <p:spPr>
          <a:xfrm>
            <a:off x="1487488" y="2132856"/>
            <a:ext cx="91450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err="1">
                <a:ln>
                  <a:noFill/>
                </a:ln>
                <a:solidFill>
                  <a:prstClr val="black"/>
                </a:solidFill>
                <a:effectLst/>
                <a:uLnTx/>
                <a:uFillTx/>
                <a:latin typeface="Calibri"/>
                <a:ea typeface="+mn-ea"/>
                <a:cs typeface="+mn-cs"/>
              </a:rPr>
              <a:t>Bodycopy</a:t>
            </a:r>
            <a:endParaRPr kumimoji="0" lang="nl-NL" sz="28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Afbeelding 2">
            <a:extLst>
              <a:ext uri="{FF2B5EF4-FFF2-40B4-BE49-F238E27FC236}">
                <a16:creationId xmlns:a16="http://schemas.microsoft.com/office/drawing/2014/main" id="{C7B6A75E-B3C3-473E-ABF2-9AAE9B061C3B}"/>
              </a:ext>
            </a:extLst>
          </p:cNvPr>
          <p:cNvPicPr>
            <a:picLocks noChangeAspect="1"/>
          </p:cNvPicPr>
          <p:nvPr/>
        </p:nvPicPr>
        <p:blipFill>
          <a:blip r:embed="rId5"/>
          <a:stretch>
            <a:fillRect/>
          </a:stretch>
        </p:blipFill>
        <p:spPr>
          <a:xfrm>
            <a:off x="263352" y="1351233"/>
            <a:ext cx="11647503" cy="3471459"/>
          </a:xfrm>
          <a:prstGeom prst="rect">
            <a:avLst/>
          </a:prstGeom>
        </p:spPr>
      </p:pic>
      <p:sp>
        <p:nvSpPr>
          <p:cNvPr id="9" name="Rechthoek: afgeronde hoeken 8">
            <a:extLst>
              <a:ext uri="{FF2B5EF4-FFF2-40B4-BE49-F238E27FC236}">
                <a16:creationId xmlns:a16="http://schemas.microsoft.com/office/drawing/2014/main" id="{89986997-9DA2-480F-BC42-E4D94030BD87}"/>
              </a:ext>
            </a:extLst>
          </p:cNvPr>
          <p:cNvSpPr/>
          <p:nvPr/>
        </p:nvSpPr>
        <p:spPr>
          <a:xfrm>
            <a:off x="1744405" y="2441359"/>
            <a:ext cx="2603675" cy="27685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07107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nl-NL"/>
          </a:p>
        </p:txBody>
      </p:sp>
      <p:sp>
        <p:nvSpPr>
          <p:cNvPr id="8" name="TextBox 7"/>
          <p:cNvSpPr txBox="1"/>
          <p:nvPr/>
        </p:nvSpPr>
        <p:spPr>
          <a:xfrm>
            <a:off x="8112224" y="6199321"/>
            <a:ext cx="3536994" cy="400110"/>
          </a:xfrm>
          <a:prstGeom prst="rect">
            <a:avLst/>
          </a:prstGeom>
          <a:noFill/>
        </p:spPr>
        <p:txBody>
          <a:bodyPr wrap="square" rtlCol="0">
            <a:spAutoFit/>
          </a:bodyPr>
          <a:lstStyle/>
          <a:p>
            <a:r>
              <a:rPr lang="en-GB" sz="2000" b="1">
                <a:solidFill>
                  <a:schemeClr val="bg1"/>
                </a:solidFill>
              </a:rPr>
              <a:t>www.kennisnetgeboortezorg.nl</a:t>
            </a:r>
            <a:endParaRPr lang="nl-NL" sz="2000" b="1">
              <a:solidFill>
                <a:schemeClr val="bg1"/>
              </a:solidFill>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4000" kern="0" dirty="0">
                <a:solidFill>
                  <a:prstClr val="black"/>
                </a:solidFill>
                <a:ea typeface="+mj-ea"/>
                <a:cs typeface="+mj-cs"/>
              </a:rPr>
              <a:t>Verwachtingen</a:t>
            </a:r>
            <a:endParaRPr kumimoji="0" lang="nl-NL" sz="1800" b="0" i="0" u="none" strike="noStrike" kern="0" cap="none" spc="0" normalizeH="0" baseline="0" noProof="0" dirty="0">
              <a:ln>
                <a:noFill/>
              </a:ln>
              <a:solidFill>
                <a:sysClr val="windowText" lastClr="000000"/>
              </a:solidFill>
              <a:effectLst/>
              <a:uLnTx/>
              <a:uFillTx/>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endParaRPr lang="nl-NL"/>
          </a:p>
        </p:txBody>
      </p:sp>
      <p:pic>
        <p:nvPicPr>
          <p:cNvPr id="1026" name="Picture 2" descr="Afbeeldingsresultaat voor verwachtingen">
            <a:extLst>
              <a:ext uri="{FF2B5EF4-FFF2-40B4-BE49-F238E27FC236}">
                <a16:creationId xmlns:a16="http://schemas.microsoft.com/office/drawing/2014/main" id="{30F725F6-795A-46A6-987F-EE950253F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5583" y="1698725"/>
            <a:ext cx="3190563" cy="450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103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3"/>
          </p:cNvPr>
          <p:cNvSpPr/>
          <p:nvPr/>
        </p:nvSpPr>
        <p:spPr>
          <a:xfrm rot="21417198">
            <a:off x="5925736" y="5407569"/>
            <a:ext cx="6268658" cy="1888624"/>
          </a:xfrm>
          <a:custGeom>
            <a:avLst/>
            <a:gdLst>
              <a:gd name="connsiteX0" fmla="*/ 0 w 3707904"/>
              <a:gd name="connsiteY0" fmla="*/ 922412 h 1844824"/>
              <a:gd name="connsiteX1" fmla="*/ 1853952 w 3707904"/>
              <a:gd name="connsiteY1" fmla="*/ 0 h 1844824"/>
              <a:gd name="connsiteX2" fmla="*/ 3707904 w 3707904"/>
              <a:gd name="connsiteY2" fmla="*/ 922412 h 1844824"/>
              <a:gd name="connsiteX3" fmla="*/ 1853952 w 3707904"/>
              <a:gd name="connsiteY3" fmla="*/ 1844824 h 1844824"/>
              <a:gd name="connsiteX4" fmla="*/ 0 w 3707904"/>
              <a:gd name="connsiteY4" fmla="*/ 922412 h 1844824"/>
              <a:gd name="connsiteX0" fmla="*/ 0 w 3759663"/>
              <a:gd name="connsiteY0" fmla="*/ 954447 h 2245276"/>
              <a:gd name="connsiteX1" fmla="*/ 1853952 w 3759663"/>
              <a:gd name="connsiteY1" fmla="*/ 32035 h 2245276"/>
              <a:gd name="connsiteX2" fmla="*/ 3759663 w 3759663"/>
              <a:gd name="connsiteY2" fmla="*/ 2015496 h 2245276"/>
              <a:gd name="connsiteX3" fmla="*/ 1853952 w 3759663"/>
              <a:gd name="connsiteY3" fmla="*/ 1876859 h 2245276"/>
              <a:gd name="connsiteX4" fmla="*/ 0 w 3759663"/>
              <a:gd name="connsiteY4" fmla="*/ 954447 h 2245276"/>
              <a:gd name="connsiteX0" fmla="*/ 0 w 4674063"/>
              <a:gd name="connsiteY0" fmla="*/ 1845727 h 2183083"/>
              <a:gd name="connsiteX1" fmla="*/ 2768352 w 4674063"/>
              <a:gd name="connsiteY1" fmla="*/ 289 h 2183083"/>
              <a:gd name="connsiteX2" fmla="*/ 4674063 w 4674063"/>
              <a:gd name="connsiteY2" fmla="*/ 1983750 h 2183083"/>
              <a:gd name="connsiteX3" fmla="*/ 2768352 w 4674063"/>
              <a:gd name="connsiteY3" fmla="*/ 1845113 h 2183083"/>
              <a:gd name="connsiteX4" fmla="*/ 0 w 4674063"/>
              <a:gd name="connsiteY4" fmla="*/ 1845727 h 2183083"/>
              <a:gd name="connsiteX0" fmla="*/ 12 w 4674075"/>
              <a:gd name="connsiteY0" fmla="*/ 1621437 h 1958793"/>
              <a:gd name="connsiteX1" fmla="*/ 2733859 w 4674075"/>
              <a:gd name="connsiteY1" fmla="*/ 286 h 1958793"/>
              <a:gd name="connsiteX2" fmla="*/ 4674075 w 4674075"/>
              <a:gd name="connsiteY2" fmla="*/ 1759460 h 1958793"/>
              <a:gd name="connsiteX3" fmla="*/ 2768364 w 4674075"/>
              <a:gd name="connsiteY3" fmla="*/ 1620823 h 1958793"/>
              <a:gd name="connsiteX4" fmla="*/ 12 w 4674075"/>
              <a:gd name="connsiteY4" fmla="*/ 1621437 h 1958793"/>
              <a:gd name="connsiteX0" fmla="*/ 1693 w 4675756"/>
              <a:gd name="connsiteY0" fmla="*/ 1440317 h 1777673"/>
              <a:gd name="connsiteX1" fmla="*/ 3184114 w 4675756"/>
              <a:gd name="connsiteY1" fmla="*/ 321 h 1777673"/>
              <a:gd name="connsiteX2" fmla="*/ 4675756 w 4675756"/>
              <a:gd name="connsiteY2" fmla="*/ 1578340 h 1777673"/>
              <a:gd name="connsiteX3" fmla="*/ 2770045 w 4675756"/>
              <a:gd name="connsiteY3" fmla="*/ 1439703 h 1777673"/>
              <a:gd name="connsiteX4" fmla="*/ 1693 w 4675756"/>
              <a:gd name="connsiteY4" fmla="*/ 1440317 h 177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756" h="1777673">
                <a:moveTo>
                  <a:pt x="1693" y="1440317"/>
                </a:moveTo>
                <a:cubicBezTo>
                  <a:pt x="70704" y="1200420"/>
                  <a:pt x="2405104" y="-22683"/>
                  <a:pt x="3184114" y="321"/>
                </a:cubicBezTo>
                <a:cubicBezTo>
                  <a:pt x="3963124" y="23325"/>
                  <a:pt x="4675756" y="1068906"/>
                  <a:pt x="4675756" y="1578340"/>
                </a:cubicBezTo>
                <a:cubicBezTo>
                  <a:pt x="4675756" y="2087774"/>
                  <a:pt x="3549055" y="1462707"/>
                  <a:pt x="2770045" y="1439703"/>
                </a:cubicBezTo>
                <a:cubicBezTo>
                  <a:pt x="1991035" y="1416699"/>
                  <a:pt x="-67318" y="1680214"/>
                  <a:pt x="1693" y="1440317"/>
                </a:cubicBezTo>
                <a:close/>
              </a:path>
            </a:pathLst>
          </a:custGeom>
          <a:solidFill>
            <a:srgbClr val="01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a:t>
            </a: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8112224" y="6199321"/>
            <a:ext cx="35369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www.kennisnetgeboortezorg.nl</a:t>
            </a:r>
            <a:endParaRPr kumimoji="0" lang="nl-NL"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Rechthoek 3"/>
          <p:cNvSpPr/>
          <p:nvPr/>
        </p:nvSpPr>
        <p:spPr>
          <a:xfrm>
            <a:off x="2135560" y="435640"/>
            <a:ext cx="808856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a:ln>
                  <a:noFill/>
                </a:ln>
                <a:solidFill>
                  <a:prstClr val="black"/>
                </a:solidFill>
                <a:effectLst/>
                <a:uLnTx/>
                <a:uFillTx/>
                <a:latin typeface="Calibri"/>
                <a:ea typeface="+mn-ea"/>
                <a:cs typeface="+mn-cs"/>
              </a:rPr>
              <a:t>Programma</a:t>
            </a:r>
            <a:endParaRPr kumimoji="0" lang="nl-NL"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260648"/>
            <a:ext cx="382946" cy="836712"/>
          </a:xfrm>
          <a:prstGeom prst="rect">
            <a:avLst/>
          </a:prstGeom>
        </p:spPr>
      </p:pic>
      <p:sp>
        <p:nvSpPr>
          <p:cNvPr id="2" name="Rechthoek 1"/>
          <p:cNvSpPr/>
          <p:nvPr/>
        </p:nvSpPr>
        <p:spPr>
          <a:xfrm>
            <a:off x="4223792" y="2348880"/>
            <a:ext cx="22121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kstvak 6"/>
          <p:cNvSpPr txBox="1"/>
          <p:nvPr/>
        </p:nvSpPr>
        <p:spPr>
          <a:xfrm>
            <a:off x="1487488" y="1421587"/>
            <a:ext cx="9145016" cy="612475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Verwachtingen van vandaag?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00B0F0"/>
                </a:solidFill>
                <a:effectLst/>
                <a:uLnTx/>
                <a:uFillTx/>
                <a:latin typeface="Calibri"/>
                <a:ea typeface="+mn-ea"/>
                <a:cs typeface="+mn-cs"/>
              </a:rPr>
              <a:t>Presentatie Ine Pennings: </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srgbClr val="00B0F0"/>
                </a:solidFill>
                <a:effectLst/>
                <a:uLnTx/>
                <a:uFillTx/>
                <a:latin typeface="Calibri"/>
                <a:ea typeface="+mn-ea"/>
                <a:cs typeface="+mn-cs"/>
              </a:rPr>
              <a:t>Wat is dat eigenlijk?</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srgbClr val="00B0F0"/>
                </a:solidFill>
                <a:effectLst/>
                <a:uLnTx/>
                <a:uFillTx/>
                <a:latin typeface="Calibri"/>
                <a:ea typeface="+mn-ea"/>
                <a:cs typeface="+mn-cs"/>
              </a:rPr>
              <a:t>Wat moet en wat mag?</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srgbClr val="00B0F0"/>
                </a:solidFill>
                <a:effectLst/>
                <a:uLnTx/>
                <a:uFillTx/>
                <a:latin typeface="Calibri"/>
                <a:ea typeface="+mn-ea"/>
                <a:cs typeface="+mn-cs"/>
              </a:rPr>
              <a:t>Participatieladder</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srgbClr val="00B0F0"/>
                </a:solidFill>
                <a:effectLst/>
                <a:uLnTx/>
                <a:uFillTx/>
                <a:latin typeface="Calibri"/>
                <a:ea typeface="+mn-ea"/>
                <a:cs typeface="+mn-cs"/>
              </a:rPr>
              <a:t>Wat staat er </a:t>
            </a:r>
            <a:r>
              <a:rPr kumimoji="0" lang="nl-NL" sz="2800" b="0" i="0" u="none" strike="noStrike" kern="1200" cap="none" spc="0" normalizeH="0" baseline="0" noProof="0" dirty="0" err="1">
                <a:ln>
                  <a:noFill/>
                </a:ln>
                <a:solidFill>
                  <a:srgbClr val="00B0F0"/>
                </a:solidFill>
                <a:effectLst/>
                <a:uLnTx/>
                <a:uFillTx/>
                <a:latin typeface="Calibri"/>
                <a:ea typeface="+mn-ea"/>
                <a:cs typeface="+mn-cs"/>
              </a:rPr>
              <a:t>ih</a:t>
            </a:r>
            <a:r>
              <a:rPr kumimoji="0" lang="nl-NL" sz="2800" b="0" i="0" u="none" strike="noStrike" kern="1200" cap="none" spc="0" normalizeH="0" baseline="0" noProof="0" dirty="0">
                <a:ln>
                  <a:noFill/>
                </a:ln>
                <a:solidFill>
                  <a:srgbClr val="00B0F0"/>
                </a:solidFill>
                <a:effectLst/>
                <a:uLnTx/>
                <a:uFillTx/>
                <a:latin typeface="Calibri"/>
                <a:ea typeface="+mn-ea"/>
                <a:cs typeface="+mn-cs"/>
              </a:rPr>
              <a:t> de zorgstandaard?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Presentatie Carola Groenen:</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Moederraad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Aan de slag!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Waar gaan we mee naar huis?</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653694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1AEF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iviel">
  <a:themeElements>
    <a:clrScheme name="Civie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e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e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7187F271E6764BA7C3A6A48E0CBADB" ma:contentTypeVersion="23" ma:contentTypeDescription="Een nieuw document maken." ma:contentTypeScope="" ma:versionID="89270e37bf7b95a678bc78d74d21c304">
  <xsd:schema xmlns:xsd="http://www.w3.org/2001/XMLSchema" xmlns:xs="http://www.w3.org/2001/XMLSchema" xmlns:p="http://schemas.microsoft.com/office/2006/metadata/properties" xmlns:ns2="ec9541f1-3b43-482c-a8de-1b403dece07c" xmlns:ns3="bf4a096b-ecb1-4e85-a1e0-80c521e034ab" xmlns:ns4="18bc3f94-dfc0-4b96-9f8a-0e5bbfb16367" targetNamespace="http://schemas.microsoft.com/office/2006/metadata/properties" ma:root="true" ma:fieldsID="408e044710268cc44b07934506910a0d" ns2:_="" ns3:_="" ns4:_="">
    <xsd:import namespace="ec9541f1-3b43-482c-a8de-1b403dece07c"/>
    <xsd:import namespace="bf4a096b-ecb1-4e85-a1e0-80c521e034ab"/>
    <xsd:import namespace="18bc3f94-dfc0-4b96-9f8a-0e5bbfb16367"/>
    <xsd:element name="properties">
      <xsd:complexType>
        <xsd:sequence>
          <xsd:element name="documentManagement">
            <xsd:complexType>
              <xsd:all>
                <xsd:element ref="ns2: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9541f1-3b43-482c-a8de-1b403dece07c"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4a096b-ecb1-4e85-a1e0-80c521e034ab" elementFormDefault="qualified">
    <xsd:import namespace="http://schemas.microsoft.com/office/2006/documentManagement/types"/>
    <xsd:import namespace="http://schemas.microsoft.com/office/infopath/2007/PartnerControls"/>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element name="LastSharedByUser" ma:index="11" nillable="true" ma:displayName="Laatst gedeeld, per gebruiker" ma:description="" ma:internalName="LastSharedByUser" ma:readOnly="true">
      <xsd:simpleType>
        <xsd:restriction base="dms:Note">
          <xsd:maxLength value="255"/>
        </xsd:restriction>
      </xsd:simpleType>
    </xsd:element>
    <xsd:element name="LastSharedByTime" ma:index="12"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8bc3f94-dfc0-4b96-9f8a-0e5bbfb1636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11B995-9195-4442-91F4-1ACB85F08E3D}">
  <ds:schemaRefs>
    <ds:schemaRef ds:uri="http://schemas.openxmlformats.org/package/2006/metadata/core-properties"/>
    <ds:schemaRef ds:uri="http://schemas.microsoft.com/office/2006/documentManagement/types"/>
    <ds:schemaRef ds:uri="18bc3f94-dfc0-4b96-9f8a-0e5bbfb16367"/>
    <ds:schemaRef ds:uri="http://schemas.microsoft.com/office/infopath/2007/PartnerControls"/>
    <ds:schemaRef ds:uri="http://purl.org/dc/dcmitype/"/>
    <ds:schemaRef ds:uri="http://schemas.microsoft.com/office/2006/metadata/properties"/>
    <ds:schemaRef ds:uri="http://purl.org/dc/elements/1.1/"/>
    <ds:schemaRef ds:uri="bf4a096b-ecb1-4e85-a1e0-80c521e034ab"/>
    <ds:schemaRef ds:uri="ec9541f1-3b43-482c-a8de-1b403dece07c"/>
    <ds:schemaRef ds:uri="http://www.w3.org/XML/1998/namespace"/>
    <ds:schemaRef ds:uri="http://purl.org/dc/terms/"/>
  </ds:schemaRefs>
</ds:datastoreItem>
</file>

<file path=customXml/itemProps2.xml><?xml version="1.0" encoding="utf-8"?>
<ds:datastoreItem xmlns:ds="http://schemas.openxmlformats.org/officeDocument/2006/customXml" ds:itemID="{2914E5E4-2222-4BD5-97FA-4552CB58097A}">
  <ds:schemaRefs>
    <ds:schemaRef ds:uri="http://schemas.microsoft.com/sharepoint/v3/contenttype/forms"/>
  </ds:schemaRefs>
</ds:datastoreItem>
</file>

<file path=customXml/itemProps3.xml><?xml version="1.0" encoding="utf-8"?>
<ds:datastoreItem xmlns:ds="http://schemas.openxmlformats.org/officeDocument/2006/customXml" ds:itemID="{C44921E1-BC0A-45E2-9ACB-2FBE624BF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9541f1-3b43-482c-a8de-1b403dece07c"/>
    <ds:schemaRef ds:uri="bf4a096b-ecb1-4e85-a1e0-80c521e034ab"/>
    <ds:schemaRef ds:uri="18bc3f94-dfc0-4b96-9f8a-0e5bbfb163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TotalTime>
  <Words>1272</Words>
  <Application>Microsoft Office PowerPoint</Application>
  <PresentationFormat>Breedbeeld</PresentationFormat>
  <Paragraphs>292</Paragraphs>
  <Slides>46</Slides>
  <Notes>24</Notes>
  <HiddenSlides>0</HiddenSlides>
  <MMClips>0</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46</vt:i4>
      </vt:variant>
    </vt:vector>
  </HeadingPairs>
  <TitlesOfParts>
    <vt:vector size="56" baseType="lpstr">
      <vt:lpstr>Arial</vt:lpstr>
      <vt:lpstr>Calibri</vt:lpstr>
      <vt:lpstr>Georgia</vt:lpstr>
      <vt:lpstr>RO Sans</vt:lpstr>
      <vt:lpstr>Times New Roman</vt:lpstr>
      <vt:lpstr>Wingdings</vt:lpstr>
      <vt:lpstr>Wingdings 2</vt:lpstr>
      <vt:lpstr>Office Theme</vt:lpstr>
      <vt:lpstr>Civiel</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Cliëntenparticipatie Integrale Geboortezorg</vt:lpstr>
      <vt:lpstr>Definitie clientenparticipatie</vt:lpstr>
      <vt:lpstr>Wet en regelgeving</vt:lpstr>
      <vt:lpstr>Individuele versus collectieve participatie</vt:lpstr>
      <vt:lpstr>participatieladder</vt:lpstr>
      <vt:lpstr>Informeren</vt:lpstr>
      <vt:lpstr>Raadplegen</vt:lpstr>
      <vt:lpstr>Adviseren</vt:lpstr>
      <vt:lpstr>Co-produceren</vt:lpstr>
      <vt:lpstr>voorbeelden</vt:lpstr>
      <vt:lpstr>Meebeslissen</vt:lpstr>
      <vt:lpstr>Zorgstandaard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Moederraad in VSV Nijmegen</vt:lpstr>
      <vt:lpstr>     </vt:lpstr>
      <vt:lpstr>2011  </vt:lpstr>
      <vt:lpstr>  </vt:lpstr>
      <vt:lpstr>  </vt:lpstr>
      <vt:lpstr> </vt:lpstr>
      <vt:lpstr>  </vt:lpstr>
      <vt:lpstr>  </vt:lpstr>
      <vt:lpstr>  </vt:lpstr>
      <vt:lpstr>     </vt:lpstr>
      <vt:lpstr>De Moederraad in VSV Nijmegen</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Marlies Buurman</dc:creator>
  <cp:lastModifiedBy>Lianne Duijs</cp:lastModifiedBy>
  <cp:revision>20</cp:revision>
  <dcterms:modified xsi:type="dcterms:W3CDTF">2017-11-14T09:09:22Z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0x010100DB7187F271E6764BA7C3A6A48E0CBADB</vt:lpwstr>
  </property>
</Properties>
</file>