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9"/>
  </p:notesMasterIdLst>
  <p:handoutMasterIdLst>
    <p:handoutMasterId r:id="rId30"/>
  </p:handoutMasterIdLst>
  <p:sldIdLst>
    <p:sldId id="260" r:id="rId5"/>
    <p:sldId id="262" r:id="rId6"/>
    <p:sldId id="291" r:id="rId7"/>
    <p:sldId id="293" r:id="rId8"/>
    <p:sldId id="295" r:id="rId9"/>
    <p:sldId id="294" r:id="rId10"/>
    <p:sldId id="292" r:id="rId11"/>
    <p:sldId id="303" r:id="rId12"/>
    <p:sldId id="313" r:id="rId13"/>
    <p:sldId id="304" r:id="rId14"/>
    <p:sldId id="315" r:id="rId15"/>
    <p:sldId id="301" r:id="rId16"/>
    <p:sldId id="307" r:id="rId17"/>
    <p:sldId id="302" r:id="rId18"/>
    <p:sldId id="314" r:id="rId19"/>
    <p:sldId id="306" r:id="rId20"/>
    <p:sldId id="305" r:id="rId21"/>
    <p:sldId id="312" r:id="rId22"/>
    <p:sldId id="311" r:id="rId23"/>
    <p:sldId id="310" r:id="rId24"/>
    <p:sldId id="309" r:id="rId25"/>
    <p:sldId id="300" r:id="rId26"/>
    <p:sldId id="298" r:id="rId27"/>
    <p:sldId id="276" r:id="rId28"/>
  </p:sldIdLst>
  <p:sldSz cx="12192000" cy="6858000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EF0"/>
    <a:srgbClr val="01ABFF"/>
    <a:srgbClr val="01B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36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120" y="84"/>
      </p:cViewPr>
      <p:guideLst>
        <p:guide orient="horz" pos="2160"/>
        <p:guide pos="3840"/>
        <p:guide pos="3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81379-6D92-4C02-B4D0-B07BFEA23288}" type="datetimeFigureOut">
              <a:rPr lang="nl-NL" smtClean="0"/>
              <a:pPr/>
              <a:t>14-11-2017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C2CD9-F724-4C9F-BA60-9792AEF893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495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78535-83A1-8E4D-9416-34E3D35A0D6A}" type="datetimeFigureOut">
              <a:rPr lang="nl-NL" smtClean="0"/>
              <a:pPr/>
              <a:t>14-11-2017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E5661-C97C-214F-B80F-E906315A896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09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271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23761-A06D-4005-B934-5C6FC85E8D0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407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7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7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23761-A06D-4005-B934-5C6FC85E8D06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51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23761-A06D-4005-B934-5C6FC85E8D0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730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27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5661-C97C-214F-B80F-E906315A896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7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23761-A06D-4005-B934-5C6FC85E8D0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40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7481-8CD9-4DFB-B7DE-CE17F9CDCFC8}" type="datetime1">
              <a:rPr lang="nl-NL" smtClean="0"/>
              <a:pPr/>
              <a:t>14-11-2017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21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734-FA12-444B-AEE3-1BDD352A6E63}" type="datetime1">
              <a:rPr lang="nl-NL" smtClean="0"/>
              <a:pPr/>
              <a:t>14-11-2017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35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585-ACDE-46E5-8B67-B71A49187A78}" type="datetime1">
              <a:rPr lang="nl-NL" smtClean="0"/>
              <a:pPr/>
              <a:t>14-11-2017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65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E777-8148-4656-8045-8B82C1997E9A}" type="datetime1">
              <a:rPr lang="nl-NL" smtClean="0"/>
              <a:pPr/>
              <a:t>14-11-2017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05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883D-907A-49DA-A7B4-92A39D7C0DA6}" type="datetime1">
              <a:rPr lang="nl-NL" smtClean="0"/>
              <a:pPr/>
              <a:t>14-11-2017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35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894-67D1-4167-9C25-A3E057ABD230}" type="datetime1">
              <a:rPr lang="nl-NL" smtClean="0"/>
              <a:pPr/>
              <a:t>14-11-2017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74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BA1-A7C6-481B-92CB-1FA4C90277E3}" type="datetime1">
              <a:rPr lang="nl-NL" smtClean="0"/>
              <a:pPr/>
              <a:t>14-11-2017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99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4EDA-E763-47F5-A701-91E44128A65D}" type="datetime1">
              <a:rPr lang="nl-NL" smtClean="0"/>
              <a:pPr/>
              <a:t>14-11-2017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99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1EF6-98EB-4223-BFC6-0BD6BE3428EC}" type="datetime1">
              <a:rPr lang="nl-NL" smtClean="0"/>
              <a:pPr/>
              <a:t>14-11-2017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63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FF59-54EC-47D1-A7FB-1A67FCF34D64}" type="datetime1">
              <a:rPr lang="nl-NL" smtClean="0"/>
              <a:pPr/>
              <a:t>14-11-2017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05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43E8-7E4E-4C9D-A15C-4CE125FB177E}" type="datetime1">
              <a:rPr lang="nl-NL" smtClean="0"/>
              <a:pPr/>
              <a:t>14-11-2017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29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82C4-0EE8-408B-A5B6-C69D03325727}" type="datetime1">
              <a:rPr lang="nl-NL" smtClean="0"/>
              <a:pPr/>
              <a:t>14-11-2017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AFC5E-637F-4644-8E93-831B5C0404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89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ennisnetgeboortezorg.n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nnisnetgeboortezorg.n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isnetgeboortezorg.n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isnetgeboortezorg.n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nnisnetgeboortezorg.n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nnisnetgeboortezorg.n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isnetgeboortezorg.n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isnetgeboortezorg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nnisnetgeboortezorg.n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isnetgeboortezorg.n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ennisnetgeboortezorg.n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isnetgeboortezorg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isnetgeboortezorg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isnetgeboortezorg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isnetgeboortezorg.n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isnetgeboortezorg.n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3254428" cy="864095"/>
          </a:xfrm>
          <a:prstGeom prst="rect">
            <a:avLst/>
          </a:prstGeom>
        </p:spPr>
      </p:pic>
      <p:sp>
        <p:nvSpPr>
          <p:cNvPr id="6" name="Oval 5">
            <a:hlinkClick r:id="rId4"/>
          </p:cNvPr>
          <p:cNvSpPr/>
          <p:nvPr/>
        </p:nvSpPr>
        <p:spPr>
          <a:xfrm rot="21417198">
            <a:off x="5925736" y="5407569"/>
            <a:ext cx="6268658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8112224" y="6199321"/>
            <a:ext cx="353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1AEF0"/>
                </a:solidFill>
              </a:rPr>
              <a:t>www.kennisnetgeboortezorg.nl</a:t>
            </a:r>
            <a:endParaRPr lang="nl-NL" sz="2000" b="1" dirty="0">
              <a:solidFill>
                <a:srgbClr val="01AEF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631504" y="1556792"/>
            <a:ext cx="8712968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nl-NL" sz="4000" b="1" dirty="0">
                <a:solidFill>
                  <a:prstClr val="white"/>
                </a:solidFill>
              </a:rPr>
              <a:t>Bekostiging</a:t>
            </a:r>
          </a:p>
          <a:p>
            <a:pPr lvl="0" algn="ctr" defTabSz="457200">
              <a:spcBef>
                <a:spcPct val="20000"/>
              </a:spcBef>
            </a:pPr>
            <a:r>
              <a:rPr lang="nl-NL" sz="2800" dirty="0">
                <a:solidFill>
                  <a:prstClr val="white"/>
                </a:solidFill>
              </a:rPr>
              <a:t>Integrale Geboortezorg</a:t>
            </a:r>
            <a:endParaRPr lang="nl-NL" sz="2800" b="1" dirty="0">
              <a:solidFill>
                <a:prstClr val="white"/>
              </a:solidFill>
            </a:endParaRPr>
          </a:p>
          <a:p>
            <a:pPr lvl="0" algn="ctr" defTabSz="457200">
              <a:spcBef>
                <a:spcPct val="20000"/>
              </a:spcBef>
            </a:pPr>
            <a:endParaRPr lang="nl-NL" sz="3200" b="1" dirty="0">
              <a:solidFill>
                <a:prstClr val="white"/>
              </a:solidFill>
            </a:endParaRPr>
          </a:p>
          <a:p>
            <a:pPr lvl="0" algn="ctr" defTabSz="457200">
              <a:spcBef>
                <a:spcPct val="20000"/>
              </a:spcBef>
            </a:pPr>
            <a:r>
              <a:rPr lang="nl-NL" sz="3200" b="1" dirty="0">
                <a:solidFill>
                  <a:prstClr val="white"/>
                </a:solidFill>
              </a:rPr>
              <a:t>WORKSHOP</a:t>
            </a:r>
          </a:p>
          <a:p>
            <a:pPr lvl="0" algn="ctr" defTabSz="457200">
              <a:spcBef>
                <a:spcPct val="20000"/>
              </a:spcBef>
            </a:pPr>
            <a:endParaRPr lang="nl-NL" sz="3200" b="1" dirty="0">
              <a:solidFill>
                <a:prstClr val="white"/>
              </a:solidFill>
            </a:endParaRPr>
          </a:p>
          <a:p>
            <a:pPr lvl="0" algn="ctr" defTabSz="457200">
              <a:spcBef>
                <a:spcPct val="20000"/>
              </a:spcBef>
            </a:pPr>
            <a:r>
              <a:rPr lang="nl-NL" sz="3200" b="1" dirty="0">
                <a:solidFill>
                  <a:prstClr val="white"/>
                </a:solidFill>
              </a:rPr>
              <a:t>Anna </a:t>
            </a:r>
            <a:r>
              <a:rPr lang="nl-NL" sz="3200" b="1" dirty="0" err="1">
                <a:solidFill>
                  <a:prstClr val="white"/>
                </a:solidFill>
              </a:rPr>
              <a:t>Krüger</a:t>
            </a:r>
            <a:endParaRPr lang="nl-NL" sz="3200" b="1" dirty="0">
              <a:solidFill>
                <a:prstClr val="white"/>
              </a:solidFill>
            </a:endParaRPr>
          </a:p>
          <a:p>
            <a:pPr lvl="0" algn="ctr" defTabSz="457200">
              <a:spcBef>
                <a:spcPct val="20000"/>
              </a:spcBef>
            </a:pPr>
            <a:r>
              <a:rPr lang="nl-NL" sz="2800" dirty="0">
                <a:solidFill>
                  <a:prstClr val="white"/>
                </a:solidFill>
              </a:rPr>
              <a:t>CPZ  Jaarcongres 10 november 2017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59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84502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55440" y="414262"/>
            <a:ext cx="10657184" cy="547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/>
              <a:t>NZa</a:t>
            </a:r>
            <a:r>
              <a:rPr lang="nl-NL" sz="4000" dirty="0"/>
              <a:t> Beleidsregel met 9 aparte Integrale prestaties </a:t>
            </a:r>
            <a:endParaRPr lang="en-US" sz="4000" dirty="0"/>
          </a:p>
        </p:txBody>
      </p:sp>
      <p:sp>
        <p:nvSpPr>
          <p:cNvPr id="7" name="Rechthoek 6"/>
          <p:cNvSpPr/>
          <p:nvPr/>
        </p:nvSpPr>
        <p:spPr>
          <a:xfrm>
            <a:off x="1854596" y="1435109"/>
            <a:ext cx="2545954" cy="4267200"/>
          </a:xfrm>
          <a:prstGeom prst="rect">
            <a:avLst/>
          </a:prstGeom>
          <a:noFill/>
          <a:ln w="63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1854596" y="1435109"/>
            <a:ext cx="254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Prenatale fase</a:t>
            </a:r>
          </a:p>
        </p:txBody>
      </p:sp>
      <p:sp>
        <p:nvSpPr>
          <p:cNvPr id="9" name="Rechthoek 8"/>
          <p:cNvSpPr/>
          <p:nvPr/>
        </p:nvSpPr>
        <p:spPr>
          <a:xfrm>
            <a:off x="1854596" y="2006609"/>
            <a:ext cx="2545954" cy="8572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nl-NL" sz="1600" dirty="0">
                <a:solidFill>
                  <a:schemeClr val="tx2"/>
                </a:solidFill>
              </a:rPr>
              <a:t>Begeleiding zwangere vrouw eindigend vóór 16 weken incl. nazorg</a:t>
            </a:r>
          </a:p>
        </p:txBody>
      </p:sp>
      <p:sp>
        <p:nvSpPr>
          <p:cNvPr id="10" name="Rechthoek 9"/>
          <p:cNvSpPr/>
          <p:nvPr/>
        </p:nvSpPr>
        <p:spPr>
          <a:xfrm>
            <a:off x="1854596" y="3254384"/>
            <a:ext cx="2545954" cy="8572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nl-NL" sz="1600" dirty="0">
                <a:solidFill>
                  <a:schemeClr val="tx2"/>
                </a:solidFill>
              </a:rPr>
              <a:t>. Geboortezorg Prenataal</a:t>
            </a:r>
          </a:p>
          <a:p>
            <a:pPr algn="ctr"/>
            <a:r>
              <a:rPr lang="nl-NL" sz="1600" dirty="0">
                <a:solidFill>
                  <a:schemeClr val="tx2"/>
                </a:solidFill>
              </a:rPr>
              <a:t>regulier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854596" y="4502159"/>
            <a:ext cx="2545954" cy="8572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nl-NL" sz="1600" dirty="0">
                <a:solidFill>
                  <a:schemeClr val="tx2"/>
                </a:solidFill>
              </a:rPr>
              <a:t>. Geboortezorg prenataal complex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826396" y="1454159"/>
            <a:ext cx="2545954" cy="4267200"/>
          </a:xfrm>
          <a:prstGeom prst="rect">
            <a:avLst/>
          </a:prstGeom>
          <a:noFill/>
          <a:ln w="63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826396" y="2025659"/>
            <a:ext cx="2545954" cy="8572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nl-NL" sz="1600" dirty="0">
                <a:solidFill>
                  <a:schemeClr val="tx2"/>
                </a:solidFill>
              </a:rPr>
              <a:t>. Geboortezorg nataal</a:t>
            </a:r>
          </a:p>
          <a:p>
            <a:pPr algn="ctr"/>
            <a:r>
              <a:rPr lang="nl-NL" sz="1600" dirty="0">
                <a:solidFill>
                  <a:schemeClr val="tx2"/>
                </a:solidFill>
              </a:rPr>
              <a:t>regulier</a:t>
            </a:r>
          </a:p>
        </p:txBody>
      </p:sp>
      <p:sp>
        <p:nvSpPr>
          <p:cNvPr id="14" name="Rechthoek 13"/>
          <p:cNvSpPr/>
          <p:nvPr/>
        </p:nvSpPr>
        <p:spPr>
          <a:xfrm>
            <a:off x="4826396" y="3273434"/>
            <a:ext cx="2545954" cy="8572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nl-NL" sz="1600" dirty="0">
                <a:solidFill>
                  <a:schemeClr val="tx2"/>
                </a:solidFill>
              </a:rPr>
              <a:t>. Geboortezorg nataal poliklinisch op eigen verzoek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826396" y="4521209"/>
            <a:ext cx="2545954" cy="8572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nl-NL" sz="1600" dirty="0">
                <a:solidFill>
                  <a:schemeClr val="tx2"/>
                </a:solidFill>
              </a:rPr>
              <a:t>. Geboortezorg nataal complex</a:t>
            </a:r>
          </a:p>
        </p:txBody>
      </p:sp>
      <p:sp>
        <p:nvSpPr>
          <p:cNvPr id="16" name="Rechthoek 15"/>
          <p:cNvSpPr/>
          <p:nvPr/>
        </p:nvSpPr>
        <p:spPr>
          <a:xfrm>
            <a:off x="7741046" y="1454159"/>
            <a:ext cx="2545954" cy="4267200"/>
          </a:xfrm>
          <a:prstGeom prst="rect">
            <a:avLst/>
          </a:prstGeom>
          <a:noFill/>
          <a:ln w="63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7741046" y="2025659"/>
            <a:ext cx="2545954" cy="8572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2"/>
                </a:solidFill>
              </a:rPr>
              <a:t>7.Geboortezorg postnataal</a:t>
            </a:r>
          </a:p>
          <a:p>
            <a:pPr algn="ctr"/>
            <a:r>
              <a:rPr lang="nl-NL" sz="1600" dirty="0">
                <a:solidFill>
                  <a:schemeClr val="tx2"/>
                </a:solidFill>
              </a:rPr>
              <a:t>regulier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7741046" y="3273434"/>
            <a:ext cx="2545954" cy="8572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nl-NL" sz="1600" dirty="0">
                <a:solidFill>
                  <a:schemeClr val="tx2"/>
                </a:solidFill>
              </a:rPr>
              <a:t>. Geboortezorg postnataal complex</a:t>
            </a:r>
          </a:p>
        </p:txBody>
      </p:sp>
      <p:sp>
        <p:nvSpPr>
          <p:cNvPr id="19" name="Rechthoek 18"/>
          <p:cNvSpPr/>
          <p:nvPr/>
        </p:nvSpPr>
        <p:spPr>
          <a:xfrm>
            <a:off x="7741046" y="4521209"/>
            <a:ext cx="2545954" cy="8572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9. </a:t>
            </a:r>
            <a:r>
              <a:rPr lang="nl-NL" sz="1600" dirty="0">
                <a:solidFill>
                  <a:schemeClr val="tx2"/>
                </a:solidFill>
              </a:rPr>
              <a:t>Kraamzorg postnataal </a:t>
            </a:r>
          </a:p>
          <a:p>
            <a:pPr algn="ctr"/>
            <a:r>
              <a:rPr lang="nl-NL" sz="1600" dirty="0">
                <a:solidFill>
                  <a:schemeClr val="tx2"/>
                </a:solidFill>
              </a:rPr>
              <a:t>per uur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867869" y="1435109"/>
            <a:ext cx="254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Natale fase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741046" y="1435109"/>
            <a:ext cx="254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Postnatale fase</a:t>
            </a: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23" name="Oval 5">
            <a:hlinkClick r:id="rId4"/>
          </p:cNvPr>
          <p:cNvSpPr/>
          <p:nvPr/>
        </p:nvSpPr>
        <p:spPr>
          <a:xfrm>
            <a:off x="6312024" y="5407569"/>
            <a:ext cx="6048672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                       www.kennisnetgeboortezorg.nl</a:t>
            </a:r>
            <a:endParaRPr lang="nl-NL" dirty="0"/>
          </a:p>
        </p:txBody>
      </p:sp>
      <p:sp>
        <p:nvSpPr>
          <p:cNvPr id="24" name="Tijdelijke aanduiding voor dianumm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8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5">
            <a:hlinkClick r:id="rId3"/>
          </p:cNvPr>
          <p:cNvSpPr/>
          <p:nvPr/>
        </p:nvSpPr>
        <p:spPr>
          <a:xfrm>
            <a:off x="6143328" y="5589240"/>
            <a:ext cx="6048672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                       www.kennisnetgeboortezorg.nl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65101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nl-NL" dirty="0"/>
              <a:t> Al deze prestaties zijn apart te verkopen door zorgverleners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/>
            <a:r>
              <a:rPr lang="nl-NL" dirty="0"/>
              <a:t> Al deze prestaties kunnen apart ingekocht worden door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					</a:t>
            </a:r>
          </a:p>
          <a:p>
            <a:pPr marL="0" indent="0">
              <a:buNone/>
            </a:pPr>
            <a:r>
              <a:rPr lang="nl-NL" dirty="0"/>
              <a:t>								zorgverzekeraars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/>
            <a:r>
              <a:rPr lang="nl-NL" dirty="0"/>
              <a:t> Van een bundelbreker is alleen sprake binnen een prestatie en niet tussen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55440" y="414262"/>
            <a:ext cx="10657184" cy="547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/>
              <a:t>NZa</a:t>
            </a:r>
            <a:r>
              <a:rPr lang="nl-NL" sz="4000" dirty="0"/>
              <a:t> Beleidsregel met 9 aparte Integrale prestaties </a:t>
            </a:r>
            <a:endParaRPr lang="en-US" sz="4000" dirty="0"/>
          </a:p>
        </p:txBody>
      </p:sp>
      <p:sp>
        <p:nvSpPr>
          <p:cNvPr id="7" name="Rechthoek 6"/>
          <p:cNvSpPr/>
          <p:nvPr/>
        </p:nvSpPr>
        <p:spPr>
          <a:xfrm>
            <a:off x="1854596" y="1435109"/>
            <a:ext cx="2545954" cy="4267200"/>
          </a:xfrm>
          <a:prstGeom prst="rect">
            <a:avLst/>
          </a:prstGeom>
          <a:noFill/>
          <a:ln w="63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1854596" y="1435109"/>
            <a:ext cx="254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Prenatale fase</a:t>
            </a:r>
          </a:p>
        </p:txBody>
      </p:sp>
      <p:sp>
        <p:nvSpPr>
          <p:cNvPr id="9" name="Rechthoek 8"/>
          <p:cNvSpPr/>
          <p:nvPr/>
        </p:nvSpPr>
        <p:spPr>
          <a:xfrm>
            <a:off x="1854596" y="2006609"/>
            <a:ext cx="2545954" cy="8572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nl-NL" sz="1600" dirty="0">
                <a:solidFill>
                  <a:schemeClr val="tx2"/>
                </a:solidFill>
              </a:rPr>
              <a:t>Begeleiding zwangere vrouw eindigend vóór 16 weken incl. nazorg</a:t>
            </a:r>
          </a:p>
        </p:txBody>
      </p:sp>
      <p:sp>
        <p:nvSpPr>
          <p:cNvPr id="10" name="Rechthoek 9"/>
          <p:cNvSpPr/>
          <p:nvPr/>
        </p:nvSpPr>
        <p:spPr>
          <a:xfrm>
            <a:off x="1854596" y="3254384"/>
            <a:ext cx="2545954" cy="8572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nl-NL" sz="1600" dirty="0">
                <a:solidFill>
                  <a:schemeClr val="tx2"/>
                </a:solidFill>
              </a:rPr>
              <a:t>. Geboortezorg Prenataal</a:t>
            </a:r>
          </a:p>
          <a:p>
            <a:pPr algn="ctr"/>
            <a:r>
              <a:rPr lang="nl-NL" sz="1600" dirty="0">
                <a:solidFill>
                  <a:schemeClr val="tx2"/>
                </a:solidFill>
              </a:rPr>
              <a:t>regulier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854596" y="4502159"/>
            <a:ext cx="2545954" cy="8572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nl-NL" sz="1600" dirty="0">
                <a:solidFill>
                  <a:schemeClr val="tx2"/>
                </a:solidFill>
              </a:rPr>
              <a:t>. Geboortezorg prenataal complex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826396" y="1454159"/>
            <a:ext cx="2545954" cy="4267200"/>
          </a:xfrm>
          <a:prstGeom prst="rect">
            <a:avLst/>
          </a:prstGeom>
          <a:noFill/>
          <a:ln w="63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826396" y="2025659"/>
            <a:ext cx="2545954" cy="8572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nl-NL" sz="1600" dirty="0">
                <a:solidFill>
                  <a:schemeClr val="tx2"/>
                </a:solidFill>
              </a:rPr>
              <a:t>. Geboortezorg nataal</a:t>
            </a:r>
          </a:p>
          <a:p>
            <a:pPr algn="ctr"/>
            <a:r>
              <a:rPr lang="nl-NL" sz="1600" dirty="0">
                <a:solidFill>
                  <a:schemeClr val="tx2"/>
                </a:solidFill>
              </a:rPr>
              <a:t>regulier</a:t>
            </a:r>
          </a:p>
        </p:txBody>
      </p:sp>
      <p:sp>
        <p:nvSpPr>
          <p:cNvPr id="14" name="Rechthoek 13"/>
          <p:cNvSpPr/>
          <p:nvPr/>
        </p:nvSpPr>
        <p:spPr>
          <a:xfrm>
            <a:off x="4826396" y="3273434"/>
            <a:ext cx="2545954" cy="8572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nl-NL" sz="1600" dirty="0">
                <a:solidFill>
                  <a:schemeClr val="tx2"/>
                </a:solidFill>
              </a:rPr>
              <a:t>. Geboortezorg nataal poliklinisch op eigen verzoek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826396" y="4521209"/>
            <a:ext cx="2545954" cy="8572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nl-NL" sz="1600" dirty="0">
                <a:solidFill>
                  <a:schemeClr val="tx2"/>
                </a:solidFill>
              </a:rPr>
              <a:t>. Geboortezorg nataal complex</a:t>
            </a:r>
          </a:p>
        </p:txBody>
      </p:sp>
      <p:sp>
        <p:nvSpPr>
          <p:cNvPr id="16" name="Rechthoek 15"/>
          <p:cNvSpPr/>
          <p:nvPr/>
        </p:nvSpPr>
        <p:spPr>
          <a:xfrm>
            <a:off x="7741046" y="1454159"/>
            <a:ext cx="2545954" cy="4267200"/>
          </a:xfrm>
          <a:prstGeom prst="rect">
            <a:avLst/>
          </a:prstGeom>
          <a:noFill/>
          <a:ln w="63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7741046" y="2025659"/>
            <a:ext cx="2545954" cy="8572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2"/>
                </a:solidFill>
              </a:rPr>
              <a:t>7.Geboortezorg postnataal</a:t>
            </a:r>
          </a:p>
          <a:p>
            <a:pPr algn="ctr"/>
            <a:r>
              <a:rPr lang="nl-NL" sz="1600" dirty="0">
                <a:solidFill>
                  <a:schemeClr val="tx2"/>
                </a:solidFill>
              </a:rPr>
              <a:t>regulier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7741046" y="3273434"/>
            <a:ext cx="2545954" cy="8572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nl-NL" sz="1600" dirty="0">
                <a:solidFill>
                  <a:schemeClr val="tx2"/>
                </a:solidFill>
              </a:rPr>
              <a:t>. Geboortezorg postnataal complex</a:t>
            </a:r>
          </a:p>
        </p:txBody>
      </p:sp>
      <p:sp>
        <p:nvSpPr>
          <p:cNvPr id="19" name="Rechthoek 18"/>
          <p:cNvSpPr/>
          <p:nvPr/>
        </p:nvSpPr>
        <p:spPr>
          <a:xfrm>
            <a:off x="7741046" y="4521209"/>
            <a:ext cx="2545954" cy="8572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9. </a:t>
            </a:r>
            <a:r>
              <a:rPr lang="nl-NL" sz="1600" dirty="0">
                <a:solidFill>
                  <a:schemeClr val="tx2"/>
                </a:solidFill>
              </a:rPr>
              <a:t>Kraamzorg postnataal </a:t>
            </a:r>
          </a:p>
          <a:p>
            <a:pPr algn="ctr"/>
            <a:r>
              <a:rPr lang="nl-NL" sz="1600" dirty="0">
                <a:solidFill>
                  <a:schemeClr val="tx2"/>
                </a:solidFill>
              </a:rPr>
              <a:t>per uur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867869" y="1435109"/>
            <a:ext cx="254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Natale fase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741046" y="1435109"/>
            <a:ext cx="254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Postnatale fase</a:t>
            </a: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24" name="Tijdelijke aanduiding voor dianumm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8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223792" y="2348880"/>
            <a:ext cx="22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10" name="TextBox 7"/>
          <p:cNvSpPr txBox="1"/>
          <p:nvPr/>
        </p:nvSpPr>
        <p:spPr>
          <a:xfrm>
            <a:off x="7032104" y="6351881"/>
            <a:ext cx="493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www.cpztaskforce.knnisnetgeboortezorg.nl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0BDD3840-374B-47D3-9E2E-CC1D4C22D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5" y="404880"/>
            <a:ext cx="11843285" cy="6347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	Ontdekkingstocht voor de pioniers …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000" dirty="0"/>
              <a:t>Juridische entiteit: </a:t>
            </a:r>
          </a:p>
          <a:p>
            <a:pPr lvl="1"/>
            <a:r>
              <a:rPr lang="nl-NL" sz="2000" dirty="0"/>
              <a:t>Welke rechtsvorm voor de IGO?</a:t>
            </a:r>
          </a:p>
          <a:p>
            <a:pPr lvl="1"/>
            <a:r>
              <a:rPr lang="nl-NL" sz="2000" dirty="0"/>
              <a:t>Samenwerkingsovereenkomst met zorgaanbieders? </a:t>
            </a:r>
          </a:p>
          <a:p>
            <a:pPr lvl="1"/>
            <a:r>
              <a:rPr lang="nl-NL" sz="2000" dirty="0"/>
              <a:t>IGO wel/geen zorgaanbieder (let op eisen IGZ)</a:t>
            </a:r>
          </a:p>
          <a:p>
            <a:pPr lvl="1"/>
            <a:r>
              <a:rPr lang="nl-NL" sz="2000" dirty="0"/>
              <a:t>Productteam robuustere organisatievormen: </a:t>
            </a:r>
          </a:p>
          <a:p>
            <a:pPr lvl="1">
              <a:buNone/>
            </a:pPr>
            <a:r>
              <a:rPr lang="nl-NL" sz="2000" dirty="0"/>
              <a:t>		pioniers, IGZ, zorgverzekeraars, CPZ/Taskforce</a:t>
            </a:r>
          </a:p>
          <a:p>
            <a:pPr lvl="1"/>
            <a:endParaRPr lang="nl-NL" sz="2000" dirty="0"/>
          </a:p>
          <a:p>
            <a:r>
              <a:rPr lang="nl-NL" sz="2000" dirty="0"/>
              <a:t>Fiscaliteit: </a:t>
            </a:r>
          </a:p>
          <a:p>
            <a:pPr lvl="1"/>
            <a:r>
              <a:rPr lang="nl-NL" sz="2000" dirty="0"/>
              <a:t>Blijft het zelfstandig ondernemerschap behouden?</a:t>
            </a:r>
          </a:p>
          <a:p>
            <a:pPr lvl="1"/>
            <a:r>
              <a:rPr lang="nl-NL" sz="2000" dirty="0"/>
              <a:t>Modellen niet-zorgaanbieder zijn voorgelegd aan de IB</a:t>
            </a:r>
          </a:p>
          <a:p>
            <a:pPr lvl="1"/>
            <a:r>
              <a:rPr lang="nl-NL" sz="2000" dirty="0"/>
              <a:t>En: Hoe zit het met de btw? </a:t>
            </a:r>
          </a:p>
          <a:p>
            <a:pPr lvl="1"/>
            <a:endParaRPr lang="nl-NL" sz="2000" dirty="0"/>
          </a:p>
          <a:p>
            <a:r>
              <a:rPr lang="nl-NL" sz="2000" dirty="0"/>
              <a:t>Mededinging: o.a.</a:t>
            </a:r>
          </a:p>
          <a:p>
            <a:pPr lvl="1"/>
            <a:r>
              <a:rPr lang="nl-NL" sz="2000" dirty="0"/>
              <a:t>Welke toetredingseisen van de IGO zijn geoorloofd?</a:t>
            </a:r>
          </a:p>
          <a:p>
            <a:pPr lvl="1"/>
            <a:r>
              <a:rPr lang="nl-NL" sz="2000" dirty="0"/>
              <a:t>Modellen niet-zorgaanbieder voorgelegd aan ACM</a:t>
            </a:r>
          </a:p>
          <a:p>
            <a:endParaRPr lang="nl-NL" sz="2000" dirty="0"/>
          </a:p>
          <a:p>
            <a:endParaRPr lang="nl-NL" dirty="0"/>
          </a:p>
          <a:p>
            <a:endParaRPr lang="nl-NL" sz="2400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19" name="Rechthoek 18"/>
          <p:cNvSpPr/>
          <p:nvPr/>
        </p:nvSpPr>
        <p:spPr>
          <a:xfrm>
            <a:off x="4503641" y="3244334"/>
            <a:ext cx="3184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www.kennisnetgeboortezorg.nl</a:t>
            </a:r>
            <a:endParaRPr lang="nl-NL" dirty="0"/>
          </a:p>
        </p:txBody>
      </p:sp>
      <p:grpSp>
        <p:nvGrpSpPr>
          <p:cNvPr id="20" name="Groep 6"/>
          <p:cNvGrpSpPr/>
          <p:nvPr/>
        </p:nvGrpSpPr>
        <p:grpSpPr>
          <a:xfrm>
            <a:off x="6888088" y="404880"/>
            <a:ext cx="5074533" cy="6048456"/>
            <a:chOff x="3373981" y="406019"/>
            <a:chExt cx="5136046" cy="5947001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779A4F3A-C634-4056-98F4-38EAA4414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981" y="406019"/>
              <a:ext cx="5136046" cy="5947001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ABCAB4C2-B1E4-4644-A72C-2D71C6264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30" y="2250578"/>
              <a:ext cx="375742" cy="307425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2E2A07E6-74B4-45FD-A103-A2C9BEA85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085" y="4514864"/>
              <a:ext cx="682223" cy="250646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73A004CE-4314-4DDE-844D-4EC526EC6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381" y="4599340"/>
              <a:ext cx="626553" cy="187966"/>
            </a:xfrm>
            <a:prstGeom prst="rect">
              <a:avLst/>
            </a:prstGeom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419A2A26-EB5F-45BE-AC8C-A660C96B4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026" y="4778554"/>
              <a:ext cx="531528" cy="319579"/>
            </a:xfrm>
            <a:prstGeom prst="rect">
              <a:avLst/>
            </a:prstGeom>
          </p:spPr>
        </p:pic>
        <p:pic>
          <p:nvPicPr>
            <p:cNvPr id="26" name="Picture 4" descr="Afbeeldingsresultaat voor geboorte zorg midden kennemerlan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330" y="2418177"/>
              <a:ext cx="783221" cy="456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kstvak 26"/>
            <p:cNvSpPr txBox="1"/>
            <p:nvPr/>
          </p:nvSpPr>
          <p:spPr>
            <a:xfrm>
              <a:off x="3735781" y="4369321"/>
              <a:ext cx="57287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F4A7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" b="1" dirty="0">
                  <a:solidFill>
                    <a:srgbClr val="C00000"/>
                  </a:solidFill>
                </a:rPr>
                <a:t>Zuid aan Zee</a:t>
              </a:r>
            </a:p>
          </p:txBody>
        </p:sp>
      </p:grp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82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Op weg naar een integraal </a:t>
            </a:r>
            <a:r>
              <a:rPr lang="nl-NL" sz="3600" dirty="0" err="1"/>
              <a:t>geboortezorgbedrijf</a:t>
            </a:r>
            <a:r>
              <a:rPr lang="nl-NL" sz="3600" dirty="0"/>
              <a:t> met verloskundigen, gynaecologen, ziekenhuis en kraamzorg</a:t>
            </a:r>
            <a:endParaRPr lang="nl-NL" sz="3600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Begroting voor de Integrale Geboortezorg Organisatie – IGO </a:t>
            </a:r>
          </a:p>
          <a:p>
            <a:pPr lvl="1"/>
            <a:r>
              <a:rPr lang="nl-NL" dirty="0"/>
              <a:t>Personele kosten</a:t>
            </a:r>
          </a:p>
          <a:p>
            <a:pPr lvl="2"/>
            <a:r>
              <a:rPr lang="nl-NL" dirty="0"/>
              <a:t>Directie/bestuur, kwaliteitsmedewerker, controller ?</a:t>
            </a:r>
          </a:p>
          <a:p>
            <a:pPr lvl="1"/>
            <a:r>
              <a:rPr lang="nl-NL" dirty="0"/>
              <a:t>Materiële kosten</a:t>
            </a:r>
          </a:p>
          <a:p>
            <a:pPr lvl="2"/>
            <a:r>
              <a:rPr lang="nl-NL" dirty="0"/>
              <a:t>Kantoor, bereikbaarheid ?</a:t>
            </a:r>
          </a:p>
          <a:p>
            <a:pPr lvl="1"/>
            <a:r>
              <a:rPr lang="nl-NL" dirty="0"/>
              <a:t>Overige kosten</a:t>
            </a:r>
          </a:p>
          <a:p>
            <a:pPr lvl="2"/>
            <a:r>
              <a:rPr lang="nl-NL" dirty="0"/>
              <a:t>Oprichtingskosten, collectieve verzekeringen, accountant ?</a:t>
            </a:r>
          </a:p>
          <a:p>
            <a:r>
              <a:rPr lang="nl-NL" dirty="0"/>
              <a:t>Substitutie en efficiency</a:t>
            </a:r>
          </a:p>
          <a:p>
            <a:r>
              <a:rPr lang="nl-NL" dirty="0"/>
              <a:t>Transparantie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5" name="Oval 5">
            <a:hlinkClick r:id="rId3"/>
          </p:cNvPr>
          <p:cNvSpPr/>
          <p:nvPr/>
        </p:nvSpPr>
        <p:spPr>
          <a:xfrm>
            <a:off x="5925736" y="5407569"/>
            <a:ext cx="6268658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                           www.kennisnetgeboortezorg.nl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3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223792" y="2348880"/>
            <a:ext cx="22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10" name="TextBox 7"/>
          <p:cNvSpPr txBox="1"/>
          <p:nvPr/>
        </p:nvSpPr>
        <p:spPr>
          <a:xfrm>
            <a:off x="7032104" y="6351881"/>
            <a:ext cx="493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www.cpzaskforce.kennisnetgeboortezorg.nl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4176464" cy="627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0"/>
            <a:ext cx="4320480" cy="6241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76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223792" y="2348880"/>
            <a:ext cx="22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87488" y="2132856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sp>
        <p:nvSpPr>
          <p:cNvPr id="9" name="Rechthoek 8"/>
          <p:cNvSpPr/>
          <p:nvPr/>
        </p:nvSpPr>
        <p:spPr>
          <a:xfrm>
            <a:off x="767408" y="2204864"/>
            <a:ext cx="11089232" cy="24314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nl-NL" sz="2400" dirty="0"/>
          </a:p>
          <a:p>
            <a:endParaRPr lang="nl-NL" sz="2400" dirty="0"/>
          </a:p>
          <a:p>
            <a:pPr marL="457200" indent="-457200"/>
            <a:r>
              <a:rPr lang="nl-NL" sz="2400" dirty="0"/>
              <a:t>3.	Bij integraal samenwerken hoort geen </a:t>
            </a:r>
            <a:r>
              <a:rPr lang="nl-NL" sz="3200" b="1" dirty="0"/>
              <a:t>domeinstrijd</a:t>
            </a:r>
            <a:r>
              <a:rPr lang="nl-NL" sz="2400" dirty="0"/>
              <a:t> om de cliënt en het geld</a:t>
            </a:r>
          </a:p>
          <a:p>
            <a:r>
              <a:rPr lang="nl-NL" sz="2400" dirty="0"/>
              <a:t>	JA </a:t>
            </a:r>
            <a:r>
              <a:rPr lang="nl-NL" sz="2400" dirty="0">
                <a:solidFill>
                  <a:srgbClr val="00B050"/>
                </a:solidFill>
              </a:rPr>
              <a:t>GROEN </a:t>
            </a:r>
            <a:r>
              <a:rPr lang="nl-NL" sz="2400" dirty="0"/>
              <a:t> 							NEE </a:t>
            </a:r>
            <a:r>
              <a:rPr lang="nl-NL" sz="2400" dirty="0">
                <a:solidFill>
                  <a:srgbClr val="FF0000"/>
                </a:solidFill>
              </a:rPr>
              <a:t>ROOD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/>
          </a:p>
        </p:txBody>
      </p:sp>
      <p:sp>
        <p:nvSpPr>
          <p:cNvPr id="10" name="Rechthoek 9"/>
          <p:cNvSpPr/>
          <p:nvPr/>
        </p:nvSpPr>
        <p:spPr>
          <a:xfrm>
            <a:off x="1055440" y="404664"/>
            <a:ext cx="10225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/>
              <a:t>Integraal samenwerken in de Geboortezorg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7B6A69E-E4C2-45BE-8D3F-28B75A9C39E5}"/>
              </a:ext>
            </a:extLst>
          </p:cNvPr>
          <p:cNvSpPr txBox="1"/>
          <p:nvPr/>
        </p:nvSpPr>
        <p:spPr>
          <a:xfrm>
            <a:off x="7932327" y="625328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1AEF0"/>
                </a:solidFill>
              </a:rPr>
              <a:t>www.</a:t>
            </a:r>
            <a:r>
              <a:rPr lang="en-GB" sz="2000" b="1" dirty="0">
                <a:solidFill>
                  <a:srgbClr val="01ABFF"/>
                </a:solidFill>
              </a:rPr>
              <a:t>kennisnetgeboortezorg</a:t>
            </a:r>
            <a:r>
              <a:rPr lang="en-GB" sz="2000" b="1" dirty="0">
                <a:solidFill>
                  <a:srgbClr val="01AEF0"/>
                </a:solidFill>
              </a:rPr>
              <a:t>.nl</a:t>
            </a:r>
            <a:endParaRPr lang="nl-NL" sz="2000" b="1" dirty="0">
              <a:solidFill>
                <a:srgbClr val="01AEF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07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Berekening integraal tarief o.b.v. 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Historische prestaties/omzet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Neem een geheel (afgerond) boekjaar</a:t>
            </a:r>
          </a:p>
          <a:p>
            <a:r>
              <a:rPr lang="nl-NL" dirty="0"/>
              <a:t>Stop deze gegevens (aantallen en tarieven) in het speciaal ontwikkeld  simulatiemodel, dat de prijs van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u="sng" dirty="0"/>
              <a:t>+</a:t>
            </a:r>
            <a:r>
              <a:rPr lang="nl-NL" dirty="0"/>
              <a:t>150 </a:t>
            </a:r>
            <a:r>
              <a:rPr lang="nl-NL" dirty="0" err="1"/>
              <a:t>Monodisciplinaire</a:t>
            </a:r>
            <a:r>
              <a:rPr lang="nl-NL" dirty="0"/>
              <a:t> prestaties vertaalt naar de prijs van 9 Integrale prestaties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Uitkomsten zijn te gebruiken voor:</a:t>
            </a:r>
          </a:p>
          <a:p>
            <a:r>
              <a:rPr lang="nl-NL" dirty="0"/>
              <a:t>Tariefsofferte naar zorgverzekeraars, waarbij opgeteld:</a:t>
            </a:r>
          </a:p>
          <a:p>
            <a:pPr lvl="1"/>
            <a:r>
              <a:rPr lang="nl-NL" dirty="0"/>
              <a:t>Indexering sinds het afleidingsboekjaar </a:t>
            </a:r>
          </a:p>
          <a:p>
            <a:pPr lvl="1"/>
            <a:r>
              <a:rPr lang="nl-NL" dirty="0"/>
              <a:t>(tijdelijke) Transitiekosten</a:t>
            </a:r>
          </a:p>
          <a:p>
            <a:pPr lvl="1"/>
            <a:r>
              <a:rPr lang="nl-NL" dirty="0"/>
              <a:t>(tijdelijke extra) </a:t>
            </a:r>
            <a:r>
              <a:rPr lang="nl-NL" dirty="0" err="1"/>
              <a:t>Governance</a:t>
            </a:r>
            <a:r>
              <a:rPr lang="nl-NL" dirty="0"/>
              <a:t> </a:t>
            </a:r>
          </a:p>
          <a:p>
            <a:pPr lvl="1">
              <a:buFont typeface="Arial" pitchFamily="34" charset="0"/>
              <a:buChar char="•"/>
            </a:pPr>
            <a:endParaRPr lang="nl-NL" dirty="0"/>
          </a:p>
          <a:p>
            <a:r>
              <a:rPr lang="nl-NL" dirty="0"/>
              <a:t>Verdeling naar prestaties van zorgverleners</a:t>
            </a:r>
          </a:p>
          <a:p>
            <a:pPr lvl="1"/>
            <a:endParaRPr lang="nl-NL" dirty="0"/>
          </a:p>
        </p:txBody>
      </p:sp>
      <p:sp>
        <p:nvSpPr>
          <p:cNvPr id="4" name="Oval 5">
            <a:hlinkClick r:id="rId2"/>
          </p:cNvPr>
          <p:cNvSpPr/>
          <p:nvPr/>
        </p:nvSpPr>
        <p:spPr>
          <a:xfrm>
            <a:off x="6744072" y="5407569"/>
            <a:ext cx="5688632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                             www.kennisnetgeboortezorg.nl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04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Integrale tarieven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721" y="1600200"/>
            <a:ext cx="8004479" cy="2971800"/>
          </a:xfrm>
          <a:prstGeom prst="rect">
            <a:avLst/>
          </a:prstGeom>
        </p:spPr>
      </p:pic>
      <p:sp>
        <p:nvSpPr>
          <p:cNvPr id="5" name="Toelichting met PIJL-LINKS 4"/>
          <p:cNvSpPr/>
          <p:nvPr/>
        </p:nvSpPr>
        <p:spPr>
          <a:xfrm>
            <a:off x="7315200" y="1871212"/>
            <a:ext cx="4235355" cy="846492"/>
          </a:xfrm>
          <a:prstGeom prst="leftArrowCallou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prstClr val="black"/>
                </a:solidFill>
              </a:rPr>
              <a:t>Op basis van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prstClr val="black"/>
                </a:solidFill>
              </a:rPr>
              <a:t>9 integrale prestaties 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prstClr val="black"/>
                </a:solidFill>
              </a:rPr>
              <a:t>Vrije tarieven</a:t>
            </a:r>
          </a:p>
        </p:txBody>
      </p:sp>
      <p:sp>
        <p:nvSpPr>
          <p:cNvPr id="9" name="Rechthoek 8"/>
          <p:cNvSpPr/>
          <p:nvPr/>
        </p:nvSpPr>
        <p:spPr>
          <a:xfrm>
            <a:off x="460545" y="4572000"/>
            <a:ext cx="10744200" cy="2114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b="1" u="sng" dirty="0">
              <a:solidFill>
                <a:prstClr val="white"/>
              </a:solidFill>
            </a:endParaRPr>
          </a:p>
          <a:p>
            <a:r>
              <a:rPr lang="nl-NL" sz="2000" b="1" u="sng" dirty="0">
                <a:solidFill>
                  <a:prstClr val="white"/>
                </a:solidFill>
              </a:rPr>
              <a:t>Hoe te komen tot integrale tarieven? </a:t>
            </a:r>
          </a:p>
          <a:p>
            <a:r>
              <a:rPr lang="nl-NL" sz="1600" dirty="0">
                <a:solidFill>
                  <a:prstClr val="white"/>
                </a:solidFill>
              </a:rPr>
              <a:t>Twee hoofdvormen: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white"/>
                </a:solidFill>
              </a:rPr>
              <a:t>Totaal van historische prestaties en omzet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white"/>
                </a:solidFill>
              </a:rPr>
              <a:t>Nieuwe kostprijzen op basis activiteiten en kosten</a:t>
            </a:r>
          </a:p>
          <a:p>
            <a:r>
              <a:rPr lang="nl-NL" sz="1600" dirty="0">
                <a:solidFill>
                  <a:prstClr val="white"/>
                </a:solidFill>
              </a:rPr>
              <a:t>Aandachtspunten: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white"/>
                </a:solidFill>
              </a:rPr>
              <a:t>Kosten van Governance- en overhead, kwaliteitsborging integrale geboortezorg en EPD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white"/>
                </a:solidFill>
              </a:rPr>
              <a:t>Onderhandelingsproces </a:t>
            </a:r>
            <a:r>
              <a:rPr lang="nl-NL" sz="1600" dirty="0" err="1">
                <a:solidFill>
                  <a:prstClr val="white"/>
                </a:solidFill>
              </a:rPr>
              <a:t>IGO’s</a:t>
            </a:r>
            <a:r>
              <a:rPr lang="nl-NL" sz="1600" dirty="0">
                <a:solidFill>
                  <a:prstClr val="white"/>
                </a:solidFill>
              </a:rPr>
              <a:t> en zorgverzekeraars: budgetair neutrale overgang </a:t>
            </a:r>
            <a:r>
              <a:rPr lang="nl-NL" sz="1600" dirty="0" err="1">
                <a:solidFill>
                  <a:prstClr val="white"/>
                </a:solidFill>
              </a:rPr>
              <a:t>ivm</a:t>
            </a:r>
            <a:r>
              <a:rPr lang="nl-NL" sz="1600" dirty="0">
                <a:solidFill>
                  <a:prstClr val="white"/>
                </a:solidFill>
              </a:rPr>
              <a:t> vastgesteld</a:t>
            </a:r>
          </a:p>
          <a:p>
            <a:pPr marL="285750" indent="-285750"/>
            <a:r>
              <a:rPr lang="nl-NL" sz="1600" dirty="0">
                <a:solidFill>
                  <a:prstClr val="white"/>
                </a:solidFill>
              </a:rPr>
              <a:t>	macrokader  geboortezorg door de Minister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832304" y="3192651"/>
            <a:ext cx="3096344" cy="830997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 anchor="ctr">
            <a:spAutoFit/>
          </a:bodyPr>
          <a:lstStyle/>
          <a:p>
            <a:r>
              <a:rPr lang="nl-NL" sz="1600" dirty="0">
                <a:solidFill>
                  <a:prstClr val="black"/>
                </a:solidFill>
              </a:rPr>
              <a:t>Op basis van </a:t>
            </a:r>
          </a:p>
          <a:p>
            <a:r>
              <a:rPr lang="nl-NL" sz="1600" dirty="0">
                <a:solidFill>
                  <a:prstClr val="black"/>
                </a:solidFill>
              </a:rPr>
              <a:t>- </a:t>
            </a:r>
            <a:r>
              <a:rPr lang="nl-NL" sz="1600" dirty="0" err="1">
                <a:solidFill>
                  <a:prstClr val="black"/>
                </a:solidFill>
              </a:rPr>
              <a:t>Monodisciplinaire</a:t>
            </a:r>
            <a:r>
              <a:rPr lang="nl-NL" sz="1600" dirty="0">
                <a:solidFill>
                  <a:prstClr val="black"/>
                </a:solidFill>
              </a:rPr>
              <a:t> prestaties</a:t>
            </a:r>
          </a:p>
          <a:p>
            <a:r>
              <a:rPr lang="nl-NL" sz="1600" dirty="0">
                <a:solidFill>
                  <a:prstClr val="black"/>
                </a:solidFill>
              </a:rPr>
              <a:t>- Kostprijsberekening zorgpaden</a:t>
            </a:r>
            <a:endParaRPr lang="nl-NL" sz="1600" dirty="0"/>
          </a:p>
        </p:txBody>
      </p:sp>
      <p:sp>
        <p:nvSpPr>
          <p:cNvPr id="10" name="PIJL-LINKS 9"/>
          <p:cNvSpPr/>
          <p:nvPr/>
        </p:nvSpPr>
        <p:spPr>
          <a:xfrm>
            <a:off x="7824192" y="3068960"/>
            <a:ext cx="1008112" cy="484632"/>
          </a:xfrm>
          <a:prstGeom prst="leftArrow">
            <a:avLst/>
          </a:pr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PIJL-LINKS 10"/>
          <p:cNvSpPr/>
          <p:nvPr/>
        </p:nvSpPr>
        <p:spPr>
          <a:xfrm>
            <a:off x="7320136" y="2060848"/>
            <a:ext cx="1512168" cy="484632"/>
          </a:xfrm>
          <a:prstGeom prst="leftArrow">
            <a:avLst/>
          </a:pr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66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Integrale </a:t>
            </a:r>
            <a:r>
              <a:rPr lang="nl-NL" dirty="0" err="1"/>
              <a:t>Contractering</a:t>
            </a:r>
            <a:r>
              <a:rPr lang="nl-NL" dirty="0"/>
              <a:t> Geboortezorg (IB)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68761"/>
            <a:ext cx="10972800" cy="511256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2800" b="1" dirty="0"/>
              <a:t>6 pioniers met een Integrale Geboortezorg Organisatie (IGO) </a:t>
            </a:r>
          </a:p>
          <a:p>
            <a:pPr marL="457200" lvl="1" indent="0">
              <a:buNone/>
            </a:pPr>
            <a:r>
              <a:rPr lang="nl-NL" sz="2800" dirty="0"/>
              <a:t>sloten met zorgverzekeraars een contract voor </a:t>
            </a:r>
            <a:r>
              <a:rPr lang="nl-NL" sz="2800" b="1" dirty="0"/>
              <a:t>2017 </a:t>
            </a:r>
            <a:r>
              <a:rPr lang="nl-NL" dirty="0"/>
              <a:t> </a:t>
            </a:r>
          </a:p>
          <a:p>
            <a:pPr marL="457200" lvl="1" indent="0">
              <a:buNone/>
            </a:pPr>
            <a:r>
              <a:rPr lang="nl-NL" dirty="0"/>
              <a:t>en zijn opnieuw in gesprek voor </a:t>
            </a:r>
            <a:r>
              <a:rPr lang="nl-NL" b="1" dirty="0"/>
              <a:t>2018</a:t>
            </a:r>
            <a:r>
              <a:rPr lang="nl-NL" sz="2800" dirty="0"/>
              <a:t>  </a:t>
            </a:r>
          </a:p>
          <a:p>
            <a:pPr marL="457200" lvl="1" indent="0">
              <a:buNone/>
            </a:pPr>
            <a:endParaRPr lang="nl-NL" sz="2800" dirty="0"/>
          </a:p>
          <a:p>
            <a:pPr marL="457200" lvl="1" indent="0">
              <a:buNone/>
            </a:pPr>
            <a:r>
              <a:rPr lang="nl-NL" sz="2800" dirty="0"/>
              <a:t>Beverwijk 	– </a:t>
            </a:r>
            <a:r>
              <a:rPr lang="nl-NL" sz="2800" dirty="0" err="1"/>
              <a:t>MiddenKennemerland</a:t>
            </a:r>
            <a:r>
              <a:rPr lang="nl-NL" sz="2800" dirty="0"/>
              <a:t> </a:t>
            </a:r>
          </a:p>
          <a:p>
            <a:pPr marL="457200" lvl="1" indent="0">
              <a:buNone/>
            </a:pPr>
            <a:r>
              <a:rPr lang="nl-NL" sz="2800" dirty="0"/>
              <a:t>Breda 		– </a:t>
            </a:r>
            <a:r>
              <a:rPr lang="nl-NL" sz="2800" dirty="0" err="1"/>
              <a:t>Annature</a:t>
            </a:r>
            <a:r>
              <a:rPr lang="nl-NL" sz="2800" dirty="0"/>
              <a:t> </a:t>
            </a:r>
          </a:p>
          <a:p>
            <a:pPr marL="457200" lvl="1" indent="0">
              <a:buNone/>
            </a:pPr>
            <a:r>
              <a:rPr lang="nl-NL" sz="2800" dirty="0" err="1"/>
              <a:t>Dirksland</a:t>
            </a:r>
            <a:r>
              <a:rPr lang="nl-NL" sz="2800" dirty="0"/>
              <a:t>	 	– Zuid aan Zee</a:t>
            </a:r>
          </a:p>
          <a:p>
            <a:pPr marL="457200" lvl="1" indent="0">
              <a:buNone/>
            </a:pPr>
            <a:r>
              <a:rPr lang="nl-NL" sz="2800" dirty="0"/>
              <a:t>Helmond 	– JIJWIJ </a:t>
            </a:r>
          </a:p>
          <a:p>
            <a:pPr marL="457200" lvl="1" indent="0">
              <a:buNone/>
            </a:pPr>
            <a:r>
              <a:rPr lang="nl-NL" sz="2800" dirty="0"/>
              <a:t>Hoorn 		– </a:t>
            </a:r>
            <a:r>
              <a:rPr lang="nl-NL" dirty="0"/>
              <a:t>Geboortehart</a:t>
            </a:r>
          </a:p>
          <a:p>
            <a:pPr marL="457200" lvl="1" indent="0">
              <a:buNone/>
            </a:pPr>
            <a:r>
              <a:rPr lang="nl-NL" dirty="0"/>
              <a:t>West Brabant 	– </a:t>
            </a:r>
            <a:r>
              <a:rPr lang="nl-NL" dirty="0" err="1"/>
              <a:t>Qocon</a:t>
            </a:r>
            <a:r>
              <a:rPr lang="nl-NL" dirty="0"/>
              <a:t> </a:t>
            </a:r>
          </a:p>
          <a:p>
            <a:pPr marL="457200" lvl="1" indent="0">
              <a:buNone/>
            </a:pPr>
            <a:endParaRPr lang="nl-NL" sz="2800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Oval 5">
            <a:hlinkClick r:id="rId2"/>
          </p:cNvPr>
          <p:cNvSpPr/>
          <p:nvPr/>
        </p:nvSpPr>
        <p:spPr>
          <a:xfrm>
            <a:off x="6096000" y="5445224"/>
            <a:ext cx="6268658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                           www.kenisnetgeboortezorg.nln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34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Contractgesprekken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Zorgverzekeraars maken eigen berekeningen op basis van historie</a:t>
            </a:r>
          </a:p>
          <a:p>
            <a:r>
              <a:rPr lang="nl-NL" dirty="0"/>
              <a:t>Ook voor zorgverzekeraars is de transitie een spannend en nieuw traject</a:t>
            </a:r>
          </a:p>
          <a:p>
            <a:pPr lvl="1"/>
            <a:r>
              <a:rPr lang="nl-NL" dirty="0"/>
              <a:t>Verdiep je in elkaars belangen</a:t>
            </a:r>
          </a:p>
          <a:p>
            <a:pPr lvl="2"/>
            <a:r>
              <a:rPr lang="nl-NL" dirty="0"/>
              <a:t>Zorgverzekeraars hebben maatschappelijke taak om </a:t>
            </a:r>
            <a:r>
              <a:rPr lang="nl-NL" dirty="0" err="1"/>
              <a:t>macro-budget</a:t>
            </a:r>
            <a:r>
              <a:rPr lang="nl-NL" dirty="0"/>
              <a:t> te bewaken en de kwaliteit van zorg te bevorderen</a:t>
            </a:r>
          </a:p>
          <a:p>
            <a:pPr lvl="1"/>
            <a:r>
              <a:rPr lang="nl-NL" dirty="0"/>
              <a:t>Voorkom zij-wij denken</a:t>
            </a:r>
          </a:p>
          <a:p>
            <a:pPr lvl="1"/>
            <a:r>
              <a:rPr lang="nl-NL" dirty="0"/>
              <a:t>Kom elkaar tegemoet waar mogelijk</a:t>
            </a:r>
          </a:p>
          <a:p>
            <a:pPr lvl="1"/>
            <a:r>
              <a:rPr lang="nl-NL" dirty="0"/>
              <a:t>Wees transparant</a:t>
            </a:r>
          </a:p>
          <a:p>
            <a:pPr lvl="1"/>
            <a:r>
              <a:rPr lang="nl-NL" dirty="0"/>
              <a:t>Zorg dat de juiste delegatie aan de onderhandelingstafel zit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5" name="Oval 5">
            <a:hlinkClick r:id="rId3"/>
          </p:cNvPr>
          <p:cNvSpPr/>
          <p:nvPr/>
        </p:nvSpPr>
        <p:spPr>
          <a:xfrm>
            <a:off x="6168008" y="5661248"/>
            <a:ext cx="6264696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                                 www.kennisnetgeboortezorg.nl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5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3"/>
          </p:cNvPr>
          <p:cNvSpPr/>
          <p:nvPr/>
        </p:nvSpPr>
        <p:spPr>
          <a:xfrm rot="21417198">
            <a:off x="5925736" y="5407569"/>
            <a:ext cx="6268658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8112224" y="6199321"/>
            <a:ext cx="353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www.kennisnetgeboortezorg.nl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135560" y="435640"/>
            <a:ext cx="8088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l-NL" sz="4400" dirty="0"/>
              <a:t>Inhoud workshop</a:t>
            </a:r>
            <a:endParaRPr kumimoji="0" lang="nl-NL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223792" y="2348880"/>
            <a:ext cx="22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87488" y="2132856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sp>
        <p:nvSpPr>
          <p:cNvPr id="9" name="Rechthoek 8"/>
          <p:cNvSpPr/>
          <p:nvPr/>
        </p:nvSpPr>
        <p:spPr>
          <a:xfrm>
            <a:off x="0" y="1196752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nl-NL" sz="2800" dirty="0"/>
              <a:t>Wet- en regelgeving – </a:t>
            </a:r>
          </a:p>
          <a:p>
            <a:pPr lvl="1">
              <a:buFont typeface="Arial" pitchFamily="34" charset="0"/>
              <a:buChar char="•"/>
            </a:pPr>
            <a:r>
              <a:rPr lang="nl-NL" sz="2800" dirty="0"/>
              <a:t>Zorggelden, tarieven en contracten</a:t>
            </a:r>
          </a:p>
          <a:p>
            <a:pPr>
              <a:buFont typeface="Wingdings" pitchFamily="2" charset="2"/>
              <a:buChar char="q"/>
            </a:pPr>
            <a:r>
              <a:rPr lang="nl-NL" sz="2800" dirty="0"/>
              <a:t>Integrale Geboortezorg – </a:t>
            </a:r>
          </a:p>
          <a:p>
            <a:pPr lvl="1">
              <a:buFont typeface="Arial" pitchFamily="34" charset="0"/>
              <a:buChar char="•"/>
            </a:pPr>
            <a:r>
              <a:rPr lang="nl-NL" sz="2800" dirty="0"/>
              <a:t>Wie (taakherschikking?) en Waarom (betere kwaliteit van zorg voor de cliënt)</a:t>
            </a:r>
          </a:p>
          <a:p>
            <a:pPr>
              <a:buFont typeface="Wingdings" pitchFamily="2" charset="2"/>
              <a:buChar char="q"/>
            </a:pPr>
            <a:r>
              <a:rPr lang="nl-NL" sz="2800" dirty="0" err="1"/>
              <a:t>NZa</a:t>
            </a:r>
            <a:r>
              <a:rPr lang="nl-NL" sz="2800" dirty="0"/>
              <a:t> beleidsregels </a:t>
            </a:r>
          </a:p>
          <a:p>
            <a:r>
              <a:rPr lang="nl-NL" sz="2800" dirty="0"/>
              <a:t>	en Innovatieregel in Amsterdam, Delft, Nijmegen, Rotterdam, Zwolle</a:t>
            </a:r>
          </a:p>
          <a:p>
            <a:pPr lvl="1">
              <a:buFont typeface="Arial" pitchFamily="34" charset="0"/>
              <a:buChar char="•"/>
            </a:pPr>
            <a:endParaRPr lang="nl-NL" sz="2800" dirty="0"/>
          </a:p>
          <a:p>
            <a:pPr>
              <a:buFont typeface="Wingdings" pitchFamily="2" charset="2"/>
              <a:buChar char="q"/>
            </a:pPr>
            <a:r>
              <a:rPr lang="nl-NL" sz="2800" dirty="0"/>
              <a:t>6 pioniers met Integrale Bekostiging per 2017</a:t>
            </a:r>
          </a:p>
          <a:p>
            <a:pPr lvl="1">
              <a:buFont typeface="Arial" pitchFamily="34" charset="0"/>
              <a:buChar char="•"/>
            </a:pPr>
            <a:r>
              <a:rPr lang="nl-NL" sz="2800" dirty="0"/>
              <a:t>De 9 </a:t>
            </a:r>
            <a:r>
              <a:rPr lang="nl-NL" sz="2800" dirty="0" err="1"/>
              <a:t>NZa-Integrale</a:t>
            </a:r>
            <a:r>
              <a:rPr lang="nl-NL" sz="2800" dirty="0"/>
              <a:t> prestaties</a:t>
            </a:r>
          </a:p>
          <a:p>
            <a:pPr lvl="1">
              <a:buFont typeface="Arial" pitchFamily="34" charset="0"/>
              <a:buChar char="•"/>
            </a:pPr>
            <a:r>
              <a:rPr lang="nl-NL" sz="2800" dirty="0"/>
              <a:t>ACM en Fiscus</a:t>
            </a:r>
          </a:p>
          <a:p>
            <a:pPr lvl="1">
              <a:buFont typeface="Arial" pitchFamily="34" charset="0"/>
              <a:buChar char="•"/>
            </a:pPr>
            <a:r>
              <a:rPr lang="nl-NL" sz="2800" dirty="0"/>
              <a:t>Berekening Integraal tarief Geboortezorg</a:t>
            </a:r>
          </a:p>
          <a:p>
            <a:pPr lvl="1">
              <a:buFont typeface="Arial" pitchFamily="34" charset="0"/>
              <a:buChar char="•"/>
            </a:pPr>
            <a:r>
              <a:rPr lang="nl-NL" sz="2800" dirty="0"/>
              <a:t>Declareren en verrekenen</a:t>
            </a:r>
          </a:p>
          <a:p>
            <a:pPr>
              <a:buFont typeface="Wingdings" pitchFamily="2" charset="2"/>
              <a:buChar char="q"/>
            </a:pPr>
            <a:r>
              <a:rPr lang="nl-NL" sz="2800" dirty="0"/>
              <a:t> De politiek en de toekomst?</a:t>
            </a:r>
          </a:p>
          <a:p>
            <a:pPr lvl="1"/>
            <a:endParaRPr lang="nl-NL" sz="2800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074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Bevoorschotting en vangnet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Bevoorschotting</a:t>
            </a:r>
          </a:p>
          <a:p>
            <a:pPr lvl="1"/>
            <a:r>
              <a:rPr lang="nl-NL" dirty="0"/>
              <a:t>Bevoorschotting kan afgesproken worden omdat er een lange periode zal zitten tussen het ingaan van het nieuwe integrale contract (en de overheadkosten) en de eerste integrale declaratie (6 maanden)</a:t>
            </a:r>
          </a:p>
          <a:p>
            <a:pPr lvl="1"/>
            <a:r>
              <a:rPr lang="nl-NL" dirty="0"/>
              <a:t>Meestal betreft dit een bedrag per maand maar het kan ook om een ruimere periode gaan</a:t>
            </a:r>
          </a:p>
          <a:p>
            <a:r>
              <a:rPr lang="nl-NL" dirty="0"/>
              <a:t>Vangnet</a:t>
            </a:r>
          </a:p>
          <a:p>
            <a:pPr lvl="1"/>
            <a:r>
              <a:rPr lang="nl-NL" dirty="0"/>
              <a:t>Omdat de transitie zo groot is kunnen zorgaanbieder en zorgverzekeraar afspraken maken om na een x periode (</a:t>
            </a:r>
            <a:r>
              <a:rPr lang="nl-NL" dirty="0" err="1"/>
              <a:t>bijv</a:t>
            </a:r>
            <a:r>
              <a:rPr lang="nl-NL" dirty="0"/>
              <a:t> 1 jaar) de ingeschatte productie te vergelijken met de daadwerkelijke productie en het verschil achteraf te verrekenen.</a:t>
            </a:r>
          </a:p>
        </p:txBody>
      </p:sp>
      <p:sp>
        <p:nvSpPr>
          <p:cNvPr id="4" name="Oval 5">
            <a:hlinkClick r:id="rId2"/>
          </p:cNvPr>
          <p:cNvSpPr/>
          <p:nvPr/>
        </p:nvSpPr>
        <p:spPr>
          <a:xfrm>
            <a:off x="6528048" y="5661248"/>
            <a:ext cx="5904656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                                www.kennisnetgeboortezorg.nl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786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Administratieve organisatie (AO): integraal 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049888" cy="4351338"/>
          </a:xfrm>
        </p:spPr>
        <p:txBody>
          <a:bodyPr>
            <a:normAutofit fontScale="92500"/>
          </a:bodyPr>
          <a:lstStyle/>
          <a:p>
            <a:r>
              <a:rPr lang="nl-NL" dirty="0"/>
              <a:t>Algemeen Gegevens </a:t>
            </a:r>
            <a:r>
              <a:rPr lang="nl-NL" dirty="0" err="1"/>
              <a:t>Beheer-code</a:t>
            </a:r>
            <a:r>
              <a:rPr lang="nl-NL" dirty="0"/>
              <a:t> (AGB-code) voor IGO </a:t>
            </a:r>
            <a:r>
              <a:rPr lang="nl-NL" dirty="0" err="1"/>
              <a:t>vanVektis</a:t>
            </a:r>
            <a:endParaRPr lang="nl-NL" dirty="0"/>
          </a:p>
          <a:p>
            <a:r>
              <a:rPr lang="nl-NL" dirty="0"/>
              <a:t>ZAB levert Activiteiten aan aan IGO</a:t>
            </a:r>
          </a:p>
          <a:p>
            <a:r>
              <a:rPr lang="nl-NL" dirty="0"/>
              <a:t>Integrale prestaties worden door IGO gedeclareerd aan </a:t>
            </a:r>
            <a:r>
              <a:rPr lang="nl-NL" dirty="0" err="1"/>
              <a:t>ZV’s</a:t>
            </a:r>
            <a:endParaRPr lang="nl-NL" dirty="0"/>
          </a:p>
          <a:p>
            <a:r>
              <a:rPr lang="nl-NL" dirty="0"/>
              <a:t>Betaling van declaratie van </a:t>
            </a:r>
            <a:r>
              <a:rPr lang="nl-NL" dirty="0" err="1"/>
              <a:t>ZV’s</a:t>
            </a:r>
            <a:r>
              <a:rPr lang="nl-NL" dirty="0"/>
              <a:t> aan IGO</a:t>
            </a:r>
          </a:p>
          <a:p>
            <a:r>
              <a:rPr lang="nl-NL" dirty="0"/>
              <a:t>IGO sluist inkomsten door aan ZAB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7427537" y="1676400"/>
            <a:ext cx="3487916" cy="63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ZV</a:t>
            </a:r>
          </a:p>
        </p:txBody>
      </p:sp>
      <p:sp>
        <p:nvSpPr>
          <p:cNvPr id="11" name="Rechthoek 10"/>
          <p:cNvSpPr/>
          <p:nvPr/>
        </p:nvSpPr>
        <p:spPr>
          <a:xfrm>
            <a:off x="7427536" y="4868520"/>
            <a:ext cx="3487917" cy="63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ZAB</a:t>
            </a:r>
          </a:p>
        </p:txBody>
      </p:sp>
      <p:sp>
        <p:nvSpPr>
          <p:cNvPr id="12" name="Stroomdiagram: Document 11"/>
          <p:cNvSpPr/>
          <p:nvPr/>
        </p:nvSpPr>
        <p:spPr>
          <a:xfrm>
            <a:off x="7406325" y="2420888"/>
            <a:ext cx="919114" cy="704114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rgbClr val="FFFF00"/>
                </a:solidFill>
              </a:rPr>
              <a:t>Declaratie integrale prestatie</a:t>
            </a:r>
          </a:p>
        </p:txBody>
      </p:sp>
      <p:sp>
        <p:nvSpPr>
          <p:cNvPr id="13" name="Pijl: omhoog 12"/>
          <p:cNvSpPr/>
          <p:nvPr/>
        </p:nvSpPr>
        <p:spPr>
          <a:xfrm>
            <a:off x="8946824" y="2311171"/>
            <a:ext cx="224671" cy="9298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7427536" y="3241040"/>
            <a:ext cx="3487916" cy="63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Declaratie systeem</a:t>
            </a:r>
          </a:p>
        </p:txBody>
      </p:sp>
      <p:sp>
        <p:nvSpPr>
          <p:cNvPr id="15" name="Stroomdiagram: Document 14"/>
          <p:cNvSpPr/>
          <p:nvPr/>
        </p:nvSpPr>
        <p:spPr>
          <a:xfrm>
            <a:off x="7162800" y="4065841"/>
            <a:ext cx="919114" cy="612648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 err="1"/>
              <a:t>Aktiviteiten</a:t>
            </a:r>
            <a:endParaRPr lang="nl-NL" sz="1200" dirty="0"/>
          </a:p>
        </p:txBody>
      </p:sp>
      <p:sp>
        <p:nvSpPr>
          <p:cNvPr id="16" name="Pijl: omhoog 15"/>
          <p:cNvSpPr/>
          <p:nvPr/>
        </p:nvSpPr>
        <p:spPr>
          <a:xfrm>
            <a:off x="8150259" y="3907230"/>
            <a:ext cx="224671" cy="9298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12"/>
          <p:cNvSpPr txBox="1">
            <a:spLocks/>
          </p:cNvSpPr>
          <p:nvPr/>
        </p:nvSpPr>
        <p:spPr>
          <a:xfrm>
            <a:off x="8484123" y="2534483"/>
            <a:ext cx="1150071" cy="568389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200"/>
              <a:t>Vektis</a:t>
            </a:r>
            <a:endParaRPr lang="nl-NL" sz="1200" dirty="0"/>
          </a:p>
        </p:txBody>
      </p:sp>
      <p:sp>
        <p:nvSpPr>
          <p:cNvPr id="18" name="Pijl: omhoog 17"/>
          <p:cNvSpPr/>
          <p:nvPr/>
        </p:nvSpPr>
        <p:spPr>
          <a:xfrm rot="10800000">
            <a:off x="10236723" y="2331600"/>
            <a:ext cx="454058" cy="92986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: omhoog 18"/>
          <p:cNvSpPr/>
          <p:nvPr/>
        </p:nvSpPr>
        <p:spPr>
          <a:xfrm rot="10800000">
            <a:off x="10236723" y="3875810"/>
            <a:ext cx="224671" cy="99270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omhoog 19"/>
          <p:cNvSpPr/>
          <p:nvPr/>
        </p:nvSpPr>
        <p:spPr>
          <a:xfrm rot="10800000">
            <a:off x="10529067" y="3875811"/>
            <a:ext cx="224671" cy="99270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omhoog 20"/>
          <p:cNvSpPr/>
          <p:nvPr/>
        </p:nvSpPr>
        <p:spPr>
          <a:xfrm rot="10800000">
            <a:off x="9945485" y="3860100"/>
            <a:ext cx="224671" cy="99270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24" name="Rechthoek 23"/>
          <p:cNvSpPr/>
          <p:nvPr/>
        </p:nvSpPr>
        <p:spPr>
          <a:xfrm>
            <a:off x="10920536" y="2564904"/>
            <a:ext cx="127146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dirty="0"/>
              <a:t>Betaling </a:t>
            </a:r>
          </a:p>
        </p:txBody>
      </p:sp>
      <p:sp>
        <p:nvSpPr>
          <p:cNvPr id="25" name="Rechthoek 24"/>
          <p:cNvSpPr/>
          <p:nvPr/>
        </p:nvSpPr>
        <p:spPr>
          <a:xfrm>
            <a:off x="10992544" y="4149080"/>
            <a:ext cx="11994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dirty="0"/>
              <a:t>Verdeling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813FC6FB-9681-4D8C-AE5A-DB63F5836462}"/>
              </a:ext>
            </a:extLst>
          </p:cNvPr>
          <p:cNvSpPr txBox="1"/>
          <p:nvPr/>
        </p:nvSpPr>
        <p:spPr>
          <a:xfrm>
            <a:off x="7932327" y="625328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1AEF0"/>
                </a:solidFill>
              </a:rPr>
              <a:t>www.</a:t>
            </a:r>
            <a:r>
              <a:rPr lang="en-GB" sz="2000" b="1" dirty="0">
                <a:solidFill>
                  <a:srgbClr val="01ABFF"/>
                </a:solidFill>
              </a:rPr>
              <a:t>kennisnetgeboortezorg</a:t>
            </a:r>
            <a:r>
              <a:rPr lang="en-GB" sz="2000" b="1" dirty="0">
                <a:solidFill>
                  <a:srgbClr val="01AEF0"/>
                </a:solidFill>
              </a:rPr>
              <a:t>.nl</a:t>
            </a:r>
            <a:endParaRPr lang="nl-NL" sz="2000" b="1" dirty="0">
              <a:solidFill>
                <a:srgbClr val="01AEF0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938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76200" y="5715000"/>
            <a:ext cx="4620088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Coöperatie van verloskundige praktijken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14877" r="67649" b="4994"/>
          <a:stretch/>
        </p:blipFill>
        <p:spPr>
          <a:xfrm rot="5400000">
            <a:off x="4676869" y="-1628867"/>
            <a:ext cx="1649026" cy="505916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00487" y="6172200"/>
            <a:ext cx="1433003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Verloskundige praktijk A</a:t>
            </a:r>
          </a:p>
        </p:txBody>
      </p:sp>
      <p:sp>
        <p:nvSpPr>
          <p:cNvPr id="6" name="Rechthoek 5"/>
          <p:cNvSpPr/>
          <p:nvPr/>
        </p:nvSpPr>
        <p:spPr>
          <a:xfrm>
            <a:off x="1676400" y="6172200"/>
            <a:ext cx="718352" cy="533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Verlos kundige praktijk 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7" name="Rechthoek 6"/>
          <p:cNvSpPr/>
          <p:nvPr/>
        </p:nvSpPr>
        <p:spPr>
          <a:xfrm>
            <a:off x="2437661" y="6172200"/>
            <a:ext cx="1066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Verloskundige praktijk C</a:t>
            </a:r>
          </a:p>
        </p:txBody>
      </p:sp>
      <p:sp>
        <p:nvSpPr>
          <p:cNvPr id="8" name="Rechthoek 7"/>
          <p:cNvSpPr/>
          <p:nvPr/>
        </p:nvSpPr>
        <p:spPr>
          <a:xfrm>
            <a:off x="3547370" y="6172200"/>
            <a:ext cx="1066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Verloskundige praktijk D</a:t>
            </a:r>
          </a:p>
        </p:txBody>
      </p:sp>
      <p:sp>
        <p:nvSpPr>
          <p:cNvPr id="10" name="Rechthoek 9"/>
          <p:cNvSpPr/>
          <p:nvPr/>
        </p:nvSpPr>
        <p:spPr>
          <a:xfrm>
            <a:off x="7532703" y="6172200"/>
            <a:ext cx="2194264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Kraamzorg organisatie I</a:t>
            </a:r>
          </a:p>
        </p:txBody>
      </p:sp>
      <p:sp>
        <p:nvSpPr>
          <p:cNvPr id="13" name="Rechthoek 12"/>
          <p:cNvSpPr/>
          <p:nvPr/>
        </p:nvSpPr>
        <p:spPr>
          <a:xfrm>
            <a:off x="10668000" y="6172200"/>
            <a:ext cx="1278385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Kraamzorg organisatie III</a:t>
            </a:r>
          </a:p>
        </p:txBody>
      </p:sp>
      <p:sp>
        <p:nvSpPr>
          <p:cNvPr id="14" name="Rechthoek 13"/>
          <p:cNvSpPr/>
          <p:nvPr/>
        </p:nvSpPr>
        <p:spPr>
          <a:xfrm>
            <a:off x="7408415" y="5715000"/>
            <a:ext cx="4620088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Coöperatie van kraamzorg organisaties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9769876" y="6172200"/>
            <a:ext cx="856695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Kraamzorg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II</a:t>
            </a:r>
          </a:p>
        </p:txBody>
      </p:sp>
      <p:sp>
        <p:nvSpPr>
          <p:cNvPr id="16" name="Rechthoek 15"/>
          <p:cNvSpPr/>
          <p:nvPr/>
        </p:nvSpPr>
        <p:spPr>
          <a:xfrm>
            <a:off x="4820575" y="5715000"/>
            <a:ext cx="1376779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Ziekenhuis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(al dan niet met gynaecologen in dienstverband)</a:t>
            </a:r>
          </a:p>
        </p:txBody>
      </p:sp>
      <p:sp>
        <p:nvSpPr>
          <p:cNvPr id="17" name="Rechthoek 16"/>
          <p:cNvSpPr/>
          <p:nvPr/>
        </p:nvSpPr>
        <p:spPr>
          <a:xfrm>
            <a:off x="6279472" y="5715000"/>
            <a:ext cx="10468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Gynaecologen maatschap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Verbindingslijn: gebogen 19"/>
          <p:cNvCxnSpPr>
            <a:stCxn id="18" idx="2"/>
            <a:endCxn id="9" idx="0"/>
          </p:cNvCxnSpPr>
          <p:nvPr/>
        </p:nvCxnSpPr>
        <p:spPr>
          <a:xfrm rot="5400000">
            <a:off x="3739535" y="3490959"/>
            <a:ext cx="870751" cy="3577331"/>
          </a:xfrm>
          <a:prstGeom prst="bent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erbindingslijn: gebogen 21"/>
          <p:cNvCxnSpPr>
            <a:stCxn id="18" idx="2"/>
            <a:endCxn id="16" idx="0"/>
          </p:cNvCxnSpPr>
          <p:nvPr/>
        </p:nvCxnSpPr>
        <p:spPr>
          <a:xfrm rot="5400000">
            <a:off x="5300895" y="5052319"/>
            <a:ext cx="870751" cy="454610"/>
          </a:xfrm>
          <a:prstGeom prst="bent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ingslijn: gebogen 23"/>
          <p:cNvCxnSpPr>
            <a:stCxn id="18" idx="2"/>
            <a:endCxn id="17" idx="0"/>
          </p:cNvCxnSpPr>
          <p:nvPr/>
        </p:nvCxnSpPr>
        <p:spPr>
          <a:xfrm rot="16200000" flipH="1">
            <a:off x="5947855" y="4859969"/>
            <a:ext cx="870751" cy="839310"/>
          </a:xfrm>
          <a:prstGeom prst="bent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ingslijn: gebogen 25"/>
          <p:cNvCxnSpPr>
            <a:stCxn id="18" idx="2"/>
            <a:endCxn id="14" idx="0"/>
          </p:cNvCxnSpPr>
          <p:nvPr/>
        </p:nvCxnSpPr>
        <p:spPr>
          <a:xfrm rot="16200000" flipH="1">
            <a:off x="7405642" y="3402182"/>
            <a:ext cx="870751" cy="3754884"/>
          </a:xfrm>
          <a:prstGeom prst="bent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>
            <a:endCxn id="18" idx="0"/>
          </p:cNvCxnSpPr>
          <p:nvPr/>
        </p:nvCxnSpPr>
        <p:spPr>
          <a:xfrm>
            <a:off x="3276600" y="1725227"/>
            <a:ext cx="2686975" cy="1290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stCxn id="18" idx="0"/>
          </p:cNvCxnSpPr>
          <p:nvPr/>
        </p:nvCxnSpPr>
        <p:spPr>
          <a:xfrm flipH="1" flipV="1">
            <a:off x="3886200" y="1725227"/>
            <a:ext cx="2077375" cy="1290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>
            <a:stCxn id="18" idx="0"/>
          </p:cNvCxnSpPr>
          <p:nvPr/>
        </p:nvCxnSpPr>
        <p:spPr>
          <a:xfrm flipH="1" flipV="1">
            <a:off x="4419600" y="1725227"/>
            <a:ext cx="1543975" cy="1290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>
            <a:stCxn id="18" idx="0"/>
          </p:cNvCxnSpPr>
          <p:nvPr/>
        </p:nvCxnSpPr>
        <p:spPr>
          <a:xfrm flipH="1" flipV="1">
            <a:off x="5029200" y="1725227"/>
            <a:ext cx="934375" cy="1290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>
            <a:stCxn id="18" idx="0"/>
            <a:endCxn id="4" idx="3"/>
          </p:cNvCxnSpPr>
          <p:nvPr/>
        </p:nvCxnSpPr>
        <p:spPr>
          <a:xfrm flipH="1" flipV="1">
            <a:off x="5501382" y="1725227"/>
            <a:ext cx="462193" cy="1290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>
            <a:stCxn id="18" idx="0"/>
          </p:cNvCxnSpPr>
          <p:nvPr/>
        </p:nvCxnSpPr>
        <p:spPr>
          <a:xfrm flipV="1">
            <a:off x="5963575" y="1725227"/>
            <a:ext cx="233779" cy="1290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>
            <a:stCxn id="18" idx="0"/>
          </p:cNvCxnSpPr>
          <p:nvPr/>
        </p:nvCxnSpPr>
        <p:spPr>
          <a:xfrm flipV="1">
            <a:off x="5963575" y="1725227"/>
            <a:ext cx="839309" cy="1290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>
            <a:stCxn id="18" idx="0"/>
          </p:cNvCxnSpPr>
          <p:nvPr/>
        </p:nvCxnSpPr>
        <p:spPr>
          <a:xfrm flipV="1">
            <a:off x="5963575" y="1725227"/>
            <a:ext cx="1444840" cy="1290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>
            <a:stCxn id="18" idx="0"/>
          </p:cNvCxnSpPr>
          <p:nvPr/>
        </p:nvCxnSpPr>
        <p:spPr>
          <a:xfrm flipV="1">
            <a:off x="5963575" y="1725227"/>
            <a:ext cx="2077375" cy="1290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>
            <a:stCxn id="5" idx="0"/>
          </p:cNvCxnSpPr>
          <p:nvPr/>
        </p:nvCxnSpPr>
        <p:spPr>
          <a:xfrm flipV="1">
            <a:off x="916989" y="1725227"/>
            <a:ext cx="2359611" cy="444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>
            <a:stCxn id="5" idx="0"/>
          </p:cNvCxnSpPr>
          <p:nvPr/>
        </p:nvCxnSpPr>
        <p:spPr>
          <a:xfrm flipV="1">
            <a:off x="916989" y="1725227"/>
            <a:ext cx="2979200" cy="444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>
            <a:stCxn id="5" idx="0"/>
          </p:cNvCxnSpPr>
          <p:nvPr/>
        </p:nvCxnSpPr>
        <p:spPr>
          <a:xfrm flipV="1">
            <a:off x="916989" y="1725227"/>
            <a:ext cx="3515927" cy="444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>
            <a:stCxn id="5" idx="0"/>
          </p:cNvCxnSpPr>
          <p:nvPr/>
        </p:nvCxnSpPr>
        <p:spPr>
          <a:xfrm flipV="1">
            <a:off x="916989" y="1725227"/>
            <a:ext cx="4125528" cy="444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>
            <a:stCxn id="5" idx="0"/>
            <a:endCxn id="4" idx="3"/>
          </p:cNvCxnSpPr>
          <p:nvPr/>
        </p:nvCxnSpPr>
        <p:spPr>
          <a:xfrm flipV="1">
            <a:off x="916989" y="1725227"/>
            <a:ext cx="4584393" cy="444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>
            <a:stCxn id="5" idx="0"/>
          </p:cNvCxnSpPr>
          <p:nvPr/>
        </p:nvCxnSpPr>
        <p:spPr>
          <a:xfrm flipV="1">
            <a:off x="916989" y="1725227"/>
            <a:ext cx="5295873" cy="444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>
            <a:stCxn id="5" idx="0"/>
          </p:cNvCxnSpPr>
          <p:nvPr/>
        </p:nvCxnSpPr>
        <p:spPr>
          <a:xfrm flipV="1">
            <a:off x="916989" y="1725227"/>
            <a:ext cx="5885897" cy="444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>
            <a:stCxn id="5" idx="0"/>
          </p:cNvCxnSpPr>
          <p:nvPr/>
        </p:nvCxnSpPr>
        <p:spPr>
          <a:xfrm flipV="1">
            <a:off x="916989" y="1725227"/>
            <a:ext cx="6491426" cy="444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>
            <a:stCxn id="5" idx="0"/>
          </p:cNvCxnSpPr>
          <p:nvPr/>
        </p:nvCxnSpPr>
        <p:spPr>
          <a:xfrm flipV="1">
            <a:off x="916989" y="1725227"/>
            <a:ext cx="7113972" cy="444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/>
          <p:cNvCxnSpPr>
            <a:stCxn id="6" idx="0"/>
          </p:cNvCxnSpPr>
          <p:nvPr/>
        </p:nvCxnSpPr>
        <p:spPr>
          <a:xfrm flipV="1">
            <a:off x="2035576" y="1725227"/>
            <a:ext cx="1241024" cy="44469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/>
          <p:nvPr/>
        </p:nvCxnSpPr>
        <p:spPr>
          <a:xfrm flipV="1">
            <a:off x="2031508" y="1725227"/>
            <a:ext cx="1864681" cy="44469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>
            <a:stCxn id="6" idx="0"/>
          </p:cNvCxnSpPr>
          <p:nvPr/>
        </p:nvCxnSpPr>
        <p:spPr>
          <a:xfrm flipV="1">
            <a:off x="2035576" y="1725227"/>
            <a:ext cx="2397340" cy="44469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>
            <a:stCxn id="6" idx="0"/>
          </p:cNvCxnSpPr>
          <p:nvPr/>
        </p:nvCxnSpPr>
        <p:spPr>
          <a:xfrm flipV="1">
            <a:off x="2035576" y="1725227"/>
            <a:ext cx="2997509" cy="44469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/>
          <p:cNvCxnSpPr>
            <a:stCxn id="6" idx="0"/>
            <a:endCxn id="4" idx="3"/>
          </p:cNvCxnSpPr>
          <p:nvPr/>
        </p:nvCxnSpPr>
        <p:spPr>
          <a:xfrm flipV="1">
            <a:off x="2035576" y="1725227"/>
            <a:ext cx="3465806" cy="44469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/>
          <p:cNvCxnSpPr>
            <a:stCxn id="6" idx="0"/>
          </p:cNvCxnSpPr>
          <p:nvPr/>
        </p:nvCxnSpPr>
        <p:spPr>
          <a:xfrm flipV="1">
            <a:off x="2035576" y="1725227"/>
            <a:ext cx="4177286" cy="44469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/>
          <p:cNvCxnSpPr>
            <a:stCxn id="6" idx="0"/>
          </p:cNvCxnSpPr>
          <p:nvPr/>
        </p:nvCxnSpPr>
        <p:spPr>
          <a:xfrm flipV="1">
            <a:off x="2035576" y="1725227"/>
            <a:ext cx="4776200" cy="44469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 flipV="1">
            <a:off x="2043522" y="1725227"/>
            <a:ext cx="5364893" cy="44469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/>
          <p:cNvCxnSpPr>
            <a:stCxn id="6" idx="0"/>
          </p:cNvCxnSpPr>
          <p:nvPr/>
        </p:nvCxnSpPr>
        <p:spPr>
          <a:xfrm flipV="1">
            <a:off x="2035576" y="1725227"/>
            <a:ext cx="6005374" cy="44469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/>
          <p:cNvCxnSpPr>
            <a:stCxn id="13" idx="0"/>
          </p:cNvCxnSpPr>
          <p:nvPr/>
        </p:nvCxnSpPr>
        <p:spPr>
          <a:xfrm flipH="1" flipV="1">
            <a:off x="3298056" y="1725227"/>
            <a:ext cx="8009137" cy="4446973"/>
          </a:xfrm>
          <a:prstGeom prst="line">
            <a:avLst/>
          </a:prstGeom>
          <a:ln cap="sq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/>
          <p:cNvCxnSpPr>
            <a:stCxn id="13" idx="0"/>
          </p:cNvCxnSpPr>
          <p:nvPr/>
        </p:nvCxnSpPr>
        <p:spPr>
          <a:xfrm flipH="1" flipV="1">
            <a:off x="3896189" y="1725227"/>
            <a:ext cx="7411004" cy="44469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/>
          <p:cNvCxnSpPr>
            <a:stCxn id="13" idx="0"/>
          </p:cNvCxnSpPr>
          <p:nvPr/>
        </p:nvCxnSpPr>
        <p:spPr>
          <a:xfrm flipH="1" flipV="1">
            <a:off x="4440685" y="1725227"/>
            <a:ext cx="6866508" cy="44469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/>
          <p:cNvCxnSpPr>
            <a:stCxn id="13" idx="0"/>
          </p:cNvCxnSpPr>
          <p:nvPr/>
        </p:nvCxnSpPr>
        <p:spPr>
          <a:xfrm flipH="1" flipV="1">
            <a:off x="5042517" y="1725227"/>
            <a:ext cx="6264676" cy="44469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/>
          <p:cNvCxnSpPr>
            <a:stCxn id="13" idx="0"/>
            <a:endCxn id="4" idx="3"/>
          </p:cNvCxnSpPr>
          <p:nvPr/>
        </p:nvCxnSpPr>
        <p:spPr>
          <a:xfrm flipH="1" flipV="1">
            <a:off x="5501382" y="1725227"/>
            <a:ext cx="5805811" cy="44469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/>
          <p:cNvCxnSpPr>
            <a:stCxn id="13" idx="0"/>
          </p:cNvCxnSpPr>
          <p:nvPr/>
        </p:nvCxnSpPr>
        <p:spPr>
          <a:xfrm flipH="1" flipV="1">
            <a:off x="6196613" y="1725227"/>
            <a:ext cx="5110580" cy="44469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/>
          <p:cNvCxnSpPr>
            <a:stCxn id="13" idx="0"/>
          </p:cNvCxnSpPr>
          <p:nvPr/>
        </p:nvCxnSpPr>
        <p:spPr>
          <a:xfrm flipH="1" flipV="1">
            <a:off x="6815844" y="1725227"/>
            <a:ext cx="4491349" cy="44469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/>
          <p:cNvCxnSpPr>
            <a:stCxn id="13" idx="0"/>
          </p:cNvCxnSpPr>
          <p:nvPr/>
        </p:nvCxnSpPr>
        <p:spPr>
          <a:xfrm flipH="1" flipV="1">
            <a:off x="7416184" y="1725227"/>
            <a:ext cx="3891009" cy="44469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102"/>
          <p:cNvCxnSpPr>
            <a:stCxn id="13" idx="0"/>
          </p:cNvCxnSpPr>
          <p:nvPr/>
        </p:nvCxnSpPr>
        <p:spPr>
          <a:xfrm flipH="1" flipV="1">
            <a:off x="8044854" y="1725227"/>
            <a:ext cx="3262339" cy="44469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103"/>
          <p:cNvSpPr txBox="1"/>
          <p:nvPr/>
        </p:nvSpPr>
        <p:spPr>
          <a:xfrm>
            <a:off x="1706793" y="4244155"/>
            <a:ext cx="2200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Onderlinge v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erdeling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5" name="Tekstvak 104"/>
          <p:cNvSpPr txBox="1"/>
          <p:nvPr/>
        </p:nvSpPr>
        <p:spPr>
          <a:xfrm>
            <a:off x="8355612" y="2636912"/>
            <a:ext cx="2589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onodisciplinaire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contractering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en uitbetaling</a:t>
            </a:r>
          </a:p>
        </p:txBody>
      </p:sp>
      <p:sp>
        <p:nvSpPr>
          <p:cNvPr id="18" name="Rechthoek 17"/>
          <p:cNvSpPr/>
          <p:nvPr/>
        </p:nvSpPr>
        <p:spPr>
          <a:xfrm>
            <a:off x="3982375" y="3015449"/>
            <a:ext cx="3962400" cy="1828800"/>
          </a:xfrm>
          <a:prstGeom prst="rect">
            <a:avLst/>
          </a:prstGeom>
          <a:solidFill>
            <a:srgbClr val="F2F2F2">
              <a:alpha val="7607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srgbClr val="C00000"/>
                </a:solidFill>
                <a:latin typeface="Calibri" panose="020F0502020204030204"/>
              </a:rPr>
              <a:t>I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ntegrale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eboortezorg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srgbClr val="C00000"/>
                </a:solidFill>
                <a:latin typeface="Calibri" panose="020F0502020204030204"/>
              </a:rPr>
              <a:t>(IGO)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9061" y="666554"/>
            <a:ext cx="1649027" cy="46832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2751" y="654988"/>
            <a:ext cx="1656046" cy="498475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7956612" y="76202"/>
            <a:ext cx="45719" cy="1649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4682203" y="1965211"/>
            <a:ext cx="302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ntegrale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contractering</a:t>
            </a:r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62" name="Tijdelijke aanduiding voor dianumm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88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3"/>
          </p:cNvPr>
          <p:cNvSpPr/>
          <p:nvPr/>
        </p:nvSpPr>
        <p:spPr>
          <a:xfrm rot="21417198">
            <a:off x="5925736" y="5407569"/>
            <a:ext cx="6268658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4223792" y="2348880"/>
            <a:ext cx="22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10" name="TextBox 7"/>
          <p:cNvSpPr txBox="1"/>
          <p:nvPr/>
        </p:nvSpPr>
        <p:spPr>
          <a:xfrm>
            <a:off x="8112224" y="635188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www.kennisnetgeboortezorg.nl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0BDD3840-374B-47D3-9E2E-CC1D4C22D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131904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4400" dirty="0"/>
              <a:t>Huidige politieke situatie  </a:t>
            </a:r>
          </a:p>
          <a:p>
            <a:pPr marL="0" indent="0"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/>
              <a:t>Politieke verhoudingen in de Tweede Kamer:</a:t>
            </a:r>
          </a:p>
          <a:p>
            <a:pPr lvl="1"/>
            <a:r>
              <a:rPr lang="nl-NL" sz="2400" dirty="0"/>
              <a:t>91  </a:t>
            </a:r>
            <a:r>
              <a:rPr lang="nl-NL" sz="2400" dirty="0" err="1"/>
              <a:t>kamerleden</a:t>
            </a:r>
            <a:r>
              <a:rPr lang="nl-NL" sz="2400" dirty="0"/>
              <a:t> (van VVD, CDA, D66, PVV, PvdA) voor Integrale Bekostiging Geboortezorg</a:t>
            </a:r>
          </a:p>
          <a:p>
            <a:pPr lvl="1"/>
            <a:r>
              <a:rPr lang="nl-NL" sz="2400" dirty="0"/>
              <a:t>19  </a:t>
            </a:r>
            <a:r>
              <a:rPr lang="nl-NL" sz="2400" dirty="0" err="1"/>
              <a:t>kamerleden</a:t>
            </a:r>
            <a:r>
              <a:rPr lang="nl-NL" sz="2400" dirty="0"/>
              <a:t>/partijen neutraal</a:t>
            </a:r>
          </a:p>
          <a:p>
            <a:pPr lvl="1"/>
            <a:r>
              <a:rPr lang="nl-NL" sz="2400" dirty="0"/>
              <a:t>40  </a:t>
            </a:r>
            <a:r>
              <a:rPr lang="nl-NL" sz="2400" dirty="0" err="1"/>
              <a:t>kamerleden</a:t>
            </a:r>
            <a:r>
              <a:rPr lang="nl-NL" sz="2400" dirty="0"/>
              <a:t> (van GL, SP, PvdD) tegen </a:t>
            </a:r>
          </a:p>
          <a:p>
            <a:pPr lvl="1">
              <a:buNone/>
            </a:pPr>
            <a:endParaRPr lang="nl-NL" sz="2400" dirty="0"/>
          </a:p>
          <a:p>
            <a:pPr lvl="1">
              <a:buNone/>
            </a:pPr>
            <a:r>
              <a:rPr lang="nl-NL" sz="2400" b="1" dirty="0"/>
              <a:t>Minister Bruno Bruins (Medische zorg)  </a:t>
            </a:r>
          </a:p>
          <a:p>
            <a:pPr lvl="1">
              <a:buNone/>
            </a:pPr>
            <a:r>
              <a:rPr lang="nl-NL" sz="2400" b="1" dirty="0"/>
              <a:t>“</a:t>
            </a:r>
            <a:r>
              <a:rPr lang="nl-NL" sz="2400" dirty="0"/>
              <a:t>Het is overal de ambitie om de kwaliteit van zorg te behouden.  </a:t>
            </a:r>
          </a:p>
          <a:p>
            <a:pPr lvl="1">
              <a:buNone/>
            </a:pPr>
            <a:r>
              <a:rPr lang="nl-NL" sz="2400" dirty="0"/>
              <a:t>Ook mag de werkdruk niet omhoog en moet de </a:t>
            </a:r>
          </a:p>
          <a:p>
            <a:pPr lvl="1">
              <a:buNone/>
            </a:pPr>
            <a:r>
              <a:rPr lang="nl-NL" sz="2400" dirty="0"/>
              <a:t>toegankelijkheid van zorg gegarandeerd blijven.” (Bron AD)</a:t>
            </a:r>
          </a:p>
          <a:p>
            <a:pPr lvl="1"/>
            <a:endParaRPr lang="nl-NL" dirty="0"/>
          </a:p>
        </p:txBody>
      </p:sp>
      <p:pic>
        <p:nvPicPr>
          <p:cNvPr id="7" name="Afbeelding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24192" y="116632"/>
            <a:ext cx="4272642" cy="230425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19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3254428" cy="864095"/>
          </a:xfrm>
          <a:prstGeom prst="rect">
            <a:avLst/>
          </a:prstGeom>
        </p:spPr>
      </p:pic>
      <p:sp>
        <p:nvSpPr>
          <p:cNvPr id="6" name="Oval 5">
            <a:hlinkClick r:id="rId4"/>
          </p:cNvPr>
          <p:cNvSpPr/>
          <p:nvPr/>
        </p:nvSpPr>
        <p:spPr>
          <a:xfrm rot="21417198">
            <a:off x="5925736" y="5407569"/>
            <a:ext cx="6268658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8112224" y="6199321"/>
            <a:ext cx="353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1AEF0"/>
                </a:solidFill>
              </a:rPr>
              <a:t>www.kennisnetgeboortezorg.nl</a:t>
            </a:r>
            <a:endParaRPr lang="nl-NL" sz="2000" b="1" dirty="0">
              <a:solidFill>
                <a:srgbClr val="01AEF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703512" y="2397948"/>
            <a:ext cx="87129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</a:pPr>
            <a:endParaRPr lang="nl-NL" sz="4000" b="1" dirty="0">
              <a:solidFill>
                <a:prstClr val="white"/>
              </a:solidFill>
            </a:endParaRPr>
          </a:p>
          <a:p>
            <a:pPr lvl="0" algn="ctr" defTabSz="457200">
              <a:spcBef>
                <a:spcPct val="20000"/>
              </a:spcBef>
            </a:pPr>
            <a:r>
              <a:rPr lang="nl-NL" sz="4000" b="1" dirty="0">
                <a:solidFill>
                  <a:prstClr val="white"/>
                </a:solidFill>
              </a:rPr>
              <a:t>Dank U wel !</a:t>
            </a:r>
          </a:p>
          <a:p>
            <a:pPr lvl="0" algn="ctr" defTabSz="457200">
              <a:spcBef>
                <a:spcPct val="20000"/>
              </a:spcBef>
            </a:pPr>
            <a:endParaRPr lang="nl-NL" sz="4000" b="1" dirty="0">
              <a:solidFill>
                <a:prstClr val="white"/>
              </a:solidFill>
            </a:endParaRPr>
          </a:p>
          <a:p>
            <a:pPr lvl="0" algn="ctr" defTabSz="457200">
              <a:spcBef>
                <a:spcPct val="20000"/>
              </a:spcBef>
            </a:pPr>
            <a:endParaRPr lang="nl-NL" sz="4000" b="1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68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3"/>
          </p:cNvPr>
          <p:cNvSpPr/>
          <p:nvPr/>
        </p:nvSpPr>
        <p:spPr>
          <a:xfrm rot="21417198">
            <a:off x="5925736" y="5407569"/>
            <a:ext cx="6268658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8112224" y="6309320"/>
            <a:ext cx="353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www.kennisnetgeboortezorg.nl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223792" y="2348880"/>
            <a:ext cx="22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87488" y="2132856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sp>
        <p:nvSpPr>
          <p:cNvPr id="11" name="Rechthoek 10"/>
          <p:cNvSpPr/>
          <p:nvPr/>
        </p:nvSpPr>
        <p:spPr>
          <a:xfrm>
            <a:off x="551384" y="476672"/>
            <a:ext cx="1164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/>
              <a:t>Zorggelden uit Belastingen en Premies; </a:t>
            </a:r>
            <a:r>
              <a:rPr lang="nl-NL" sz="3200" b="1" dirty="0" err="1"/>
              <a:t>NZa</a:t>
            </a:r>
            <a:r>
              <a:rPr lang="nl-NL" sz="3200" b="1" dirty="0"/>
              <a:t> en Zorgverzekeraars</a:t>
            </a:r>
          </a:p>
        </p:txBody>
      </p:sp>
      <p:sp>
        <p:nvSpPr>
          <p:cNvPr id="14" name="Rechthoek 13"/>
          <p:cNvSpPr/>
          <p:nvPr/>
        </p:nvSpPr>
        <p:spPr>
          <a:xfrm>
            <a:off x="839416" y="1196752"/>
            <a:ext cx="10369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dirty="0"/>
              <a:t> Jaarlijks wordt er in Nederland 80 miljard aan de zorg uitgegeven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/>
              <a:t> Dit geld wordt opgebracht uit Belastingmiddelen en Zorgpremies</a:t>
            </a:r>
          </a:p>
          <a:p>
            <a:pPr>
              <a:buFont typeface="Arial" pitchFamily="34" charset="0"/>
              <a:buChar char="•"/>
            </a:pPr>
            <a:endParaRPr lang="nl-NL" sz="2800" dirty="0"/>
          </a:p>
          <a:p>
            <a:pPr>
              <a:buFont typeface="Arial" pitchFamily="34" charset="0"/>
              <a:buChar char="•"/>
            </a:pPr>
            <a:r>
              <a:rPr lang="nl-NL" sz="2800" dirty="0"/>
              <a:t> Het </a:t>
            </a:r>
            <a:r>
              <a:rPr lang="nl-NL" sz="2800" b="1" dirty="0"/>
              <a:t>Basispakket van de zorg</a:t>
            </a:r>
            <a:r>
              <a:rPr lang="nl-NL" sz="2800" dirty="0"/>
              <a:t>, waar de Geboortezorg drempelloos in is opgenomen, wordt jaarlijks door de </a:t>
            </a:r>
            <a:r>
              <a:rPr lang="nl-NL" sz="2800" b="1" dirty="0"/>
              <a:t>Minister van VWS </a:t>
            </a:r>
            <a:r>
              <a:rPr lang="nl-NL" sz="2800" dirty="0"/>
              <a:t>vastgesteld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/>
              <a:t> Jaarlijks stellen Zorgverzekeraars de </a:t>
            </a:r>
            <a:r>
              <a:rPr lang="nl-NL" sz="2800" b="1" dirty="0"/>
              <a:t>maandpremie voor de  	Basisverzekering </a:t>
            </a:r>
            <a:r>
              <a:rPr lang="nl-NL" sz="2800" dirty="0"/>
              <a:t>vast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/>
              <a:t> De </a:t>
            </a:r>
            <a:r>
              <a:rPr lang="nl-NL" sz="2800" dirty="0" err="1"/>
              <a:t>NZa</a:t>
            </a:r>
            <a:r>
              <a:rPr lang="nl-NL" sz="2800" dirty="0"/>
              <a:t> stelt </a:t>
            </a:r>
            <a:r>
              <a:rPr lang="nl-NL" sz="2800" b="1" dirty="0"/>
              <a:t>prestaties</a:t>
            </a:r>
            <a:r>
              <a:rPr lang="nl-NL" sz="2800" dirty="0"/>
              <a:t> en </a:t>
            </a:r>
            <a:r>
              <a:rPr lang="nl-NL" sz="2800" b="1" dirty="0"/>
              <a:t>tarieven</a:t>
            </a:r>
            <a:r>
              <a:rPr lang="nl-NL" sz="2800" dirty="0"/>
              <a:t> (Vrije- en Maximumtarieven) vast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/>
              <a:t> </a:t>
            </a:r>
            <a:r>
              <a:rPr lang="nl-NL" sz="2800" b="1" dirty="0" err="1"/>
              <a:t>Uit-onderhandelde</a:t>
            </a:r>
            <a:r>
              <a:rPr lang="nl-NL" sz="2800" b="1" dirty="0"/>
              <a:t> tarieven </a:t>
            </a:r>
            <a:r>
              <a:rPr lang="nl-NL" sz="2800" dirty="0"/>
              <a:t>worden op basis van contracten tussen </a:t>
            </a:r>
            <a:r>
              <a:rPr lang="nl-NL" sz="2800" b="1" dirty="0"/>
              <a:t>zorgverleners en zorgverzekeraars </a:t>
            </a:r>
            <a:r>
              <a:rPr lang="nl-NL" sz="2800" dirty="0"/>
              <a:t>vastgesteld en uitbetaald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07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3"/>
          </p:cNvPr>
          <p:cNvSpPr/>
          <p:nvPr/>
        </p:nvSpPr>
        <p:spPr>
          <a:xfrm rot="21417198">
            <a:off x="5925736" y="5407569"/>
            <a:ext cx="6268658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8112224" y="6199321"/>
            <a:ext cx="353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www.kennisnetgeboortezorg.nl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223792" y="2348880"/>
            <a:ext cx="22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87488" y="2132856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sp>
        <p:nvSpPr>
          <p:cNvPr id="12" name="Rechthoek 11"/>
          <p:cNvSpPr/>
          <p:nvPr/>
        </p:nvSpPr>
        <p:spPr>
          <a:xfrm>
            <a:off x="1415480" y="1340768"/>
            <a:ext cx="77285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/>
              <a:t>De juiste zorg</a:t>
            </a:r>
          </a:p>
          <a:p>
            <a:r>
              <a:rPr lang="nl-NL" sz="4400" dirty="0"/>
              <a:t>Op het juiste moment</a:t>
            </a:r>
          </a:p>
          <a:p>
            <a:r>
              <a:rPr lang="nl-NL" sz="4400" dirty="0"/>
              <a:t>Op de juiste plek</a:t>
            </a:r>
          </a:p>
          <a:p>
            <a:r>
              <a:rPr lang="nl-NL" sz="4400" dirty="0"/>
              <a:t>Door de juiste zorgverlener</a:t>
            </a:r>
          </a:p>
          <a:p>
            <a:endParaRPr lang="nl-NL" sz="4400" b="1" dirty="0"/>
          </a:p>
          <a:p>
            <a:r>
              <a:rPr lang="nl-NL" sz="4400" b="1" dirty="0"/>
              <a:t>Aan de juiste cliënt</a:t>
            </a:r>
          </a:p>
          <a:p>
            <a:endParaRPr lang="nl-NL" b="1" dirty="0"/>
          </a:p>
        </p:txBody>
      </p:sp>
      <p:grpSp>
        <p:nvGrpSpPr>
          <p:cNvPr id="9" name="Groeperen 32"/>
          <p:cNvGrpSpPr>
            <a:grpSpLocks/>
          </p:cNvGrpSpPr>
          <p:nvPr/>
        </p:nvGrpSpPr>
        <p:grpSpPr bwMode="auto">
          <a:xfrm>
            <a:off x="7032104" y="1844824"/>
            <a:ext cx="4554538" cy="3432175"/>
            <a:chOff x="4191000" y="2362200"/>
            <a:chExt cx="4554765" cy="3431959"/>
          </a:xfrm>
        </p:grpSpPr>
        <p:pic>
          <p:nvPicPr>
            <p:cNvPr id="10" name="Picture 21" descr="4d35a90b5180187d6c5b4675ed4b3742endhbi5qcGc=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-5184" t="-247" r="1284" b="1235"/>
            <a:stretch>
              <a:fillRect/>
            </a:stretch>
          </p:blipFill>
          <p:spPr bwMode="auto">
            <a:xfrm>
              <a:off x="5638800" y="3124200"/>
              <a:ext cx="1913161" cy="174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Blokboog 34"/>
            <p:cNvSpPr>
              <a:spLocks noChangeArrowheads="1"/>
            </p:cNvSpPr>
            <p:nvPr/>
          </p:nvSpPr>
          <p:spPr bwMode="auto">
            <a:xfrm rot="10800000">
              <a:off x="5275317" y="2692379"/>
              <a:ext cx="2775088" cy="2577938"/>
            </a:xfrm>
            <a:custGeom>
              <a:avLst/>
              <a:gdLst>
                <a:gd name="T0" fmla="*/ 1215896 w 2436813"/>
                <a:gd name="T1" fmla="*/ 204555 h 2336800"/>
                <a:gd name="T2" fmla="*/ 2232261 w 2436813"/>
                <a:gd name="T3" fmla="*/ 1167478 h 2336800"/>
                <a:gd name="T4" fmla="*/ 1218409 w 2436813"/>
                <a:gd name="T5" fmla="*/ 1168400 h 2336800"/>
                <a:gd name="T6" fmla="*/ 0 60000 65536"/>
                <a:gd name="T7" fmla="*/ 0 60000 65536"/>
                <a:gd name="T8" fmla="*/ 0 60000 65536"/>
                <a:gd name="T9" fmla="*/ 1215363 w 2436813"/>
                <a:gd name="T10" fmla="*/ 0 h 2336800"/>
                <a:gd name="T11" fmla="*/ 2436813 w 2436813"/>
                <a:gd name="T12" fmla="*/ 1167664 h 2336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6813" h="2336800">
                  <a:moveTo>
                    <a:pt x="1215361" y="4"/>
                  </a:moveTo>
                  <a:lnTo>
                    <a:pt x="1215360" y="3"/>
                  </a:lnTo>
                  <a:cubicBezTo>
                    <a:pt x="1216375" y="1"/>
                    <a:pt x="1217390" y="-1"/>
                    <a:pt x="1218406" y="0"/>
                  </a:cubicBezTo>
                  <a:cubicBezTo>
                    <a:pt x="1890862" y="0"/>
                    <a:pt x="2436174" y="522435"/>
                    <a:pt x="2436812" y="1167292"/>
                  </a:cubicBezTo>
                  <a:lnTo>
                    <a:pt x="2027709" y="1167664"/>
                  </a:lnTo>
                  <a:lnTo>
                    <a:pt x="2027708" y="1167664"/>
                  </a:lnTo>
                  <a:cubicBezTo>
                    <a:pt x="2027275" y="748603"/>
                    <a:pt x="1665065" y="409104"/>
                    <a:pt x="1218406" y="409104"/>
                  </a:cubicBezTo>
                  <a:cubicBezTo>
                    <a:pt x="1217746" y="409103"/>
                    <a:pt x="1217086" y="409104"/>
                    <a:pt x="1216427" y="409106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nl-NL" sz="1400" b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Arial"/>
              </a:endParaRPr>
            </a:p>
          </p:txBody>
        </p:sp>
        <p:grpSp>
          <p:nvGrpSpPr>
            <p:cNvPr id="13" name="Groeperen 6"/>
            <p:cNvGrpSpPr>
              <a:grpSpLocks/>
            </p:cNvGrpSpPr>
            <p:nvPr/>
          </p:nvGrpSpPr>
          <p:grpSpPr bwMode="auto">
            <a:xfrm>
              <a:off x="5262650" y="2666981"/>
              <a:ext cx="2776763" cy="2616049"/>
              <a:chOff x="2168637" y="1722619"/>
              <a:chExt cx="4678717" cy="4550403"/>
            </a:xfrm>
          </p:grpSpPr>
          <p:sp>
            <p:nvSpPr>
              <p:cNvPr id="28" name="Blokboog 30"/>
              <p:cNvSpPr>
                <a:spLocks noChangeArrowheads="1"/>
              </p:cNvSpPr>
              <p:nvPr/>
            </p:nvSpPr>
            <p:spPr bwMode="auto">
              <a:xfrm>
                <a:off x="2168580" y="1741948"/>
                <a:ext cx="4678569" cy="4486871"/>
              </a:xfrm>
              <a:custGeom>
                <a:avLst/>
                <a:gdLst>
                  <a:gd name="T0" fmla="*/ 1215894 w 2436812"/>
                  <a:gd name="T1" fmla="*/ 204555 h 2336800"/>
                  <a:gd name="T2" fmla="*/ 2232260 w 2436812"/>
                  <a:gd name="T3" fmla="*/ 1167478 h 2336800"/>
                  <a:gd name="T4" fmla="*/ 1218406 w 2436812"/>
                  <a:gd name="T5" fmla="*/ 1168400 h 2336800"/>
                  <a:gd name="T6" fmla="*/ 0 60000 65536"/>
                  <a:gd name="T7" fmla="*/ 0 60000 65536"/>
                  <a:gd name="T8" fmla="*/ 0 60000 65536"/>
                  <a:gd name="T9" fmla="*/ 1215361 w 2436812"/>
                  <a:gd name="T10" fmla="*/ 0 h 2336800"/>
                  <a:gd name="T11" fmla="*/ 2436810 w 2436812"/>
                  <a:gd name="T12" fmla="*/ 1167664 h 23368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36812" h="2336800">
                    <a:moveTo>
                      <a:pt x="1215361" y="4"/>
                    </a:moveTo>
                    <a:lnTo>
                      <a:pt x="1215360" y="3"/>
                    </a:lnTo>
                    <a:cubicBezTo>
                      <a:pt x="1216375" y="1"/>
                      <a:pt x="1217390" y="-1"/>
                      <a:pt x="1218406" y="0"/>
                    </a:cubicBezTo>
                    <a:cubicBezTo>
                      <a:pt x="1890861" y="0"/>
                      <a:pt x="2436173" y="522435"/>
                      <a:pt x="2436811" y="1167292"/>
                    </a:cubicBezTo>
                    <a:lnTo>
                      <a:pt x="2027708" y="1167664"/>
                    </a:lnTo>
                    <a:lnTo>
                      <a:pt x="2027707" y="1167664"/>
                    </a:lnTo>
                    <a:cubicBezTo>
                      <a:pt x="2027274" y="748603"/>
                      <a:pt x="1665064" y="409104"/>
                      <a:pt x="1218406" y="409104"/>
                    </a:cubicBezTo>
                    <a:cubicBezTo>
                      <a:pt x="1217746" y="409103"/>
                      <a:pt x="1217086" y="409104"/>
                      <a:pt x="1216427" y="409106"/>
                    </a:cubicBezTo>
                    <a:close/>
                  </a:path>
                </a:pathLst>
              </a:custGeom>
              <a:solidFill>
                <a:srgbClr val="CCFFCC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eaLnBrk="1" hangingPunct="1">
                  <a:defRPr/>
                </a:pPr>
                <a:endParaRPr lang="nl-NL" sz="1400" b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9" name="Blokboog 31"/>
              <p:cNvSpPr>
                <a:spLocks noChangeArrowheads="1"/>
              </p:cNvSpPr>
              <p:nvPr/>
            </p:nvSpPr>
            <p:spPr bwMode="auto">
              <a:xfrm rot="16200000">
                <a:off x="2242339" y="1689588"/>
                <a:ext cx="4531050" cy="4635769"/>
              </a:xfrm>
              <a:custGeom>
                <a:avLst/>
                <a:gdLst>
                  <a:gd name="T0" fmla="*/ 1176906 w 2359025"/>
                  <a:gd name="T1" fmla="*/ 206501 h 2414588"/>
                  <a:gd name="T2" fmla="*/ 2152527 w 2359025"/>
                  <a:gd name="T3" fmla="*/ 1206409 h 2414588"/>
                  <a:gd name="T4" fmla="*/ 1179515 w 2359025"/>
                  <a:gd name="T5" fmla="*/ 1207294 h 2414588"/>
                  <a:gd name="T6" fmla="*/ 0 60000 65536"/>
                  <a:gd name="T7" fmla="*/ 0 60000 65536"/>
                  <a:gd name="T8" fmla="*/ 0 60000 65536"/>
                  <a:gd name="T9" fmla="*/ 1176368 w 2359025"/>
                  <a:gd name="T10" fmla="*/ 0 h 2414588"/>
                  <a:gd name="T11" fmla="*/ 2359025 w 2359025"/>
                  <a:gd name="T12" fmla="*/ 1206597 h 2414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9025" h="2414588">
                    <a:moveTo>
                      <a:pt x="1176366" y="4"/>
                    </a:moveTo>
                    <a:lnTo>
                      <a:pt x="1176366" y="4"/>
                    </a:lnTo>
                    <a:cubicBezTo>
                      <a:pt x="1177414" y="1"/>
                      <a:pt x="1178463" y="-1"/>
                      <a:pt x="1179513" y="0"/>
                    </a:cubicBezTo>
                    <a:cubicBezTo>
                      <a:pt x="1830530" y="0"/>
                      <a:pt x="2358446" y="539870"/>
                      <a:pt x="2359025" y="1206220"/>
                    </a:cubicBezTo>
                    <a:lnTo>
                      <a:pt x="1946030" y="1206597"/>
                    </a:lnTo>
                    <a:lnTo>
                      <a:pt x="1946029" y="1206597"/>
                    </a:lnTo>
                    <a:cubicBezTo>
                      <a:pt x="1945658" y="768190"/>
                      <a:pt x="1602585" y="412995"/>
                      <a:pt x="1179512" y="412995"/>
                    </a:cubicBezTo>
                    <a:cubicBezTo>
                      <a:pt x="1178821" y="412994"/>
                      <a:pt x="1178131" y="412995"/>
                      <a:pt x="1177441" y="412997"/>
                    </a:cubicBez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eaLnBrk="1" hangingPunct="1">
                  <a:defRPr/>
                </a:pPr>
                <a:endParaRPr lang="nl-NL" sz="1400" b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0" name="Blokboog 33"/>
              <p:cNvSpPr>
                <a:spLocks noChangeArrowheads="1"/>
              </p:cNvSpPr>
              <p:nvPr/>
            </p:nvSpPr>
            <p:spPr bwMode="auto">
              <a:xfrm rot="5400000">
                <a:off x="2263739" y="1670259"/>
                <a:ext cx="4531051" cy="4635769"/>
              </a:xfrm>
              <a:custGeom>
                <a:avLst/>
                <a:gdLst>
                  <a:gd name="T0" fmla="*/ 1176906 w 2359025"/>
                  <a:gd name="T1" fmla="*/ 206501 h 2414587"/>
                  <a:gd name="T2" fmla="*/ 2152527 w 2359025"/>
                  <a:gd name="T3" fmla="*/ 1206411 h 2414587"/>
                  <a:gd name="T4" fmla="*/ 1179515 w 2359025"/>
                  <a:gd name="T5" fmla="*/ 1207296 h 2414587"/>
                  <a:gd name="T6" fmla="*/ 0 60000 65536"/>
                  <a:gd name="T7" fmla="*/ 0 60000 65536"/>
                  <a:gd name="T8" fmla="*/ 0 60000 65536"/>
                  <a:gd name="T9" fmla="*/ 1176368 w 2359025"/>
                  <a:gd name="T10" fmla="*/ 0 h 2414587"/>
                  <a:gd name="T11" fmla="*/ 2359025 w 2359025"/>
                  <a:gd name="T12" fmla="*/ 1206598 h 2414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9025" h="2414587">
                    <a:moveTo>
                      <a:pt x="1176366" y="4"/>
                    </a:moveTo>
                    <a:lnTo>
                      <a:pt x="1176366" y="4"/>
                    </a:lnTo>
                    <a:cubicBezTo>
                      <a:pt x="1177414" y="1"/>
                      <a:pt x="1178463" y="-1"/>
                      <a:pt x="1179513" y="0"/>
                    </a:cubicBezTo>
                    <a:cubicBezTo>
                      <a:pt x="1830530" y="0"/>
                      <a:pt x="2358446" y="539870"/>
                      <a:pt x="2359025" y="1206220"/>
                    </a:cubicBezTo>
                    <a:lnTo>
                      <a:pt x="1946030" y="1206596"/>
                    </a:lnTo>
                    <a:lnTo>
                      <a:pt x="1946029" y="1206596"/>
                    </a:lnTo>
                    <a:cubicBezTo>
                      <a:pt x="1945658" y="768189"/>
                      <a:pt x="1602585" y="412994"/>
                      <a:pt x="1179512" y="412994"/>
                    </a:cubicBezTo>
                    <a:cubicBezTo>
                      <a:pt x="1178821" y="412993"/>
                      <a:pt x="1178131" y="412994"/>
                      <a:pt x="1177441" y="412996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eaLnBrk="1" hangingPunct="1">
                  <a:defRPr/>
                </a:pPr>
                <a:endParaRPr lang="nl-NL" sz="1400" b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1" name="Tekstvak 3"/>
              <p:cNvSpPr txBox="1">
                <a:spLocks noChangeArrowheads="1"/>
              </p:cNvSpPr>
              <p:nvPr/>
            </p:nvSpPr>
            <p:spPr bwMode="auto">
              <a:xfrm rot="-3128306">
                <a:off x="2792917" y="2370748"/>
                <a:ext cx="620377" cy="881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nl-NL" altLang="nl-NL" sz="1400" b="0">
                    <a:solidFill>
                      <a:schemeClr val="tx2"/>
                    </a:solidFill>
                    <a:latin typeface="Calibri" pitchFamily="34" charset="0"/>
                    <a:ea typeface="MS PGothic" pitchFamily="34" charset="-128"/>
                  </a:rPr>
                  <a:t>0</a:t>
                </a:r>
                <a:r>
                  <a:rPr lang="nl-NL" altLang="nl-NL" sz="1400" b="0" baseline="30000">
                    <a:solidFill>
                      <a:schemeClr val="tx2"/>
                    </a:solidFill>
                    <a:latin typeface="Calibri" pitchFamily="34" charset="0"/>
                    <a:ea typeface="MS PGothic" pitchFamily="34" charset="-128"/>
                  </a:rPr>
                  <a:t>e</a:t>
                </a:r>
                <a:r>
                  <a:rPr lang="nl-NL" altLang="nl-NL" sz="1400" b="0">
                    <a:solidFill>
                      <a:schemeClr val="tx2"/>
                    </a:solidFill>
                    <a:latin typeface="Calibri" pitchFamily="34" charset="0"/>
                    <a:ea typeface="MS PGothic" pitchFamily="34" charset="-128"/>
                  </a:rPr>
                  <a:t> lij</a:t>
                </a:r>
              </a:p>
            </p:txBody>
          </p:sp>
          <p:sp>
            <p:nvSpPr>
              <p:cNvPr id="32" name="Tekstvak 44"/>
              <p:cNvSpPr txBox="1">
                <a:spLocks noChangeArrowheads="1"/>
              </p:cNvSpPr>
              <p:nvPr/>
            </p:nvSpPr>
            <p:spPr bwMode="auto">
              <a:xfrm rot="2696501">
                <a:off x="5567625" y="2248031"/>
                <a:ext cx="620307" cy="910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nl-NL" altLang="nl-NL" sz="1400" b="0">
                    <a:solidFill>
                      <a:schemeClr val="tx2"/>
                    </a:solidFill>
                    <a:latin typeface="Calibri" pitchFamily="34" charset="0"/>
                    <a:ea typeface="MS PGothic" pitchFamily="34" charset="-128"/>
                  </a:rPr>
                  <a:t>1</a:t>
                </a:r>
                <a:r>
                  <a:rPr lang="nl-NL" altLang="nl-NL" sz="1400" b="0" baseline="30000">
                    <a:solidFill>
                      <a:schemeClr val="tx2"/>
                    </a:solidFill>
                    <a:latin typeface="Calibri" pitchFamily="34" charset="0"/>
                    <a:ea typeface="MS PGothic" pitchFamily="34" charset="-128"/>
                  </a:rPr>
                  <a:t>e</a:t>
                </a:r>
                <a:r>
                  <a:rPr lang="nl-NL" altLang="nl-NL" sz="1400" b="0">
                    <a:solidFill>
                      <a:schemeClr val="tx2"/>
                    </a:solidFill>
                    <a:latin typeface="Calibri" pitchFamily="34" charset="0"/>
                    <a:ea typeface="MS PGothic" pitchFamily="34" charset="-128"/>
                  </a:rPr>
                  <a:t> lin</a:t>
                </a:r>
              </a:p>
            </p:txBody>
          </p:sp>
          <p:sp>
            <p:nvSpPr>
              <p:cNvPr id="33" name="Tekstvak 45"/>
              <p:cNvSpPr txBox="1">
                <a:spLocks noChangeArrowheads="1"/>
              </p:cNvSpPr>
              <p:nvPr/>
            </p:nvSpPr>
            <p:spPr bwMode="auto">
              <a:xfrm rot="-8027312">
                <a:off x="2873539" y="4890787"/>
                <a:ext cx="620377" cy="881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nl-NL" altLang="nl-NL" sz="1400" b="0">
                    <a:solidFill>
                      <a:schemeClr val="tx2"/>
                    </a:solidFill>
                    <a:latin typeface="Calibri" pitchFamily="34" charset="0"/>
                    <a:ea typeface="MS PGothic" pitchFamily="34" charset="-128"/>
                  </a:rPr>
                  <a:t>3</a:t>
                </a:r>
                <a:r>
                  <a:rPr lang="nl-NL" altLang="nl-NL" sz="1400" b="0" baseline="30000">
                    <a:solidFill>
                      <a:schemeClr val="tx2"/>
                    </a:solidFill>
                    <a:latin typeface="Calibri" pitchFamily="34" charset="0"/>
                    <a:ea typeface="MS PGothic" pitchFamily="34" charset="-128"/>
                  </a:rPr>
                  <a:t>e</a:t>
                </a:r>
                <a:r>
                  <a:rPr lang="nl-NL" altLang="nl-NL" sz="1400" b="0">
                    <a:solidFill>
                      <a:schemeClr val="tx2"/>
                    </a:solidFill>
                    <a:latin typeface="Calibri" pitchFamily="34" charset="0"/>
                    <a:ea typeface="MS PGothic" pitchFamily="34" charset="-128"/>
                  </a:rPr>
                  <a:t> lij</a:t>
                </a:r>
              </a:p>
            </p:txBody>
          </p:sp>
          <p:sp>
            <p:nvSpPr>
              <p:cNvPr id="34" name="Tekstvak 46"/>
              <p:cNvSpPr txBox="1">
                <a:spLocks noChangeArrowheads="1"/>
              </p:cNvSpPr>
              <p:nvPr/>
            </p:nvSpPr>
            <p:spPr bwMode="auto">
              <a:xfrm rot="7878024">
                <a:off x="5586743" y="4697177"/>
                <a:ext cx="620376" cy="1244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nl-NL" altLang="nl-NL" sz="1400" b="0">
                    <a:solidFill>
                      <a:schemeClr val="tx2"/>
                    </a:solidFill>
                    <a:latin typeface="Calibri" pitchFamily="34" charset="0"/>
                    <a:ea typeface="MS PGothic" pitchFamily="34" charset="-128"/>
                  </a:rPr>
                  <a:t>2</a:t>
                </a:r>
                <a:r>
                  <a:rPr lang="nl-NL" altLang="nl-NL" sz="1400" b="0" baseline="30000">
                    <a:solidFill>
                      <a:schemeClr val="tx2"/>
                    </a:solidFill>
                    <a:latin typeface="Calibri" pitchFamily="34" charset="0"/>
                    <a:ea typeface="MS PGothic" pitchFamily="34" charset="-128"/>
                  </a:rPr>
                  <a:t>e</a:t>
                </a:r>
                <a:r>
                  <a:rPr lang="nl-NL" altLang="nl-NL" sz="1400" b="0">
                    <a:solidFill>
                      <a:schemeClr val="tx2"/>
                    </a:solidFill>
                    <a:latin typeface="Calibri" pitchFamily="34" charset="0"/>
                    <a:ea typeface="MS PGothic" pitchFamily="34" charset="-128"/>
                  </a:rPr>
                  <a:t> lin</a:t>
                </a:r>
              </a:p>
            </p:txBody>
          </p:sp>
        </p:grpSp>
        <p:grpSp>
          <p:nvGrpSpPr>
            <p:cNvPr id="14" name="Groeperen 48"/>
            <p:cNvGrpSpPr>
              <a:grpSpLocks noChangeAspect="1"/>
            </p:cNvGrpSpPr>
            <p:nvPr/>
          </p:nvGrpSpPr>
          <p:grpSpPr>
            <a:xfrm>
              <a:off x="5257800" y="2667122"/>
              <a:ext cx="2788661" cy="2615800"/>
              <a:chOff x="3352800" y="2616200"/>
              <a:chExt cx="2447925" cy="2370138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2" name="Blokboog 21"/>
              <p:cNvSpPr/>
              <p:nvPr/>
            </p:nvSpPr>
            <p:spPr bwMode="auto">
              <a:xfrm>
                <a:off x="3352800" y="2627313"/>
                <a:ext cx="2436813" cy="2336800"/>
              </a:xfrm>
              <a:prstGeom prst="blockArc">
                <a:avLst>
                  <a:gd name="adj1" fmla="val 16191040"/>
                  <a:gd name="adj2" fmla="val 21596874"/>
                  <a:gd name="adj3" fmla="val 17507"/>
                </a:avLst>
              </a:prstGeom>
              <a:gradFill flip="none" rotWithShape="1">
                <a:gsLst>
                  <a:gs pos="30000">
                    <a:srgbClr val="CCFFCC"/>
                  </a:gs>
                  <a:gs pos="100000">
                    <a:srgbClr val="CCFFCC"/>
                  </a:gs>
                  <a:gs pos="0">
                    <a:srgbClr val="CCFFCC"/>
                  </a:gs>
                  <a:gs pos="70000">
                    <a:srgbClr val="CCFF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nl-NL" sz="1400" b="0">
                  <a:solidFill>
                    <a:schemeClr val="tx2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23" name="Blokboog 22"/>
              <p:cNvSpPr/>
              <p:nvPr/>
            </p:nvSpPr>
            <p:spPr bwMode="auto">
              <a:xfrm rot="16200000">
                <a:off x="3391694" y="2599532"/>
                <a:ext cx="2359025" cy="2414587"/>
              </a:xfrm>
              <a:prstGeom prst="blockArc">
                <a:avLst>
                  <a:gd name="adj1" fmla="val 16191040"/>
                  <a:gd name="adj2" fmla="val 21596874"/>
                  <a:gd name="adj3" fmla="val 17507"/>
                </a:avLst>
              </a:prstGeom>
              <a:gradFill flip="none" rotWithShape="1">
                <a:gsLst>
                  <a:gs pos="0">
                    <a:srgbClr val="CCFFFF"/>
                  </a:gs>
                  <a:gs pos="100000">
                    <a:srgbClr val="CCFFCC"/>
                  </a:gs>
                  <a:gs pos="74000">
                    <a:srgbClr val="CCFFFF"/>
                  </a:gs>
                  <a:gs pos="15000">
                    <a:srgbClr val="CCFFFF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nl-NL" sz="1400" b="0">
                  <a:solidFill>
                    <a:schemeClr val="tx2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24" name="Blokboog 23"/>
              <p:cNvSpPr/>
              <p:nvPr/>
            </p:nvSpPr>
            <p:spPr bwMode="auto">
              <a:xfrm rot="5400000">
                <a:off x="3402806" y="2588419"/>
                <a:ext cx="2359025" cy="2414587"/>
              </a:xfrm>
              <a:prstGeom prst="blockArc">
                <a:avLst>
                  <a:gd name="adj1" fmla="val 16191040"/>
                  <a:gd name="adj2" fmla="val 21596874"/>
                  <a:gd name="adj3" fmla="val 17507"/>
                </a:avLst>
              </a:prstGeom>
              <a:gradFill flip="none" rotWithShape="1">
                <a:gsLst>
                  <a:gs pos="0">
                    <a:srgbClr val="FF9933"/>
                  </a:gs>
                  <a:gs pos="50000">
                    <a:srgbClr val="FFFF99"/>
                  </a:gs>
                  <a:gs pos="100000">
                    <a:srgbClr val="CCFFCC"/>
                  </a:gs>
                  <a:gs pos="20000">
                    <a:srgbClr val="FFFF9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nl-NL" sz="1400" b="0">
                  <a:solidFill>
                    <a:schemeClr val="tx2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25" name="Blokboog 24"/>
              <p:cNvSpPr/>
              <p:nvPr/>
            </p:nvSpPr>
            <p:spPr bwMode="auto">
              <a:xfrm rot="10800000">
                <a:off x="3363912" y="2638425"/>
                <a:ext cx="2436813" cy="2336800"/>
              </a:xfrm>
              <a:prstGeom prst="blockArc">
                <a:avLst>
                  <a:gd name="adj1" fmla="val 16191040"/>
                  <a:gd name="adj2" fmla="val 21596874"/>
                  <a:gd name="adj3" fmla="val 17507"/>
                </a:avLst>
              </a:prstGeom>
              <a:gradFill flip="none" rotWithShape="1">
                <a:gsLst>
                  <a:gs pos="0">
                    <a:srgbClr val="CCFFFF"/>
                  </a:gs>
                  <a:gs pos="100000">
                    <a:srgbClr val="FFFF99"/>
                  </a:gs>
                  <a:gs pos="48000">
                    <a:srgbClr val="FF9933"/>
                  </a:gs>
                  <a:gs pos="76000">
                    <a:srgbClr val="FF9933"/>
                  </a:gs>
                  <a:gs pos="14000">
                    <a:srgbClr val="CC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nl-NL" sz="1400" b="0">
                  <a:solidFill>
                    <a:schemeClr val="tx2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26" name="Ovaal 25"/>
              <p:cNvSpPr/>
              <p:nvPr/>
            </p:nvSpPr>
            <p:spPr bwMode="auto">
              <a:xfrm flipH="1">
                <a:off x="3363913" y="2616200"/>
                <a:ext cx="2425700" cy="2359025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nl-NL" sz="1400" b="0">
                  <a:solidFill>
                    <a:schemeClr val="tx2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27" name="Ovaal 26"/>
              <p:cNvSpPr/>
              <p:nvPr/>
            </p:nvSpPr>
            <p:spPr bwMode="auto">
              <a:xfrm>
                <a:off x="3776663" y="3048000"/>
                <a:ext cx="1600200" cy="1524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nl-NL" sz="1400" b="0">
                  <a:solidFill>
                    <a:schemeClr val="tx2"/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</p:grpSp>
        <p:sp>
          <p:nvSpPr>
            <p:cNvPr id="15" name="Tekstvak 55"/>
            <p:cNvSpPr txBox="1">
              <a:spLocks noChangeArrowheads="1"/>
            </p:cNvSpPr>
            <p:nvPr/>
          </p:nvSpPr>
          <p:spPr bwMode="auto">
            <a:xfrm>
              <a:off x="4724400" y="2362200"/>
              <a:ext cx="1543946" cy="30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l-NL" altLang="nl-NL" sz="1400" b="0">
                  <a:solidFill>
                    <a:schemeClr val="tx2"/>
                  </a:solidFill>
                  <a:latin typeface="Calibri" pitchFamily="34" charset="0"/>
                  <a:ea typeface="MS PGothic" pitchFamily="34" charset="-128"/>
                </a:rPr>
                <a:t>kraamverzorgende</a:t>
              </a:r>
            </a:p>
          </p:txBody>
        </p:sp>
        <p:sp>
          <p:nvSpPr>
            <p:cNvPr id="16" name="Tekstvak 56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926932" cy="30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l-NL" altLang="nl-NL" sz="1400" b="0" dirty="0">
                  <a:solidFill>
                    <a:schemeClr val="tx2"/>
                  </a:solidFill>
                  <a:latin typeface="Calibri" pitchFamily="34" charset="0"/>
                  <a:ea typeface="MS PGothic" pitchFamily="34" charset="-128"/>
                </a:rPr>
                <a:t>GGD / JGZ</a:t>
              </a:r>
            </a:p>
          </p:txBody>
        </p:sp>
        <p:sp>
          <p:nvSpPr>
            <p:cNvPr id="17" name="Tekstvak 57"/>
            <p:cNvSpPr txBox="1">
              <a:spLocks noChangeArrowheads="1"/>
            </p:cNvSpPr>
            <p:nvPr/>
          </p:nvSpPr>
          <p:spPr bwMode="auto">
            <a:xfrm>
              <a:off x="7543800" y="2590800"/>
              <a:ext cx="1201965" cy="30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l-NL" altLang="nl-NL" sz="1400" b="0">
                  <a:solidFill>
                    <a:schemeClr val="tx2"/>
                  </a:solidFill>
                  <a:latin typeface="Calibri" pitchFamily="34" charset="0"/>
                  <a:ea typeface="MS PGothic" pitchFamily="34" charset="-128"/>
                </a:rPr>
                <a:t>verloskundige</a:t>
              </a:r>
            </a:p>
          </p:txBody>
        </p:sp>
        <p:sp>
          <p:nvSpPr>
            <p:cNvPr id="18" name="Tekstvak 58"/>
            <p:cNvSpPr txBox="1">
              <a:spLocks noChangeArrowheads="1"/>
            </p:cNvSpPr>
            <p:nvPr/>
          </p:nvSpPr>
          <p:spPr bwMode="auto">
            <a:xfrm>
              <a:off x="6477000" y="5486400"/>
              <a:ext cx="1106611" cy="30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l-NL" altLang="nl-NL" sz="1400" b="0">
                  <a:solidFill>
                    <a:schemeClr val="tx2"/>
                  </a:solidFill>
                  <a:latin typeface="Calibri" pitchFamily="34" charset="0"/>
                  <a:ea typeface="MS PGothic" pitchFamily="34" charset="-128"/>
                </a:rPr>
                <a:t>gynaecoloog</a:t>
              </a:r>
            </a:p>
          </p:txBody>
        </p:sp>
        <p:sp>
          <p:nvSpPr>
            <p:cNvPr id="19" name="Tekstvak 59"/>
            <p:cNvSpPr txBox="1">
              <a:spLocks noChangeArrowheads="1"/>
            </p:cNvSpPr>
            <p:nvPr/>
          </p:nvSpPr>
          <p:spPr bwMode="auto">
            <a:xfrm>
              <a:off x="7559870" y="5105400"/>
              <a:ext cx="926482" cy="30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l-NL" altLang="nl-NL" sz="1400" b="0">
                  <a:solidFill>
                    <a:schemeClr val="tx2"/>
                  </a:solidFill>
                  <a:latin typeface="Calibri" pitchFamily="34" charset="0"/>
                  <a:ea typeface="MS PGothic" pitchFamily="34" charset="-128"/>
                </a:rPr>
                <a:t>kinderarts</a:t>
              </a:r>
            </a:p>
          </p:txBody>
        </p:sp>
        <p:sp>
          <p:nvSpPr>
            <p:cNvPr id="20" name="Tekstvak 61"/>
            <p:cNvSpPr txBox="1">
              <a:spLocks noChangeArrowheads="1"/>
            </p:cNvSpPr>
            <p:nvPr/>
          </p:nvSpPr>
          <p:spPr bwMode="auto">
            <a:xfrm>
              <a:off x="4191000" y="4724400"/>
              <a:ext cx="1112702" cy="30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l-NL" altLang="nl-NL" sz="1400" b="0" dirty="0">
                  <a:solidFill>
                    <a:schemeClr val="tx2"/>
                  </a:solidFill>
                  <a:latin typeface="Calibri" pitchFamily="34" charset="0"/>
                  <a:ea typeface="MS PGothic" pitchFamily="34" charset="-128"/>
                </a:rPr>
                <a:t>neonatoloog</a:t>
              </a:r>
            </a:p>
          </p:txBody>
        </p:sp>
        <p:sp>
          <p:nvSpPr>
            <p:cNvPr id="21" name="Tekstvak 62"/>
            <p:cNvSpPr txBox="1">
              <a:spLocks noChangeArrowheads="1"/>
            </p:cNvSpPr>
            <p:nvPr/>
          </p:nvSpPr>
          <p:spPr bwMode="auto">
            <a:xfrm>
              <a:off x="4267200" y="5334000"/>
              <a:ext cx="1972623" cy="30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l-NL" altLang="nl-NL" sz="1400" b="0" dirty="0">
                  <a:solidFill>
                    <a:schemeClr val="tx2"/>
                  </a:solidFill>
                  <a:latin typeface="Calibri" pitchFamily="34" charset="0"/>
                  <a:ea typeface="MS PGothic" pitchFamily="34" charset="-128"/>
                </a:rPr>
                <a:t>obstetrisch </a:t>
              </a:r>
              <a:r>
                <a:rPr lang="nl-NL" altLang="nl-NL" sz="1400" b="0" dirty="0" err="1">
                  <a:solidFill>
                    <a:schemeClr val="tx2"/>
                  </a:solidFill>
                  <a:latin typeface="Calibri" pitchFamily="34" charset="0"/>
                  <a:ea typeface="MS PGothic" pitchFamily="34" charset="-128"/>
                </a:rPr>
                <a:t>perinatoloog</a:t>
              </a:r>
              <a:endParaRPr lang="nl-NL" altLang="nl-NL" sz="1400" b="0" dirty="0">
                <a:solidFill>
                  <a:schemeClr val="tx2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35" name="Tijdelijke aanduiding voor dianumm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07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3"/>
          </p:cNvPr>
          <p:cNvSpPr/>
          <p:nvPr/>
        </p:nvSpPr>
        <p:spPr>
          <a:xfrm rot="21417198">
            <a:off x="5925736" y="5407569"/>
            <a:ext cx="6268658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8112224" y="6199321"/>
            <a:ext cx="353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www.kennisnetgeboortezorg.nl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223792" y="2348880"/>
            <a:ext cx="22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87488" y="2132856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sp>
        <p:nvSpPr>
          <p:cNvPr id="9" name="Rechthoek 8"/>
          <p:cNvSpPr/>
          <p:nvPr/>
        </p:nvSpPr>
        <p:spPr>
          <a:xfrm>
            <a:off x="1271464" y="2060848"/>
            <a:ext cx="99371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Kunnen en willen we schuiven met taken op maat van</a:t>
            </a:r>
          </a:p>
          <a:p>
            <a:endParaRPr lang="nl-NL" sz="2800" dirty="0"/>
          </a:p>
          <a:p>
            <a:pPr>
              <a:buFont typeface="Arial" pitchFamily="34" charset="0"/>
              <a:buChar char="•"/>
            </a:pPr>
            <a:r>
              <a:rPr lang="nl-NL" sz="2800" dirty="0"/>
              <a:t>De kwaliteit van zorg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/>
              <a:t>De wensen van de cliënt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/>
              <a:t>De bekwaam- en bevoegdheid </a:t>
            </a:r>
          </a:p>
          <a:p>
            <a:r>
              <a:rPr lang="nl-NL" sz="2800" dirty="0"/>
              <a:t>  	van de zorgverlener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/>
              <a:t>Doelmatigheid</a:t>
            </a:r>
          </a:p>
        </p:txBody>
      </p:sp>
      <p:sp>
        <p:nvSpPr>
          <p:cNvPr id="10" name="Rechthoek 9"/>
          <p:cNvSpPr/>
          <p:nvPr/>
        </p:nvSpPr>
        <p:spPr>
          <a:xfrm>
            <a:off x="1055440" y="404664"/>
            <a:ext cx="10225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/>
              <a:t>Taakherschikking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7344" y="2348880"/>
            <a:ext cx="5904656" cy="3024336"/>
          </a:xfrm>
          <a:prstGeom prst="rect">
            <a:avLst/>
          </a:prstGeom>
        </p:spPr>
      </p:pic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07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223792" y="2348880"/>
            <a:ext cx="22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87488" y="2132856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sp>
        <p:nvSpPr>
          <p:cNvPr id="9" name="Rechthoek 8"/>
          <p:cNvSpPr/>
          <p:nvPr/>
        </p:nvSpPr>
        <p:spPr>
          <a:xfrm>
            <a:off x="767408" y="1988840"/>
            <a:ext cx="11089232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/>
            <a:r>
              <a:rPr lang="nl-NL" sz="2400" dirty="0"/>
              <a:t>	Integraal samenwerken in de geboortezorg is goed voor de </a:t>
            </a:r>
            <a:r>
              <a:rPr lang="nl-NL" sz="3200" b="1" dirty="0"/>
              <a:t>cliënt</a:t>
            </a:r>
            <a:endParaRPr lang="nl-NL" sz="2400" b="1" dirty="0"/>
          </a:p>
          <a:p>
            <a:r>
              <a:rPr lang="nl-NL" sz="2400" dirty="0"/>
              <a:t>	JA </a:t>
            </a:r>
            <a:r>
              <a:rPr lang="nl-NL" sz="2400" dirty="0">
                <a:solidFill>
                  <a:srgbClr val="00B050"/>
                </a:solidFill>
              </a:rPr>
              <a:t>GROEN</a:t>
            </a:r>
            <a:r>
              <a:rPr lang="nl-NL" sz="2400" dirty="0"/>
              <a:t> 						NEE </a:t>
            </a:r>
            <a:r>
              <a:rPr lang="nl-NL" sz="2400" dirty="0">
                <a:solidFill>
                  <a:srgbClr val="FF0000"/>
                </a:solidFill>
              </a:rPr>
              <a:t>ROOD</a:t>
            </a:r>
          </a:p>
          <a:p>
            <a:endParaRPr lang="nl-NL" sz="2400" dirty="0"/>
          </a:p>
          <a:p>
            <a:endParaRPr lang="nl-NL" sz="2400" dirty="0"/>
          </a:p>
          <a:p>
            <a:pPr marL="457200" indent="-457200"/>
            <a:endParaRPr lang="nl-NL" sz="2400" dirty="0"/>
          </a:p>
        </p:txBody>
      </p:sp>
      <p:sp>
        <p:nvSpPr>
          <p:cNvPr id="10" name="Rechthoek 9"/>
          <p:cNvSpPr/>
          <p:nvPr/>
        </p:nvSpPr>
        <p:spPr>
          <a:xfrm>
            <a:off x="1055440" y="404664"/>
            <a:ext cx="102251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/>
              <a:t>Integraal samenwerken in de Geboortezorg 1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7B6A69E-E4C2-45BE-8D3F-28B75A9C39E5}"/>
              </a:ext>
            </a:extLst>
          </p:cNvPr>
          <p:cNvSpPr txBox="1"/>
          <p:nvPr/>
        </p:nvSpPr>
        <p:spPr>
          <a:xfrm>
            <a:off x="7932327" y="625328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1AEF0"/>
                </a:solidFill>
              </a:rPr>
              <a:t>www.</a:t>
            </a:r>
            <a:r>
              <a:rPr lang="en-GB" sz="2000" b="1" dirty="0">
                <a:solidFill>
                  <a:srgbClr val="01ABFF"/>
                </a:solidFill>
              </a:rPr>
              <a:t>kennisnetgeboortezorg</a:t>
            </a:r>
            <a:r>
              <a:rPr lang="en-GB" sz="2000" b="1" dirty="0">
                <a:solidFill>
                  <a:srgbClr val="01AEF0"/>
                </a:solidFill>
              </a:rPr>
              <a:t>.nl</a:t>
            </a:r>
            <a:endParaRPr lang="nl-NL" sz="2000" b="1" dirty="0">
              <a:solidFill>
                <a:srgbClr val="01AEF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07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3"/>
          </p:cNvPr>
          <p:cNvSpPr/>
          <p:nvPr/>
        </p:nvSpPr>
        <p:spPr>
          <a:xfrm rot="21417198">
            <a:off x="5925736" y="5407569"/>
            <a:ext cx="6268658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8112224" y="6309319"/>
            <a:ext cx="353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www.kennisnetgeboortezorg.nl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223792" y="2348880"/>
            <a:ext cx="22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87488" y="2132856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sp>
        <p:nvSpPr>
          <p:cNvPr id="11" name="Rechthoek 10"/>
          <p:cNvSpPr/>
          <p:nvPr/>
        </p:nvSpPr>
        <p:spPr>
          <a:xfrm>
            <a:off x="1343472" y="476672"/>
            <a:ext cx="9505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 err="1"/>
              <a:t>NZa-Beleidsregels</a:t>
            </a:r>
            <a:r>
              <a:rPr lang="nl-NL" sz="4400" dirty="0"/>
              <a:t> Geboortezorg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415480" y="1340768"/>
            <a:ext cx="96490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dirty="0"/>
              <a:t> </a:t>
            </a:r>
            <a:r>
              <a:rPr lang="nl-NL" sz="2800" dirty="0"/>
              <a:t>1</a:t>
            </a:r>
            <a:r>
              <a:rPr lang="nl-NL" sz="2800" baseline="30000" dirty="0"/>
              <a:t>ste</a:t>
            </a:r>
            <a:r>
              <a:rPr lang="nl-NL" sz="2800" dirty="0"/>
              <a:t> </a:t>
            </a:r>
            <a:r>
              <a:rPr lang="nl-NL" sz="2800" dirty="0" err="1"/>
              <a:t>lijns</a:t>
            </a:r>
            <a:r>
              <a:rPr lang="nl-NL" sz="2800" dirty="0"/>
              <a:t> Verloskunde 	– </a:t>
            </a:r>
            <a:r>
              <a:rPr lang="nl-NL" sz="2800" dirty="0" err="1"/>
              <a:t>max-tarieven</a:t>
            </a:r>
            <a:r>
              <a:rPr lang="nl-NL" sz="2800" dirty="0"/>
              <a:t> (</a:t>
            </a:r>
            <a:r>
              <a:rPr lang="nl-NL" sz="2800" dirty="0" err="1"/>
              <a:t>A-segment</a:t>
            </a:r>
            <a:r>
              <a:rPr lang="nl-NL" sz="28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/>
              <a:t> Kraamzorg 			– </a:t>
            </a:r>
            <a:r>
              <a:rPr lang="nl-NL" sz="2800" dirty="0" err="1"/>
              <a:t>max-tarieven</a:t>
            </a:r>
            <a:r>
              <a:rPr lang="nl-NL" sz="2800" dirty="0"/>
              <a:t> (</a:t>
            </a:r>
            <a:r>
              <a:rPr lang="nl-NL" sz="2800" dirty="0" err="1"/>
              <a:t>A-segment</a:t>
            </a:r>
            <a:r>
              <a:rPr lang="nl-NL" sz="28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/>
              <a:t> Ziekenhuizen 		– vrije tarieven (</a:t>
            </a:r>
            <a:r>
              <a:rPr lang="nl-NL" sz="2800" dirty="0" err="1"/>
              <a:t>B-segment</a:t>
            </a:r>
            <a:r>
              <a:rPr lang="nl-NL" sz="2800" dirty="0"/>
              <a:t>)</a:t>
            </a:r>
          </a:p>
          <a:p>
            <a:endParaRPr lang="nl-NL" sz="2800" dirty="0"/>
          </a:p>
          <a:p>
            <a:pPr>
              <a:buFont typeface="Arial" pitchFamily="34" charset="0"/>
              <a:buChar char="•"/>
            </a:pPr>
            <a:r>
              <a:rPr lang="nl-NL" sz="2800" dirty="0"/>
              <a:t> Module Integrale Geboortezorg – maximaal 10% bovenop het 	volledige  1</a:t>
            </a:r>
            <a:r>
              <a:rPr lang="nl-NL" sz="2800" baseline="30000" dirty="0"/>
              <a:t>ste</a:t>
            </a:r>
            <a:r>
              <a:rPr lang="nl-NL" sz="2800" dirty="0"/>
              <a:t> </a:t>
            </a:r>
            <a:r>
              <a:rPr lang="nl-NL" sz="2800" dirty="0" err="1"/>
              <a:t>lijns</a:t>
            </a:r>
            <a:r>
              <a:rPr lang="nl-NL" sz="2800" dirty="0"/>
              <a:t> Verloskundige tarief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/>
              <a:t> Integrale Geboortezorg met 9 Integrale Prestaties 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/>
              <a:t> Tarieven voor Geboortecentra, Lachgas 1</a:t>
            </a:r>
            <a:r>
              <a:rPr lang="nl-NL" sz="2800" baseline="30000" dirty="0"/>
              <a:t>ste</a:t>
            </a:r>
            <a:r>
              <a:rPr lang="nl-NL" sz="2800" dirty="0"/>
              <a:t> lijn, </a:t>
            </a:r>
            <a:r>
              <a:rPr lang="nl-NL" sz="2800" dirty="0" err="1"/>
              <a:t>Ligdag-Plus</a:t>
            </a:r>
            <a:r>
              <a:rPr lang="nl-NL" sz="2800" dirty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/>
              <a:t> Innovatietarieven voor CTG in 1</a:t>
            </a:r>
            <a:r>
              <a:rPr lang="nl-NL" sz="2800" baseline="30000" dirty="0"/>
              <a:t>ste</a:t>
            </a:r>
            <a:r>
              <a:rPr lang="nl-NL" sz="2800" dirty="0"/>
              <a:t>  lijn prenataal, Integraal</a:t>
            </a:r>
          </a:p>
          <a:p>
            <a:r>
              <a:rPr lang="nl-NL" sz="2800" dirty="0"/>
              <a:t>Nataal Medium Care en Integraal zonder kraamzorg</a:t>
            </a:r>
          </a:p>
          <a:p>
            <a:endParaRPr lang="nl-NL" b="1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07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Module integrale geboortezorg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3"/>
            <a:ext cx="11175032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Bedoeld om toe te werken naar integrale geboortezorg inclusief bekostiging (transitiekosten)</a:t>
            </a:r>
          </a:p>
          <a:p>
            <a:r>
              <a:rPr lang="nl-NL" dirty="0"/>
              <a:t>Maximaal 10% extra op het tarief voor eerstelijns verloskundige zorg</a:t>
            </a:r>
          </a:p>
          <a:p>
            <a:r>
              <a:rPr lang="nl-NL" dirty="0"/>
              <a:t>Aanvragen bij preferente- en vervolgens alle zorgverzekeraars        (zie voorwaarden websites) met:</a:t>
            </a:r>
          </a:p>
          <a:p>
            <a:pPr lvl="1"/>
            <a:r>
              <a:rPr lang="nl-NL" dirty="0"/>
              <a:t>Het hele VSV</a:t>
            </a:r>
          </a:p>
          <a:p>
            <a:pPr lvl="1"/>
            <a:r>
              <a:rPr lang="nl-NL" dirty="0"/>
              <a:t>Intentie om binnen één tot twee jaar over te gaan op integrale bekostiging. Partijen moeten op dat moment een juridische entiteit gevormd hebben </a:t>
            </a:r>
          </a:p>
          <a:p>
            <a:pPr lvl="1"/>
            <a:r>
              <a:rPr lang="nl-NL" dirty="0"/>
              <a:t>Samenwerkingsniveau 2 à 3 van de CPZ ladder</a:t>
            </a:r>
          </a:p>
          <a:p>
            <a:pPr lvl="1"/>
            <a:r>
              <a:rPr lang="nl-NL" dirty="0"/>
              <a:t>Plan van Aanpak/Projectplan en een begroting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5" name="Oval 5">
            <a:hlinkClick r:id="rId3"/>
          </p:cNvPr>
          <p:cNvSpPr/>
          <p:nvPr/>
        </p:nvSpPr>
        <p:spPr>
          <a:xfrm>
            <a:off x="5925736" y="5407569"/>
            <a:ext cx="6506968" cy="1888624"/>
          </a:xfrm>
          <a:custGeom>
            <a:avLst/>
            <a:gdLst>
              <a:gd name="connsiteX0" fmla="*/ 0 w 3707904"/>
              <a:gd name="connsiteY0" fmla="*/ 922412 h 1844824"/>
              <a:gd name="connsiteX1" fmla="*/ 1853952 w 3707904"/>
              <a:gd name="connsiteY1" fmla="*/ 0 h 1844824"/>
              <a:gd name="connsiteX2" fmla="*/ 3707904 w 3707904"/>
              <a:gd name="connsiteY2" fmla="*/ 922412 h 1844824"/>
              <a:gd name="connsiteX3" fmla="*/ 1853952 w 3707904"/>
              <a:gd name="connsiteY3" fmla="*/ 1844824 h 1844824"/>
              <a:gd name="connsiteX4" fmla="*/ 0 w 3707904"/>
              <a:gd name="connsiteY4" fmla="*/ 922412 h 1844824"/>
              <a:gd name="connsiteX0" fmla="*/ 0 w 3759663"/>
              <a:gd name="connsiteY0" fmla="*/ 954447 h 2245276"/>
              <a:gd name="connsiteX1" fmla="*/ 1853952 w 3759663"/>
              <a:gd name="connsiteY1" fmla="*/ 32035 h 2245276"/>
              <a:gd name="connsiteX2" fmla="*/ 3759663 w 3759663"/>
              <a:gd name="connsiteY2" fmla="*/ 2015496 h 2245276"/>
              <a:gd name="connsiteX3" fmla="*/ 1853952 w 3759663"/>
              <a:gd name="connsiteY3" fmla="*/ 1876859 h 2245276"/>
              <a:gd name="connsiteX4" fmla="*/ 0 w 3759663"/>
              <a:gd name="connsiteY4" fmla="*/ 954447 h 2245276"/>
              <a:gd name="connsiteX0" fmla="*/ 0 w 4674063"/>
              <a:gd name="connsiteY0" fmla="*/ 1845727 h 2183083"/>
              <a:gd name="connsiteX1" fmla="*/ 2768352 w 4674063"/>
              <a:gd name="connsiteY1" fmla="*/ 289 h 2183083"/>
              <a:gd name="connsiteX2" fmla="*/ 4674063 w 4674063"/>
              <a:gd name="connsiteY2" fmla="*/ 1983750 h 2183083"/>
              <a:gd name="connsiteX3" fmla="*/ 2768352 w 4674063"/>
              <a:gd name="connsiteY3" fmla="*/ 1845113 h 2183083"/>
              <a:gd name="connsiteX4" fmla="*/ 0 w 4674063"/>
              <a:gd name="connsiteY4" fmla="*/ 1845727 h 2183083"/>
              <a:gd name="connsiteX0" fmla="*/ 12 w 4674075"/>
              <a:gd name="connsiteY0" fmla="*/ 1621437 h 1958793"/>
              <a:gd name="connsiteX1" fmla="*/ 2733859 w 4674075"/>
              <a:gd name="connsiteY1" fmla="*/ 286 h 1958793"/>
              <a:gd name="connsiteX2" fmla="*/ 4674075 w 4674075"/>
              <a:gd name="connsiteY2" fmla="*/ 1759460 h 1958793"/>
              <a:gd name="connsiteX3" fmla="*/ 2768364 w 4674075"/>
              <a:gd name="connsiteY3" fmla="*/ 1620823 h 1958793"/>
              <a:gd name="connsiteX4" fmla="*/ 12 w 4674075"/>
              <a:gd name="connsiteY4" fmla="*/ 1621437 h 1958793"/>
              <a:gd name="connsiteX0" fmla="*/ 1693 w 4675756"/>
              <a:gd name="connsiteY0" fmla="*/ 1440317 h 1777673"/>
              <a:gd name="connsiteX1" fmla="*/ 3184114 w 4675756"/>
              <a:gd name="connsiteY1" fmla="*/ 321 h 1777673"/>
              <a:gd name="connsiteX2" fmla="*/ 4675756 w 4675756"/>
              <a:gd name="connsiteY2" fmla="*/ 1578340 h 1777673"/>
              <a:gd name="connsiteX3" fmla="*/ 2770045 w 4675756"/>
              <a:gd name="connsiteY3" fmla="*/ 1439703 h 1777673"/>
              <a:gd name="connsiteX4" fmla="*/ 1693 w 4675756"/>
              <a:gd name="connsiteY4" fmla="*/ 1440317 h 17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756" h="1777673">
                <a:moveTo>
                  <a:pt x="1693" y="1440317"/>
                </a:moveTo>
                <a:cubicBezTo>
                  <a:pt x="70704" y="1200420"/>
                  <a:pt x="2405104" y="-22683"/>
                  <a:pt x="3184114" y="321"/>
                </a:cubicBezTo>
                <a:cubicBezTo>
                  <a:pt x="3963124" y="23325"/>
                  <a:pt x="4675756" y="1068906"/>
                  <a:pt x="4675756" y="1578340"/>
                </a:cubicBezTo>
                <a:cubicBezTo>
                  <a:pt x="4675756" y="2087774"/>
                  <a:pt x="3549055" y="1462707"/>
                  <a:pt x="2770045" y="1439703"/>
                </a:cubicBezTo>
                <a:cubicBezTo>
                  <a:pt x="1991035" y="1416699"/>
                  <a:pt x="-67318" y="1680214"/>
                  <a:pt x="1693" y="1440317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                            www.kennisnetgeboortezorg.nl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32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82946" cy="8367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223792" y="2348880"/>
            <a:ext cx="22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87488" y="2132856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sp>
        <p:nvSpPr>
          <p:cNvPr id="9" name="Rechthoek 8"/>
          <p:cNvSpPr/>
          <p:nvPr/>
        </p:nvSpPr>
        <p:spPr>
          <a:xfrm>
            <a:off x="767408" y="1916832"/>
            <a:ext cx="11089232" cy="24314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nl-NL" sz="2400" dirty="0"/>
          </a:p>
          <a:p>
            <a:endParaRPr lang="nl-NL" sz="2400" dirty="0"/>
          </a:p>
          <a:p>
            <a:pPr marL="457200" indent="-457200"/>
            <a:r>
              <a:rPr lang="nl-NL" sz="2400" dirty="0"/>
              <a:t>	Integraal samenwerken in de geboortezorg is goed / leuk voor de </a:t>
            </a:r>
            <a:r>
              <a:rPr lang="nl-NL" sz="3200" b="1" dirty="0"/>
              <a:t>zorgverlener</a:t>
            </a:r>
            <a:endParaRPr lang="nl-NL" sz="2400" b="1" dirty="0"/>
          </a:p>
          <a:p>
            <a:r>
              <a:rPr lang="nl-NL" sz="2400" dirty="0"/>
              <a:t>	JA </a:t>
            </a:r>
            <a:r>
              <a:rPr lang="nl-NL" sz="2400" dirty="0">
                <a:solidFill>
                  <a:srgbClr val="00B050"/>
                </a:solidFill>
              </a:rPr>
              <a:t>GROEN</a:t>
            </a:r>
            <a:r>
              <a:rPr lang="nl-NL" sz="2400" dirty="0"/>
              <a:t> 							NEE </a:t>
            </a:r>
            <a:r>
              <a:rPr lang="nl-NL" sz="2400" dirty="0">
                <a:solidFill>
                  <a:srgbClr val="FF0000"/>
                </a:solidFill>
              </a:rPr>
              <a:t>ROOD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10" name="Rechthoek 9"/>
          <p:cNvSpPr/>
          <p:nvPr/>
        </p:nvSpPr>
        <p:spPr>
          <a:xfrm>
            <a:off x="1055440" y="404664"/>
            <a:ext cx="102251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/>
              <a:t>Integraal samenwerken in de Geboortezorg 2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7B6A69E-E4C2-45BE-8D3F-28B75A9C39E5}"/>
              </a:ext>
            </a:extLst>
          </p:cNvPr>
          <p:cNvSpPr txBox="1"/>
          <p:nvPr/>
        </p:nvSpPr>
        <p:spPr>
          <a:xfrm>
            <a:off x="7932327" y="625328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1AEF0"/>
                </a:solidFill>
              </a:rPr>
              <a:t>www.</a:t>
            </a:r>
            <a:r>
              <a:rPr lang="en-GB" sz="2000" b="1" dirty="0">
                <a:solidFill>
                  <a:srgbClr val="01ABFF"/>
                </a:solidFill>
              </a:rPr>
              <a:t>kennisnetgeboortezorg</a:t>
            </a:r>
            <a:r>
              <a:rPr lang="en-GB" sz="2000" b="1" dirty="0">
                <a:solidFill>
                  <a:srgbClr val="01AEF0"/>
                </a:solidFill>
              </a:rPr>
              <a:t>.nl</a:t>
            </a:r>
            <a:endParaRPr lang="nl-NL" sz="2000" b="1" dirty="0">
              <a:solidFill>
                <a:srgbClr val="01AEF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C5E-637F-4644-8E93-831B5C04041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07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1AEF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3" ma:contentTypeDescription="Een nieuw document maken." ma:contentTypeScope="" ma:versionID="89270e37bf7b95a678bc78d74d21c304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408e044710268cc44b07934506910a0d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4921E1-BC0A-45E2-9ACB-2FBE624BF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11B995-9195-4442-91F4-1ACB85F08E3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bf4a096b-ecb1-4e85-a1e0-80c521e034ab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8bc3f94-dfc0-4b96-9f8a-0e5bbfb16367"/>
    <ds:schemaRef ds:uri="ec9541f1-3b43-482c-a8de-1b403dece07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14E5E4-2222-4BD5-97FA-4552CB5809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1105</Words>
  <Application>Microsoft Office PowerPoint</Application>
  <PresentationFormat>Breedbeeld</PresentationFormat>
  <Paragraphs>347</Paragraphs>
  <Slides>24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Module integrale geboortezorg</vt:lpstr>
      <vt:lpstr>PowerPoint-presentatie</vt:lpstr>
      <vt:lpstr> </vt:lpstr>
      <vt:lpstr> </vt:lpstr>
      <vt:lpstr>PowerPoint-presentatie</vt:lpstr>
      <vt:lpstr>Op weg naar een integraal geboortezorgbedrijf met verloskundigen, gynaecologen, ziekenhuis en kraamzorg</vt:lpstr>
      <vt:lpstr>PowerPoint-presentatie</vt:lpstr>
      <vt:lpstr>PowerPoint-presentatie</vt:lpstr>
      <vt:lpstr>Berekening integraal tarief o.b.v.  Historische prestaties/omzet </vt:lpstr>
      <vt:lpstr>Integrale tarieven</vt:lpstr>
      <vt:lpstr>Integrale Contractering Geboortezorg (IB)</vt:lpstr>
      <vt:lpstr>Contractgesprekken</vt:lpstr>
      <vt:lpstr>Bevoorschotting en vangnet</vt:lpstr>
      <vt:lpstr> Administratieve organisatie (AO): integraal  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Gavroche</dc:creator>
  <cp:lastModifiedBy>Lianne Duijs</cp:lastModifiedBy>
  <cp:revision>48</cp:revision>
  <cp:lastPrinted>2016-11-21T10:05:07Z</cp:lastPrinted>
  <dcterms:created xsi:type="dcterms:W3CDTF">2016-11-04T11:50:07Z</dcterms:created>
  <dcterms:modified xsi:type="dcterms:W3CDTF">2017-11-14T08:38:54Z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