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ctiveX/activeX1.xml" ContentType="application/vnd.ms-office.activeX+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7" r:id="rId2"/>
    <p:sldId id="313" r:id="rId3"/>
    <p:sldId id="317" r:id="rId4"/>
    <p:sldId id="374" r:id="rId5"/>
    <p:sldId id="258" r:id="rId6"/>
    <p:sldId id="398" r:id="rId7"/>
    <p:sldId id="260" r:id="rId8"/>
    <p:sldId id="320" r:id="rId9"/>
    <p:sldId id="356" r:id="rId10"/>
    <p:sldId id="261" r:id="rId11"/>
    <p:sldId id="262" r:id="rId12"/>
    <p:sldId id="357" r:id="rId13"/>
    <p:sldId id="364" r:id="rId14"/>
    <p:sldId id="365" r:id="rId15"/>
    <p:sldId id="366" r:id="rId16"/>
    <p:sldId id="358" r:id="rId17"/>
    <p:sldId id="359" r:id="rId18"/>
    <p:sldId id="389" r:id="rId19"/>
    <p:sldId id="390" r:id="rId20"/>
    <p:sldId id="360" r:id="rId21"/>
    <p:sldId id="361" r:id="rId22"/>
    <p:sldId id="363" r:id="rId23"/>
    <p:sldId id="375" r:id="rId24"/>
    <p:sldId id="399" r:id="rId25"/>
    <p:sldId id="386" r:id="rId26"/>
    <p:sldId id="387" r:id="rId27"/>
    <p:sldId id="388" r:id="rId28"/>
    <p:sldId id="391" r:id="rId29"/>
    <p:sldId id="392" r:id="rId30"/>
    <p:sldId id="393" r:id="rId31"/>
    <p:sldId id="370" r:id="rId32"/>
    <p:sldId id="371" r:id="rId33"/>
    <p:sldId id="339" r:id="rId34"/>
    <p:sldId id="340" r:id="rId35"/>
    <p:sldId id="376" r:id="rId36"/>
    <p:sldId id="377" r:id="rId37"/>
    <p:sldId id="378" r:id="rId38"/>
    <p:sldId id="379" r:id="rId39"/>
    <p:sldId id="380" r:id="rId40"/>
    <p:sldId id="381" r:id="rId41"/>
    <p:sldId id="382" r:id="rId42"/>
    <p:sldId id="341" r:id="rId43"/>
    <p:sldId id="328" r:id="rId44"/>
    <p:sldId id="312" r:id="rId45"/>
    <p:sldId id="355" r:id="rId46"/>
    <p:sldId id="330" r:id="rId47"/>
  </p:sldIdLst>
  <p:sldSz cx="9144000" cy="6858000" type="screen4x3"/>
  <p:notesSz cx="6858000" cy="9144000"/>
  <p:custDataLst>
    <p:tags r:id="rId50"/>
  </p:custDataLst>
  <p:defaultTex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A5D0F3"/>
    <a:srgbClr val="99CCFF"/>
    <a:srgbClr val="6699FF"/>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74671" autoAdjust="0"/>
  </p:normalViewPr>
  <p:slideViewPr>
    <p:cSldViewPr>
      <p:cViewPr varScale="1">
        <p:scale>
          <a:sx n="50" d="100"/>
          <a:sy n="50" d="100"/>
        </p:scale>
        <p:origin x="1852" y="24"/>
      </p:cViewPr>
      <p:guideLst>
        <p:guide orient="horz" pos="2160"/>
        <p:guide pos="2880"/>
      </p:guideLst>
    </p:cSldViewPr>
  </p:slideViewPr>
  <p:outlineViewPr>
    <p:cViewPr>
      <p:scale>
        <a:sx n="33" d="100"/>
        <a:sy n="33" d="100"/>
      </p:scale>
      <p:origin x="0" y="373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I:\Algemeen\centrum voor geboortezorg, derde trimester voorlichting\animation labor and birth.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4002"/>
  <ax:ocxPr ax:name="_cy" ax:value="17599"/>
</ax:ocx>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Blad1!$B$1</c:f>
              <c:strCache>
                <c:ptCount val="1"/>
                <c:pt idx="0">
                  <c:v>Verkoop</c:v>
                </c:pt>
              </c:strCache>
            </c:strRef>
          </c:tx>
          <c:dLbls>
            <c:dLbl>
              <c:idx val="0"/>
              <c:layout>
                <c:manualLayout>
                  <c:x val="-7.6264657531971938E-2"/>
                  <c:y val="0.19426198241616074"/>
                </c:manualLayout>
              </c:layout>
              <c:tx>
                <c:rich>
                  <a:bodyPr/>
                  <a:lstStyle/>
                  <a:p>
                    <a:r>
                      <a:rPr lang="en-US" sz="1200" dirty="0">
                        <a:solidFill>
                          <a:srgbClr val="FFFF00"/>
                        </a:solidFill>
                        <a:latin typeface="Gill Sans MT" panose="020B0502020104020203" pitchFamily="34" charset="0"/>
                      </a:rPr>
                      <a:t>270</a:t>
                    </a:r>
                    <a:endParaRPr lang="en-US" dirty="0">
                      <a:solidFill>
                        <a:srgbClr val="FFFF00"/>
                      </a:solidFill>
                      <a:latin typeface="Gill Sans MT" panose="020B0502020104020203" pitchFamily="34" charset="0"/>
                    </a:endParaRPr>
                  </a:p>
                  <a:p>
                    <a:r>
                      <a:rPr lang="en-US" dirty="0">
                        <a:solidFill>
                          <a:srgbClr val="FFFF00"/>
                        </a:solidFill>
                        <a:latin typeface="Gill Sans MT" panose="020B0502020104020203" pitchFamily="34" charset="0"/>
                      </a:rPr>
                      <a:t>(13%)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B7-4237-B599-A6A133DA7F34}"/>
                </c:ext>
              </c:extLst>
            </c:dLbl>
            <c:dLbl>
              <c:idx val="1"/>
              <c:layout>
                <c:manualLayout>
                  <c:x val="-0.1427531875029405"/>
                  <c:y val="7.4144016137036431E-2"/>
                </c:manualLayout>
              </c:layout>
              <c:tx>
                <c:rich>
                  <a:bodyPr/>
                  <a:lstStyle/>
                  <a:p>
                    <a:r>
                      <a:rPr lang="en-US" sz="1200" dirty="0">
                        <a:solidFill>
                          <a:srgbClr val="FFFF00"/>
                        </a:solidFill>
                        <a:latin typeface="Gill Sans MT" panose="020B0502020104020203" pitchFamily="34" charset="0"/>
                      </a:rPr>
                      <a:t>291</a:t>
                    </a:r>
                    <a:r>
                      <a:rPr lang="en-US" dirty="0">
                        <a:solidFill>
                          <a:srgbClr val="FFFF00"/>
                        </a:solidFill>
                        <a:latin typeface="Gill Sans MT" panose="020B0502020104020203" pitchFamily="34" charset="0"/>
                      </a:rPr>
                      <a:t> (14%)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B7-4237-B599-A6A133DA7F34}"/>
                </c:ext>
              </c:extLst>
            </c:dLbl>
            <c:dLbl>
              <c:idx val="2"/>
              <c:layout>
                <c:manualLayout>
                  <c:x val="-0.15527833743389063"/>
                  <c:y val="-0.11746631739298967"/>
                </c:manualLayout>
              </c:layout>
              <c:tx>
                <c:rich>
                  <a:bodyPr/>
                  <a:lstStyle/>
                  <a:p>
                    <a:r>
                      <a:rPr lang="en-US" sz="1200" dirty="0">
                        <a:solidFill>
                          <a:srgbClr val="FFFF00"/>
                        </a:solidFill>
                        <a:latin typeface="Gill Sans MT" panose="020B0502020104020203" pitchFamily="34" charset="0"/>
                      </a:rPr>
                      <a:t>220</a:t>
                    </a:r>
                    <a:r>
                      <a:rPr lang="en-US" dirty="0">
                        <a:solidFill>
                          <a:srgbClr val="FFFF00"/>
                        </a:solidFill>
                        <a:latin typeface="Gill Sans MT" panose="020B0502020104020203" pitchFamily="34" charset="0"/>
                      </a:rPr>
                      <a:t> (10,6%)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B7-4237-B599-A6A133DA7F34}"/>
                </c:ext>
              </c:extLst>
            </c:dLbl>
            <c:dLbl>
              <c:idx val="3"/>
              <c:layout>
                <c:manualLayout>
                  <c:x val="0.14786575289199966"/>
                  <c:y val="-0.12895644090007954"/>
                </c:manualLayout>
              </c:layout>
              <c:tx>
                <c:rich>
                  <a:bodyPr/>
                  <a:lstStyle/>
                  <a:p>
                    <a:r>
                      <a:rPr lang="en-US" sz="1600" baseline="0" dirty="0">
                        <a:solidFill>
                          <a:srgbClr val="FFFF00"/>
                        </a:solidFill>
                        <a:latin typeface="Gill Sans MT" panose="020B0502020104020203" pitchFamily="34" charset="0"/>
                      </a:rPr>
                      <a:t>1297</a:t>
                    </a:r>
                    <a:r>
                      <a:rPr lang="en-US" sz="1800" baseline="0" dirty="0">
                        <a:solidFill>
                          <a:srgbClr val="FFFF00"/>
                        </a:solidFill>
                        <a:latin typeface="Gill Sans MT" panose="020B0502020104020203" pitchFamily="34" charset="0"/>
                      </a:rPr>
                      <a:t> </a:t>
                    </a:r>
                    <a:r>
                      <a:rPr lang="en-US" sz="1400" baseline="0" dirty="0">
                        <a:solidFill>
                          <a:srgbClr val="FFFF00"/>
                        </a:solidFill>
                        <a:latin typeface="Gill Sans MT" panose="020B0502020104020203" pitchFamily="34" charset="0"/>
                      </a:rPr>
                      <a:t>(62,4%)</a:t>
                    </a:r>
                    <a:endParaRPr lang="en-US" sz="1400" baseline="0" dirty="0">
                      <a:solidFill>
                        <a:srgbClr val="FFFF00"/>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B7-4237-B599-A6A133DA7F34}"/>
                </c:ext>
              </c:extLst>
            </c:dLbl>
            <c:spPr>
              <a:noFill/>
              <a:ln>
                <a:noFill/>
              </a:ln>
              <a:effectLst/>
            </c:spPr>
            <c:txPr>
              <a:bodyPr/>
              <a:lstStyle/>
              <a:p>
                <a:pPr>
                  <a:defRPr sz="1200"/>
                </a:pPr>
                <a:endParaRPr lang="nl-NL"/>
              </a:p>
            </c:txPr>
            <c:showLegendKey val="0"/>
            <c:showVal val="1"/>
            <c:showCatName val="0"/>
            <c:showSerName val="0"/>
            <c:showPercent val="0"/>
            <c:showBubbleSize val="0"/>
            <c:showLeaderLines val="1"/>
            <c:extLst>
              <c:ext xmlns:c15="http://schemas.microsoft.com/office/drawing/2012/chart" uri="{CE6537A1-D6FC-4f65-9D91-7224C49458BB}"/>
            </c:extLst>
          </c:dLbls>
          <c:cat>
            <c:strRef>
              <c:f>Blad1!$A$2:$A$5</c:f>
              <c:strCache>
                <c:ptCount val="4"/>
                <c:pt idx="0">
                  <c:v>geplande keizersnede</c:v>
                </c:pt>
                <c:pt idx="1">
                  <c:v>ongeplande keizersnede</c:v>
                </c:pt>
                <c:pt idx="2">
                  <c:v>vacuümextractie</c:v>
                </c:pt>
                <c:pt idx="3">
                  <c:v>spontaan vaginaal</c:v>
                </c:pt>
              </c:strCache>
            </c:strRef>
          </c:cat>
          <c:val>
            <c:numRef>
              <c:f>Blad1!$B$2:$B$5</c:f>
              <c:numCache>
                <c:formatCode>General</c:formatCode>
                <c:ptCount val="4"/>
                <c:pt idx="0">
                  <c:v>270</c:v>
                </c:pt>
                <c:pt idx="1">
                  <c:v>291</c:v>
                </c:pt>
                <c:pt idx="2">
                  <c:v>220</c:v>
                </c:pt>
                <c:pt idx="3">
                  <c:v>1297</c:v>
                </c:pt>
              </c:numCache>
            </c:numRef>
          </c:val>
          <c:extLst>
            <c:ext xmlns:c16="http://schemas.microsoft.com/office/drawing/2014/chart" uri="{C3380CC4-5D6E-409C-BE32-E72D297353CC}">
              <c16:uniqueId val="{00000004-2FB7-4237-B599-A6A133DA7F3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39097954592849"/>
          <c:y val="0.17757248553759797"/>
          <c:w val="0.41609020454071544"/>
          <c:h val="0.63108131264600731"/>
        </c:manualLayout>
      </c:layout>
      <c:overlay val="0"/>
    </c:legend>
    <c:plotVisOnly val="1"/>
    <c:dispBlanksAs val="zero"/>
    <c:showDLblsOverMax val="0"/>
  </c:chart>
  <c:txPr>
    <a:bodyPr/>
    <a:lstStyle/>
    <a:p>
      <a:pPr>
        <a:defRPr sz="1800"/>
      </a:pPr>
      <a:endParaRPr lang="nl-NL"/>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898AC3-3276-40FC-952F-81984153F944}" type="datetimeFigureOut">
              <a:rPr lang="nl-NL" smtClean="0"/>
              <a:t>1-11-2017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19E9E4-7242-46B6-B3AE-C11739DE571C}" type="slidenum">
              <a:rPr lang="nl-NL" smtClean="0"/>
              <a:t>‹nr.›</a:t>
            </a:fld>
            <a:endParaRPr lang="nl-NL"/>
          </a:p>
        </p:txBody>
      </p:sp>
    </p:spTree>
    <p:extLst>
      <p:ext uri="{BB962C8B-B14F-4D97-AF65-F5344CB8AC3E}">
        <p14:creationId xmlns:p14="http://schemas.microsoft.com/office/powerpoint/2010/main" val="37361358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6-04-12T17:25:44.090"/>
    </inkml:context>
    <inkml:brush xml:id="br0">
      <inkml:brushProperty name="width" value="0.05292" units="cm"/>
      <inkml:brushProperty name="height" value="0.05292" units="cm"/>
      <inkml:brushProperty name="color" value="#FF0000"/>
    </inkml:brush>
  </inkml:definitions>
  <inkml:trace contextRef="#ctx0" brushRef="#br0">7620 15416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54DECE-3381-44EC-99B5-04585CC91940}" type="slidenum">
              <a:rPr lang="nl-NL"/>
              <a:pPr>
                <a:defRPr/>
              </a:pPr>
              <a:t>‹nr.›</a:t>
            </a:fld>
            <a:endParaRPr lang="nl-NL"/>
          </a:p>
        </p:txBody>
      </p:sp>
    </p:spTree>
    <p:extLst>
      <p:ext uri="{BB962C8B-B14F-4D97-AF65-F5344CB8AC3E}">
        <p14:creationId xmlns:p14="http://schemas.microsoft.com/office/powerpoint/2010/main" val="4143260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600DA38-501B-4550-A634-71DBC1B689C1}" type="slidenum">
              <a:rPr lang="nl-NL" altLang="nl-NL" smtClean="0"/>
              <a:pPr/>
              <a:t>1</a:t>
            </a:fld>
            <a:endParaRPr lang="nl-NL" altLang="nl-NL"/>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ltLang="nl-NL" dirty="0" err="1"/>
              <a:t>Introductie</a:t>
            </a:r>
            <a:r>
              <a:rPr lang="en-US" altLang="nl-NL" dirty="0"/>
              <a:t> door de </a:t>
            </a:r>
            <a:r>
              <a:rPr lang="en-US" altLang="nl-NL" dirty="0" err="1"/>
              <a:t>verpleegkundige</a:t>
            </a:r>
            <a:endParaRPr lang="en-US" altLang="nl-NL" dirty="0"/>
          </a:p>
          <a:p>
            <a:pPr eaLnBrk="1" hangingPunct="1"/>
            <a:endParaRPr lang="nl-NL" altLang="nl-NL" dirty="0"/>
          </a:p>
          <a:p>
            <a:pPr eaLnBrk="1" hangingPunct="1"/>
            <a:r>
              <a:rPr lang="nl-NL" altLang="nl-NL" dirty="0"/>
              <a:t>Welkom op de</a:t>
            </a:r>
            <a:r>
              <a:rPr lang="nl-NL" altLang="nl-NL" baseline="0" dirty="0"/>
              <a:t> voorlichtingsavond die in het geheel gaat over alles rondom de bevalling.  (Introduceer jezelf en de andere aanwezige professionals). </a:t>
            </a:r>
            <a:r>
              <a:rPr lang="nl-NL" altLang="nl-NL" dirty="0"/>
              <a:t>Belangrijk is te weten dat het</a:t>
            </a:r>
            <a:r>
              <a:rPr lang="nl-NL" altLang="nl-NL" baseline="0" dirty="0"/>
              <a:t> </a:t>
            </a:r>
            <a:r>
              <a:rPr lang="nl-NL" altLang="nl-NL" dirty="0"/>
              <a:t>een algemene voorlichting is. Wanneer voor u</a:t>
            </a:r>
            <a:r>
              <a:rPr lang="nl-NL" altLang="nl-NL" baseline="0" dirty="0"/>
              <a:t> </a:t>
            </a:r>
            <a:r>
              <a:rPr lang="nl-NL" altLang="nl-NL" dirty="0"/>
              <a:t>andere instructies gelden, worden deze met u</a:t>
            </a:r>
            <a:r>
              <a:rPr lang="nl-NL" altLang="nl-NL" baseline="0" dirty="0"/>
              <a:t> besproken tijdens de controles.</a:t>
            </a:r>
            <a:endParaRPr lang="nl-NL" altLang="nl-NL" dirty="0"/>
          </a:p>
          <a:p>
            <a:pPr eaLnBrk="1" hangingPunct="1"/>
            <a:endParaRPr lang="nl-NL" alt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373D0C1-D193-4D79-A86C-ADC5AA2AF5C0}" type="slidenum">
              <a:rPr lang="nl-NL" altLang="nl-NL" smtClean="0"/>
              <a:pPr/>
              <a:t>10</a:t>
            </a:fld>
            <a:endParaRPr lang="nl-NL" altLang="nl-NL"/>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nl-NL" altLang="nl-NL" dirty="0"/>
              <a:t>Als u in het</a:t>
            </a:r>
            <a:r>
              <a:rPr lang="nl-NL" altLang="nl-NL" baseline="0" dirty="0"/>
              <a:t> ziekenhuis gaat bevallen </a:t>
            </a:r>
            <a:r>
              <a:rPr lang="nl-NL" altLang="nl-NL" dirty="0"/>
              <a:t>kunt u zich melden bij</a:t>
            </a:r>
            <a:r>
              <a:rPr lang="nl-NL" altLang="nl-NL" baseline="0" dirty="0"/>
              <a:t> </a:t>
            </a:r>
            <a:r>
              <a:rPr lang="nl-NL" altLang="nl-NL" dirty="0"/>
              <a:t>de EHBO</a:t>
            </a:r>
            <a:r>
              <a:rPr lang="nl-NL" altLang="nl-NL" baseline="0" dirty="0"/>
              <a:t> en</a:t>
            </a:r>
            <a:r>
              <a:rPr lang="nl-NL" altLang="nl-NL" dirty="0"/>
              <a:t> zelf naar de verloskamers gaan. Als het nodig is, wordt u opgehaald. De</a:t>
            </a:r>
            <a:r>
              <a:rPr lang="nl-NL" altLang="nl-NL" baseline="0" dirty="0"/>
              <a:t> verloskamers bevinden zich </a:t>
            </a:r>
            <a:r>
              <a:rPr lang="nl-NL" altLang="nl-NL" dirty="0"/>
              <a:t>op de derde verdieping, huisnummer 338. Uw</a:t>
            </a:r>
            <a:r>
              <a:rPr lang="nl-NL" altLang="nl-NL" baseline="0" dirty="0"/>
              <a:t> </a:t>
            </a:r>
            <a:r>
              <a:rPr lang="nl-NL" altLang="nl-NL" dirty="0"/>
              <a:t>auto zet uw</a:t>
            </a:r>
            <a:r>
              <a:rPr lang="nl-NL" altLang="nl-NL" baseline="0" dirty="0"/>
              <a:t> </a:t>
            </a:r>
            <a:r>
              <a:rPr lang="nl-NL" altLang="nl-NL" dirty="0"/>
              <a:t>partner of begeleider achter de slagboom of in de parkeergarage. Bij erge spoed kan de</a:t>
            </a:r>
            <a:r>
              <a:rPr lang="nl-NL" altLang="nl-NL" baseline="0" dirty="0"/>
              <a:t> auto</a:t>
            </a:r>
            <a:r>
              <a:rPr lang="nl-NL" altLang="nl-NL" dirty="0"/>
              <a:t> even bij de EHBO blijven staan, maar haal deze daar zo snel mogelijk weg. Na afloop van de bevalling kunt u om een stempel</a:t>
            </a:r>
            <a:r>
              <a:rPr lang="nl-NL" altLang="nl-NL" baseline="0" dirty="0"/>
              <a:t> vragen op uw parkeerkaart, waarmee </a:t>
            </a:r>
            <a:r>
              <a:rPr lang="nl-NL" altLang="nl-NL" dirty="0"/>
              <a:t>u via de portier tegen gereduceerd tarief kunt uitrijden.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7C233B4-A2AC-404C-A610-4A4BC230CB82}" type="slidenum">
              <a:rPr lang="nl-NL" altLang="nl-NL" smtClean="0"/>
              <a:pPr/>
              <a:t>11</a:t>
            </a:fld>
            <a:endParaRPr lang="nl-NL" altLang="nl-NL"/>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nl-NL" altLang="nl-NL" dirty="0"/>
              <a:t>Zo ziet een verloskamer in Alkmaar</a:t>
            </a:r>
            <a:r>
              <a:rPr lang="nl-NL" altLang="nl-NL" baseline="0" dirty="0"/>
              <a:t> </a:t>
            </a:r>
            <a:r>
              <a:rPr lang="nl-NL" altLang="nl-NL" dirty="0"/>
              <a:t>eruit. De apparatuur is er wel, maar deze wordt pas te voorschijn gehaald als het nodig is. Bij iedere verloskamer is er een aparte douche- en toiletruimte.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2CDEF07-6E8B-4DC9-8FAE-5364E068C099}" type="slidenum">
              <a:rPr lang="nl-NL" altLang="nl-NL" smtClean="0"/>
              <a:pPr/>
              <a:t>12</a:t>
            </a:fld>
            <a:endParaRPr lang="nl-NL" altLang="nl-NL"/>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nl-NL" altLang="nl-NL" dirty="0"/>
              <a:t>De bevalling begint in 90% van de gevallen met weeën. Dat</a:t>
            </a:r>
            <a:r>
              <a:rPr lang="nl-NL" altLang="nl-NL" baseline="0" dirty="0"/>
              <a:t> zijn pijnlijke samentrekkingen van de baarmoeder die steeds intenser en regelmatiger worden. </a:t>
            </a:r>
            <a:endParaRPr lang="nl-NL" altLang="nl-NL" dirty="0"/>
          </a:p>
          <a:p>
            <a:pPr eaLnBrk="1" hangingPunct="1"/>
            <a:r>
              <a:rPr lang="nl-NL" altLang="nl-NL" dirty="0"/>
              <a:t>Bij 10% begint</a:t>
            </a:r>
            <a:r>
              <a:rPr lang="nl-NL" altLang="nl-NL" baseline="0" dirty="0"/>
              <a:t> de bevalling met het breken van de vliezen. </a:t>
            </a:r>
            <a:r>
              <a:rPr lang="nl-NL" altLang="nl-NL" dirty="0"/>
              <a:t>U merkt het doordat er plots een flinke hoeveelheid vocht afloopt, of steeds kleine beetjes. Probeert u een beetje vocht op te vangen en let ook op de kleur. Het hoort helder als water te zijn, eventueel</a:t>
            </a:r>
            <a:r>
              <a:rPr lang="nl-NL" altLang="nl-NL" baseline="0" dirty="0"/>
              <a:t> met wat vlokjes of iets roze slijm. </a:t>
            </a:r>
            <a:r>
              <a:rPr lang="nl-NL" altLang="nl-NL" dirty="0"/>
              <a:t>80% van de vrouwen bevalt binnen 24 uur na het breken van de vliezen. Zijn de vliezen langer dan 24 uur gebroken zonder dat de weeën</a:t>
            </a:r>
            <a:r>
              <a:rPr lang="nl-NL" altLang="nl-NL" baseline="0" dirty="0"/>
              <a:t> zijn begonnen</a:t>
            </a:r>
            <a:r>
              <a:rPr lang="nl-NL" altLang="nl-NL" dirty="0"/>
              <a:t>, dan krijgt u een medische indicatie</a:t>
            </a:r>
            <a:r>
              <a:rPr lang="nl-NL" altLang="nl-NL" baseline="0" dirty="0"/>
              <a:t>. Als de weeën niet spontaan beginnen wordt u na ongeveer 72 uur ingeleid. Dit is vanwege een licht verhoogd risico op infectie.</a:t>
            </a:r>
            <a:endParaRPr lang="nl-NL" alt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nl-NL" altLang="nl-NL" dirty="0"/>
              <a:t>In het algemeen geldt dat u bij een eerste kind belt als de weeën twee uur lang om de 4 minuten komen. Als </a:t>
            </a:r>
            <a:r>
              <a:rPr lang="en-US" altLang="nl-NL" sz="1200" kern="1200" dirty="0">
                <a:solidFill>
                  <a:schemeClr val="tx1"/>
                </a:solidFill>
                <a:latin typeface="Arial" pitchFamily="34" charset="0"/>
                <a:ea typeface="+mn-ea"/>
                <a:cs typeface="+mn-cs"/>
              </a:rPr>
              <a:t>d</a:t>
            </a:r>
            <a:r>
              <a:rPr lang="en-US" sz="1200" kern="1200" dirty="0">
                <a:solidFill>
                  <a:schemeClr val="tx1"/>
                </a:solidFill>
                <a:latin typeface="Arial" pitchFamily="34" charset="0"/>
                <a:ea typeface="+mn-ea"/>
                <a:cs typeface="+mn-cs"/>
              </a:rPr>
              <a:t>e </a:t>
            </a:r>
            <a:r>
              <a:rPr lang="nl-NL" sz="1200" kern="1200" dirty="0">
                <a:solidFill>
                  <a:schemeClr val="tx1"/>
                </a:solidFill>
                <a:latin typeface="Arial" pitchFamily="34" charset="0"/>
                <a:ea typeface="+mn-ea"/>
                <a:cs typeface="+mn-cs"/>
              </a:rPr>
              <a:t>weeën</a:t>
            </a:r>
            <a:r>
              <a:rPr lang="nl-NL" sz="1200" kern="1200" baseline="0" dirty="0">
                <a:solidFill>
                  <a:schemeClr val="tx1"/>
                </a:solidFill>
                <a:latin typeface="Arial" pitchFamily="34" charset="0"/>
                <a:ea typeface="+mn-ea"/>
                <a:cs typeface="+mn-cs"/>
              </a:rPr>
              <a:t> </a:t>
            </a:r>
            <a:r>
              <a:rPr lang="nl-NL" altLang="nl-NL" dirty="0"/>
              <a:t>minder snel op elkaar komen, maar u bent toch ongerust moet</a:t>
            </a:r>
            <a:r>
              <a:rPr lang="nl-NL" altLang="nl-NL" baseline="0" dirty="0"/>
              <a:t> u </a:t>
            </a:r>
            <a:r>
              <a:rPr lang="nl-NL" altLang="nl-NL" dirty="0"/>
              <a:t>natuurlijk ook bellen. Een tweede bevalling verloopt vaak sneller dan een eerste. Bel dan bij een uur </a:t>
            </a:r>
            <a:r>
              <a:rPr lang="nl-NL" sz="1200" kern="1200" dirty="0">
                <a:solidFill>
                  <a:schemeClr val="tx1"/>
                </a:solidFill>
                <a:latin typeface="Arial" pitchFamily="34" charset="0"/>
                <a:ea typeface="+mn-ea"/>
                <a:cs typeface="+mn-cs"/>
              </a:rPr>
              <a:t>weeën </a:t>
            </a:r>
            <a:r>
              <a:rPr lang="nl-NL" altLang="nl-NL" dirty="0"/>
              <a:t>om de 5 minuten, of als u twijfelt. Weet u</a:t>
            </a:r>
            <a:r>
              <a:rPr lang="nl-NL" altLang="nl-NL" baseline="0" dirty="0"/>
              <a:t> </a:t>
            </a:r>
            <a:r>
              <a:rPr lang="nl-NL" altLang="nl-NL" dirty="0"/>
              <a:t>zeker dat de bevalling begonnen is en dat het snel gaat dan wacht u</a:t>
            </a:r>
            <a:r>
              <a:rPr lang="nl-NL" altLang="nl-NL" baseline="0" dirty="0"/>
              <a:t> </a:t>
            </a:r>
            <a:r>
              <a:rPr lang="nl-NL" altLang="nl-NL" dirty="0"/>
              <a:t>natuurlijk niet een heel uur af!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nl-NL" altLang="nl-NL" dirty="0"/>
              <a:t>Als uw</a:t>
            </a:r>
            <a:r>
              <a:rPr lang="nl-NL" altLang="nl-NL" baseline="0" dirty="0"/>
              <a:t> </a:t>
            </a:r>
            <a:r>
              <a:rPr lang="nl-NL" altLang="nl-NL" dirty="0"/>
              <a:t>vliezen zijn gebroken, het vruchtwater</a:t>
            </a:r>
            <a:r>
              <a:rPr lang="nl-NL" altLang="nl-NL" baseline="0" dirty="0"/>
              <a:t> </a:t>
            </a:r>
            <a:r>
              <a:rPr lang="nl-NL" altLang="nl-NL" dirty="0"/>
              <a:t>helder is en het hoofdje is ingedaald dan belt u overdag om te vertellen dat de</a:t>
            </a:r>
            <a:r>
              <a:rPr lang="nl-NL" altLang="nl-NL" baseline="0" dirty="0"/>
              <a:t> </a:t>
            </a:r>
            <a:r>
              <a:rPr lang="nl-NL" altLang="nl-NL" dirty="0"/>
              <a:t>vliezen gebroken zijn. In de nacht mag u wachten tot de volgende ochtend, tenzij u</a:t>
            </a:r>
            <a:r>
              <a:rPr lang="nl-NL" altLang="nl-NL" baseline="0" dirty="0"/>
              <a:t> </a:t>
            </a:r>
            <a:r>
              <a:rPr lang="nl-NL" altLang="nl-NL" dirty="0"/>
              <a:t>weeën hebt natuurlijk. Dan gelden de instructies van de vorige dia. Als het vruchtwater groen is, of bruin of het hoofdje was op het spreekuur niet ingedaald dan belt</a:t>
            </a:r>
            <a:r>
              <a:rPr lang="nl-NL" altLang="nl-NL" baseline="0" dirty="0"/>
              <a:t> u</a:t>
            </a:r>
            <a:r>
              <a:rPr lang="nl-NL" altLang="nl-NL" dirty="0"/>
              <a:t> meteen uw</a:t>
            </a:r>
            <a:r>
              <a:rPr lang="nl-NL" altLang="nl-NL" baseline="0" dirty="0"/>
              <a:t> </a:t>
            </a:r>
            <a:r>
              <a:rPr lang="nl-NL" altLang="nl-NL" dirty="0"/>
              <a:t>verloskundig zorgverlener. Bij twijfel of de</a:t>
            </a:r>
            <a:r>
              <a:rPr lang="nl-NL" altLang="nl-NL" baseline="0" dirty="0"/>
              <a:t> </a:t>
            </a:r>
            <a:r>
              <a:rPr lang="nl-NL" altLang="nl-NL" dirty="0"/>
              <a:t>vliezen gebroken zijn kunt u proberen of u wat vocht kunt opvangen door een plastic zakje in uw onderbroek te dragen. Twijfelt u aan de kleur dan helpt een </a:t>
            </a:r>
            <a:r>
              <a:rPr lang="nl-NL" altLang="nl-NL" baseline="0" dirty="0"/>
              <a:t>maandverband</a:t>
            </a:r>
            <a:r>
              <a:rPr lang="nl-NL" altLang="nl-NL"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nl-NL" altLang="nl-NL" dirty="0"/>
              <a:t>Tijdens de bevalling of dagen ervoor kunt u bruin, slijmerig of helderrood bloedverlies hebben. Dat komt door het rijpen van de baarmoedermond. Meestal hoort dat er dus gewoon bij.</a:t>
            </a:r>
            <a:r>
              <a:rPr lang="nl-NL" altLang="nl-NL" baseline="0" dirty="0"/>
              <a:t> </a:t>
            </a:r>
            <a:r>
              <a:rPr lang="nl-NL" altLang="nl-NL" dirty="0"/>
              <a:t>Een beetje bloed en een beetje slijm is geen reden tot zorg na 37 weken. Is het bloedverlies echter helderrood en meer dan in een inlegkruisje past, dan moet u</a:t>
            </a:r>
            <a:r>
              <a:rPr lang="nl-NL" altLang="nl-NL" baseline="0" dirty="0"/>
              <a:t> </a:t>
            </a:r>
            <a:r>
              <a:rPr lang="nl-NL" altLang="nl-NL" dirty="0"/>
              <a:t>meteen bellen.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B544BDE-AE22-4F0F-B407-8B3C7E583D0E}" type="slidenum">
              <a:rPr lang="nl-NL" altLang="nl-NL" smtClean="0"/>
              <a:pPr/>
              <a:t>16</a:t>
            </a:fld>
            <a:endParaRPr lang="nl-NL" altLang="nl-NL"/>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nl-NL" altLang="nl-NL" dirty="0"/>
              <a:t>Weeën komen in verschillende vormen:</a:t>
            </a:r>
            <a:r>
              <a:rPr lang="nl-NL" altLang="nl-NL" baseline="0" dirty="0"/>
              <a:t> </a:t>
            </a:r>
            <a:r>
              <a:rPr lang="nl-NL" altLang="nl-NL" dirty="0"/>
              <a:t>voorweeën, indalingsweeën, ontsluitingsweeën, persweeën, weeën voor de nageboorte en ook nog naweeën. Hier ziet u</a:t>
            </a:r>
            <a:r>
              <a:rPr lang="nl-NL" altLang="nl-NL" baseline="0" dirty="0"/>
              <a:t> </a:t>
            </a:r>
            <a:r>
              <a:rPr lang="nl-NL" altLang="nl-NL" dirty="0"/>
              <a:t>wat er gebeurt als u weeën heeft.</a:t>
            </a:r>
            <a:r>
              <a:rPr lang="nl-NL" altLang="nl-NL" i="1" dirty="0">
                <a:solidFill>
                  <a:srgbClr val="FF0000"/>
                </a:solidFill>
              </a:rPr>
              <a:t> -Plaatjes</a:t>
            </a:r>
            <a:r>
              <a:rPr lang="nl-NL" altLang="nl-NL" i="1" baseline="0" dirty="0">
                <a:solidFill>
                  <a:srgbClr val="FF0000"/>
                </a:solidFill>
              </a:rPr>
              <a:t> aanwijzen bij de uitleg- </a:t>
            </a:r>
            <a:r>
              <a:rPr lang="nl-NL" altLang="nl-NL" dirty="0"/>
              <a:t> De baarmoedermond begint als tuitje, gaat dan verstrijken en ten slotte onder druk van het hoofd van de baby gaat de baarmoedermond open.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De bevalling bestaat</a:t>
            </a:r>
            <a:r>
              <a:rPr lang="nl-NL" altLang="nl-NL" baseline="0" dirty="0"/>
              <a:t> uit verschillende fasen. </a:t>
            </a:r>
            <a:r>
              <a:rPr lang="nl-NL" altLang="nl-NL" dirty="0"/>
              <a:t>De transformatiefase kenmerkt zich door nog onregelmatige samentrekkingen van</a:t>
            </a:r>
            <a:r>
              <a:rPr lang="nl-NL" altLang="nl-NL" baseline="0" dirty="0"/>
              <a:t> de baarmoeder</a:t>
            </a:r>
            <a:r>
              <a:rPr lang="nl-NL" altLang="nl-NL" dirty="0"/>
              <a:t>. </a:t>
            </a:r>
            <a:r>
              <a:rPr lang="en-US" altLang="nl-NL" dirty="0">
                <a:solidFill>
                  <a:srgbClr val="0070C0"/>
                </a:solidFill>
              </a:rPr>
              <a:t> Dit</a:t>
            </a:r>
            <a:r>
              <a:rPr lang="en-US" altLang="nl-NL" baseline="0" dirty="0">
                <a:solidFill>
                  <a:srgbClr val="0070C0"/>
                </a:solidFill>
              </a:rPr>
              <a:t> duurt soms wel enkele dagen en kan ook al best pijnlijk zijn</a:t>
            </a:r>
            <a:r>
              <a:rPr lang="en-US" altLang="nl-NL" dirty="0">
                <a:solidFill>
                  <a:srgbClr val="0070C0"/>
                </a:solidFill>
              </a:rPr>
              <a:t>. U</a:t>
            </a:r>
            <a:r>
              <a:rPr lang="en-US" altLang="nl-NL" baseline="0" dirty="0">
                <a:solidFill>
                  <a:srgbClr val="0070C0"/>
                </a:solidFill>
              </a:rPr>
              <a:t> </a:t>
            </a:r>
            <a:r>
              <a:rPr lang="en-US" altLang="nl-NL" dirty="0">
                <a:solidFill>
                  <a:srgbClr val="0070C0"/>
                </a:solidFill>
              </a:rPr>
              <a:t>gaat slechter slapen. De baarmoedermond wordt week en</a:t>
            </a:r>
            <a:r>
              <a:rPr lang="en-US" altLang="nl-NL" baseline="0" dirty="0">
                <a:solidFill>
                  <a:srgbClr val="0070C0"/>
                </a:solidFill>
              </a:rPr>
              <a:t> </a:t>
            </a:r>
            <a:r>
              <a:rPr lang="en-US" altLang="nl-NL" dirty="0">
                <a:solidFill>
                  <a:srgbClr val="0070C0"/>
                </a:solidFill>
              </a:rPr>
              <a:t>verstrijkt. De latente fase wordt gekenmerkt door beginnende ontsluiting. De</a:t>
            </a:r>
            <a:r>
              <a:rPr lang="en-US" altLang="nl-NL" baseline="0" dirty="0">
                <a:solidFill>
                  <a:srgbClr val="0070C0"/>
                </a:solidFill>
              </a:rPr>
              <a:t> </a:t>
            </a:r>
            <a:r>
              <a:rPr lang="nl-NL" altLang="nl-NL" sz="1200" kern="1200" dirty="0">
                <a:solidFill>
                  <a:schemeClr val="tx1"/>
                </a:solidFill>
                <a:latin typeface="Arial" pitchFamily="34" charset="0"/>
                <a:ea typeface="+mn-ea"/>
                <a:cs typeface="+mn-cs"/>
              </a:rPr>
              <a:t>w</a:t>
            </a:r>
            <a:r>
              <a:rPr lang="nl-NL" sz="1200" kern="1200" dirty="0">
                <a:solidFill>
                  <a:schemeClr val="tx1"/>
                </a:solidFill>
                <a:latin typeface="Arial" pitchFamily="34" charset="0"/>
                <a:ea typeface="+mn-ea"/>
                <a:cs typeface="+mn-cs"/>
              </a:rPr>
              <a:t>eeën</a:t>
            </a:r>
            <a:r>
              <a:rPr lang="en-US" altLang="nl-NL" dirty="0">
                <a:solidFill>
                  <a:srgbClr val="0070C0"/>
                </a:solidFill>
              </a:rPr>
              <a:t> nemen in kracht en frequentie toe. Er bestaat</a:t>
            </a:r>
            <a:r>
              <a:rPr lang="en-US" altLang="nl-NL" baseline="0" dirty="0">
                <a:solidFill>
                  <a:srgbClr val="0070C0"/>
                </a:solidFill>
              </a:rPr>
              <a:t> een sterke variatie in de duur van de latente fase van enkele uren tot soms zelfs enkele dagen. </a:t>
            </a:r>
            <a:r>
              <a:rPr lang="en-US" altLang="nl-NL" dirty="0">
                <a:solidFill>
                  <a:srgbClr val="0070C0"/>
                </a:solidFill>
              </a:rPr>
              <a:t>De latente fase gaat vanaf 4 centimeter</a:t>
            </a:r>
            <a:r>
              <a:rPr lang="en-US" altLang="nl-NL" baseline="0" dirty="0">
                <a:solidFill>
                  <a:srgbClr val="0070C0"/>
                </a:solidFill>
              </a:rPr>
              <a:t> </a:t>
            </a:r>
            <a:r>
              <a:rPr lang="en-US" altLang="nl-NL" dirty="0">
                <a:solidFill>
                  <a:srgbClr val="0070C0"/>
                </a:solidFill>
              </a:rPr>
              <a:t>over in de actieve fase. In de actieve fase komt alles in een stroomversnelling. Met krachtige </a:t>
            </a:r>
            <a:r>
              <a:rPr lang="nl-NL" altLang="nl-NL" sz="1200" kern="1200" dirty="0">
                <a:solidFill>
                  <a:schemeClr val="tx1"/>
                </a:solidFill>
                <a:latin typeface="Arial" pitchFamily="34" charset="0"/>
                <a:ea typeface="+mn-ea"/>
                <a:cs typeface="+mn-cs"/>
              </a:rPr>
              <a:t>w</a:t>
            </a:r>
            <a:r>
              <a:rPr lang="nl-NL" sz="1200" kern="1200" dirty="0">
                <a:solidFill>
                  <a:schemeClr val="tx1"/>
                </a:solidFill>
                <a:latin typeface="Arial" pitchFamily="34" charset="0"/>
                <a:ea typeface="+mn-ea"/>
                <a:cs typeface="+mn-cs"/>
              </a:rPr>
              <a:t>eeën </a:t>
            </a:r>
            <a:r>
              <a:rPr lang="en-US" altLang="nl-NL" dirty="0">
                <a:solidFill>
                  <a:srgbClr val="0070C0"/>
                </a:solidFill>
              </a:rPr>
              <a:t>verwacht men bij een eerste bevalling</a:t>
            </a:r>
            <a:r>
              <a:rPr lang="en-US" altLang="nl-NL" baseline="0" dirty="0">
                <a:solidFill>
                  <a:srgbClr val="0070C0"/>
                </a:solidFill>
              </a:rPr>
              <a:t> dat de ontsluiting met </a:t>
            </a:r>
            <a:r>
              <a:rPr lang="en-US" altLang="nl-NL" dirty="0">
                <a:solidFill>
                  <a:srgbClr val="0070C0"/>
                </a:solidFill>
              </a:rPr>
              <a:t>ongeveer een cm per uur toeneemt. Bij een volgende</a:t>
            </a:r>
            <a:r>
              <a:rPr lang="en-US" altLang="nl-NL" baseline="0" dirty="0">
                <a:solidFill>
                  <a:srgbClr val="0070C0"/>
                </a:solidFill>
              </a:rPr>
              <a:t> bevalling</a:t>
            </a:r>
            <a:r>
              <a:rPr lang="en-US" altLang="nl-NL" dirty="0">
                <a:solidFill>
                  <a:srgbClr val="0070C0"/>
                </a:solidFill>
              </a:rPr>
              <a:t> gaat</a:t>
            </a:r>
            <a:r>
              <a:rPr lang="en-US" altLang="nl-NL" baseline="0" dirty="0">
                <a:solidFill>
                  <a:srgbClr val="0070C0"/>
                </a:solidFill>
              </a:rPr>
              <a:t> de ontsluiting meestal sneller.</a:t>
            </a:r>
            <a:r>
              <a:rPr lang="en-US" altLang="nl-NL" dirty="0">
                <a:solidFill>
                  <a:srgbClr val="0070C0"/>
                </a:solidFill>
              </a:rPr>
              <a:t> </a:t>
            </a:r>
            <a:endParaRPr lang="nl-NL" altLang="nl-NL" dirty="0"/>
          </a:p>
          <a:p>
            <a:endParaRPr lang="nl-NL" altLang="nl-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nl-NL" altLang="nl-NL" dirty="0"/>
              <a:t>Bevallen doet pijn</a:t>
            </a:r>
            <a:r>
              <a:rPr lang="nl-NL" altLang="nl-NL" baseline="0" dirty="0"/>
              <a:t> en </a:t>
            </a:r>
            <a:r>
              <a:rPr lang="nl-NL" altLang="nl-NL" dirty="0"/>
              <a:t>met een goede voorbereiding komt</a:t>
            </a:r>
            <a:r>
              <a:rPr lang="nl-NL" altLang="nl-NL" baseline="0" dirty="0"/>
              <a:t> u</a:t>
            </a:r>
            <a:r>
              <a:rPr lang="nl-NL" altLang="nl-NL" dirty="0"/>
              <a:t> een heel eind. Volg bijvoorbeeld een zwangerschapscursus.</a:t>
            </a:r>
            <a:r>
              <a:rPr lang="nl-NL" altLang="nl-NL" baseline="0" dirty="0"/>
              <a:t> Daarnaast begeleiden wij u gedurende de bevalling met tips voor het opvangen van de weeën. </a:t>
            </a:r>
            <a:r>
              <a:rPr lang="nl-NL" altLang="nl-NL" dirty="0"/>
              <a:t>Vertrouw op uw lichaam. </a:t>
            </a:r>
            <a:r>
              <a:rPr lang="nl-NL" altLang="nl-NL" baseline="0" dirty="0"/>
              <a:t> Bij b</a:t>
            </a:r>
            <a:r>
              <a:rPr lang="nl-NL" altLang="nl-NL" dirty="0"/>
              <a:t>evallen moet u niet al te veel</a:t>
            </a:r>
            <a:r>
              <a:rPr lang="nl-NL" altLang="nl-NL" baseline="0" dirty="0"/>
              <a:t> </a:t>
            </a:r>
            <a:r>
              <a:rPr lang="nl-NL" altLang="nl-NL" dirty="0"/>
              <a:t>nadenken. Blijf positief. Baringspijn is meestal geen signaal van uw</a:t>
            </a:r>
            <a:r>
              <a:rPr lang="nl-NL" altLang="nl-NL" baseline="0" dirty="0"/>
              <a:t> </a:t>
            </a:r>
            <a:r>
              <a:rPr lang="nl-NL" altLang="nl-NL" dirty="0"/>
              <a:t>lichaam dat er iets mis is, maar een signaal dat u een veilige plek moet opzoeken. Probeer zoveel mogelijk te ontspannen, dat bevordert vaak de ontsluiting en de aanmaak van </a:t>
            </a:r>
            <a:r>
              <a:rPr lang="nl-NL" altLang="nl-NL" dirty="0" err="1"/>
              <a:t>endorfines</a:t>
            </a:r>
            <a:r>
              <a:rPr lang="nl-NL" altLang="nl-NL" dirty="0"/>
              <a:t>: een natuurlijke pijnstiller. Neem de ruimte en zorg dat degene die u</a:t>
            </a:r>
            <a:r>
              <a:rPr lang="nl-NL" altLang="nl-NL" baseline="0" dirty="0"/>
              <a:t> </a:t>
            </a:r>
            <a:r>
              <a:rPr lang="nl-NL" altLang="nl-NL" dirty="0"/>
              <a:t>het meest steun kan geven bij de</a:t>
            </a:r>
            <a:r>
              <a:rPr lang="nl-NL" altLang="nl-NL" baseline="0" dirty="0"/>
              <a:t> </a:t>
            </a:r>
            <a:r>
              <a:rPr lang="nl-NL" altLang="nl-NL" dirty="0"/>
              <a:t>bevalling is.</a:t>
            </a:r>
            <a:r>
              <a:rPr lang="nl-NL" altLang="nl-NL" baseline="0" dirty="0"/>
              <a:t> Neem niet uw hele familie mee, dat geeft vaak veel onrust.</a:t>
            </a:r>
            <a:r>
              <a:rPr lang="nl-NL" altLang="nl-NL" dirty="0"/>
              <a:t> De kraamzorg thuis en de verpleegkundige in het ziekenhuis zijn er ook om u te steunen.</a:t>
            </a:r>
          </a:p>
          <a:p>
            <a:r>
              <a:rPr lang="nl-NL" altLang="nl-NL" dirty="0"/>
              <a:t>Het is nuttig om van te voren na te denken over wat er voor u belangrijk is tijdens de bevalling. Schrijf het op in een bevalplan en bespreek dit al tijdens de zwangerschap. Dan kunnen wij onze zorg zo goed mogelijk op uw</a:t>
            </a:r>
            <a:r>
              <a:rPr lang="nl-NL" altLang="nl-NL" baseline="0" dirty="0"/>
              <a:t> </a:t>
            </a:r>
            <a:r>
              <a:rPr lang="nl-NL" altLang="nl-NL" dirty="0"/>
              <a:t>wensen afstemmen. </a:t>
            </a:r>
          </a:p>
          <a:p>
            <a:endParaRPr lang="nl-NL" altLang="nl-N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FB2AD13-10DE-4684-8073-C025EFD9A5A2}" type="slidenum">
              <a:rPr lang="nl-NL" altLang="nl-NL" smtClean="0"/>
              <a:pPr/>
              <a:t>19</a:t>
            </a:fld>
            <a:endParaRPr lang="nl-NL" altLang="nl-NL"/>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nl-NL" altLang="nl-NL" dirty="0"/>
              <a:t>Experimenteer met houdingen. U</a:t>
            </a:r>
            <a:r>
              <a:rPr lang="nl-NL" altLang="nl-NL" baseline="0" dirty="0"/>
              <a:t> </a:t>
            </a:r>
            <a:r>
              <a:rPr lang="nl-NL" altLang="nl-NL" dirty="0"/>
              <a:t>kunt ook onder de douche gaan, of als u thuis bent misschien in bad. Puffen in een ritme, bijvoorbeeld “altijd is kortjakje ziek” kan helpen en laat uw partner uw rug masseren. Vraag uw</a:t>
            </a:r>
            <a:r>
              <a:rPr lang="nl-NL" altLang="nl-NL" baseline="0" dirty="0"/>
              <a:t> </a:t>
            </a:r>
            <a:r>
              <a:rPr lang="nl-NL" altLang="nl-NL" dirty="0"/>
              <a:t>eigen verloskundige naar de mogelijkheden van pijnstilling bij een thuisbevalling of een poliklinische bevalling. Bijvoorbeeld een </a:t>
            </a:r>
            <a:r>
              <a:rPr lang="nl-NL" altLang="nl-NL" sz="1200" dirty="0"/>
              <a:t>TENS-</a:t>
            </a:r>
            <a:r>
              <a:rPr lang="nl-NL" altLang="nl-NL" sz="1400" dirty="0"/>
              <a:t>apparaatje</a:t>
            </a:r>
            <a:r>
              <a:rPr lang="nl-NL" altLang="nl-NL" dirty="0"/>
              <a:t>. Als alles geprobeerd is maar onvoldoende helpt, is er de mogelijkheid </a:t>
            </a:r>
            <a:r>
              <a:rPr lang="nl-NL" altLang="nl-NL" baseline="0" dirty="0"/>
              <a:t> voor aanvullende pijnstilling in het ziekenhuis.</a:t>
            </a:r>
            <a:endParaRPr lang="nl-NL" altLang="nl-NL" dirty="0"/>
          </a:p>
          <a:p>
            <a:pPr eaLnBrk="1" hangingPunct="1"/>
            <a:endParaRPr lang="nl-NL" alt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a:ln/>
        </p:spPr>
      </p:sp>
      <p:sp>
        <p:nvSpPr>
          <p:cNvPr id="72707" name="Tijdelijke aanduiding voor notities 2"/>
          <p:cNvSpPr>
            <a:spLocks noGrp="1"/>
          </p:cNvSpPr>
          <p:nvPr>
            <p:ph type="body" idx="1"/>
          </p:nvPr>
        </p:nvSpPr>
        <p:spPr>
          <a:noFill/>
          <a:ln/>
        </p:spPr>
        <p:txBody>
          <a:bodyPr/>
          <a:lstStyle/>
          <a:p>
            <a:r>
              <a:rPr lang="nl-NL" altLang="nl-NL" dirty="0"/>
              <a:t>Deze</a:t>
            </a:r>
            <a:r>
              <a:rPr lang="nl-NL" altLang="nl-NL" baseline="0" dirty="0"/>
              <a:t> presentatie zal ongeveer een uur duren en wordt gegeven door de verschillende aanwezige professionals. Vragen stellen mag tussendoor of achteraf. U kunt ook altijd 1 van ons persoonlijk aanspreken na afloop.</a:t>
            </a:r>
          </a:p>
          <a:p>
            <a:r>
              <a:rPr lang="nl-NL" altLang="nl-NL" baseline="0" dirty="0"/>
              <a:t>De volgende onderwerpen zullen worden besproken:</a:t>
            </a:r>
            <a:endParaRPr lang="nl-NL" altLang="nl-NL" dirty="0"/>
          </a:p>
        </p:txBody>
      </p:sp>
      <p:sp>
        <p:nvSpPr>
          <p:cNvPr id="72708" name="Tijdelijke aanduiding voor dianummer 3"/>
          <p:cNvSpPr>
            <a:spLocks noGrp="1"/>
          </p:cNvSpPr>
          <p:nvPr>
            <p:ph type="sldNum" sz="quarter" idx="5"/>
          </p:nvPr>
        </p:nvSpPr>
        <p:spPr>
          <a:noFill/>
        </p:spPr>
        <p:txBody>
          <a:bodyPr/>
          <a:lstStyle/>
          <a:p>
            <a:fld id="{87DF9147-00FB-4610-AD9B-27B9581129F6}" type="slidenum">
              <a:rPr lang="nl-NL" altLang="nl-NL" smtClean="0"/>
              <a:pPr/>
              <a:t>2</a:t>
            </a:fld>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En dan is er 10 cm ontsluiting. Het einde is in zicht! Het is het mooist als u</a:t>
            </a:r>
            <a:r>
              <a:rPr lang="nl-NL" altLang="nl-NL" baseline="0" dirty="0"/>
              <a:t> </a:t>
            </a:r>
            <a:r>
              <a:rPr lang="nl-NL" altLang="nl-NL" dirty="0"/>
              <a:t>persdrang krijgt. Dat voelt eigenlijk alsof u</a:t>
            </a:r>
            <a:r>
              <a:rPr lang="nl-NL" altLang="nl-NL" baseline="0" dirty="0"/>
              <a:t> </a:t>
            </a:r>
            <a:r>
              <a:rPr lang="nl-NL" altLang="nl-NL" dirty="0"/>
              <a:t>ontzettend nodig naar het toilet moet omdat u de ontlasting niet meer kunt ophouden. Tijdens dit deel</a:t>
            </a:r>
            <a:r>
              <a:rPr lang="nl-NL" altLang="nl-NL" baseline="0" dirty="0"/>
              <a:t> van de bevalling </a:t>
            </a:r>
            <a:r>
              <a:rPr lang="nl-NL" altLang="nl-NL" dirty="0"/>
              <a:t>is er—naast uw partner—continu iemand</a:t>
            </a:r>
            <a:r>
              <a:rPr lang="nl-NL" altLang="nl-NL" baseline="0" dirty="0"/>
              <a:t> </a:t>
            </a:r>
            <a:r>
              <a:rPr lang="nl-NL" altLang="nl-NL" dirty="0"/>
              <a:t>bij u. Het persen</a:t>
            </a:r>
            <a:r>
              <a:rPr lang="nl-NL" altLang="nl-NL" baseline="0" dirty="0"/>
              <a:t> duurt bij een eerste kindje gemiddeld één tot anderhalf uur, bij een volgende bevalling gaat dit vaak wat sneller.</a:t>
            </a:r>
            <a:r>
              <a:rPr lang="nl-NL" altLang="nl-NL" dirty="0"/>
              <a:t> Op de volgende dia’s ziet u wat er gebeurt tijdens het persen.</a:t>
            </a:r>
          </a:p>
          <a:p>
            <a:endParaRPr lang="nl-NL" dirty="0"/>
          </a:p>
          <a:p>
            <a:pPr marL="0" marR="0" indent="0" algn="l" defTabSz="914400" rtl="0" eaLnBrk="0" fontAlgn="base" latinLnBrk="0" hangingPunct="0">
              <a:lnSpc>
                <a:spcPct val="100000"/>
              </a:lnSpc>
              <a:spcBef>
                <a:spcPct val="30000"/>
              </a:spcBef>
              <a:spcAft>
                <a:spcPct val="0"/>
              </a:spcAft>
              <a:buClrTx/>
              <a:buSzTx/>
              <a:buFontTx/>
              <a:buNone/>
              <a:tabLst/>
              <a:defRPr/>
            </a:pPr>
            <a:endParaRPr lang="nl-NL" altLang="nl-NL" dirty="0"/>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Hier is het hoofdje al een heel stuk zichtbaar in</a:t>
            </a:r>
            <a:r>
              <a:rPr lang="nl-NL" altLang="nl-NL" baseline="0" dirty="0"/>
              <a:t> schede-opening</a:t>
            </a:r>
            <a:r>
              <a:rPr lang="nl-NL" altLang="nl-NL" dirty="0"/>
              <a:t>. Voor het zover is heeft</a:t>
            </a:r>
            <a:r>
              <a:rPr lang="nl-NL" altLang="nl-NL" baseline="0" dirty="0"/>
              <a:t> u </a:t>
            </a:r>
            <a:r>
              <a:rPr lang="nl-NL" altLang="nl-NL" dirty="0"/>
              <a:t>bij een eerste</a:t>
            </a:r>
            <a:r>
              <a:rPr lang="nl-NL" altLang="nl-NL" baseline="0" dirty="0"/>
              <a:t> </a:t>
            </a:r>
            <a:r>
              <a:rPr lang="nl-NL" altLang="nl-NL" dirty="0"/>
              <a:t>kind gemiddeld ongeveer een uur</a:t>
            </a:r>
            <a:r>
              <a:rPr lang="nl-NL" altLang="nl-NL" baseline="0" dirty="0"/>
              <a:t> geperst.</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Hier is het hoofd geboren. We vertellen u</a:t>
            </a:r>
            <a:r>
              <a:rPr lang="nl-NL" altLang="nl-NL" baseline="0" dirty="0"/>
              <a:t> </a:t>
            </a:r>
            <a:r>
              <a:rPr lang="nl-NL" altLang="nl-NL" dirty="0"/>
              <a:t>tijdens dit deel</a:t>
            </a:r>
            <a:r>
              <a:rPr lang="nl-NL" altLang="nl-NL" baseline="0" dirty="0"/>
              <a:t> van de bevalling</a:t>
            </a:r>
            <a:r>
              <a:rPr lang="nl-NL" altLang="nl-NL" dirty="0"/>
              <a:t> precies wanneer u</a:t>
            </a:r>
            <a:r>
              <a:rPr lang="nl-NL" altLang="nl-NL" baseline="0" dirty="0"/>
              <a:t> </a:t>
            </a:r>
            <a:r>
              <a:rPr lang="nl-NL" altLang="nl-NL" dirty="0"/>
              <a:t>wel en niet moet persen.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nl-NL" dirty="0"/>
              <a:t>Zo</a:t>
            </a:r>
            <a:r>
              <a:rPr lang="en-US" altLang="nl-NL" baseline="0" dirty="0"/>
              <a:t> meteen</a:t>
            </a:r>
            <a:r>
              <a:rPr lang="en-US" altLang="nl-NL" dirty="0"/>
              <a:t> ziet</a:t>
            </a:r>
            <a:r>
              <a:rPr lang="en-US" altLang="nl-NL" baseline="0" dirty="0"/>
              <a:t> u </a:t>
            </a:r>
            <a:r>
              <a:rPr lang="en-US" altLang="nl-NL" dirty="0"/>
              <a:t>het nog een keer in een stukje</a:t>
            </a:r>
            <a:r>
              <a:rPr lang="en-US" altLang="nl-NL" baseline="0" dirty="0"/>
              <a:t> film.</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nadat de</a:t>
            </a:r>
            <a:r>
              <a:rPr lang="nl-NL" baseline="0" dirty="0"/>
              <a:t> baby is</a:t>
            </a:r>
            <a:r>
              <a:rPr lang="nl-NL" dirty="0"/>
              <a:t> geboren</a:t>
            </a:r>
            <a:r>
              <a:rPr lang="nl-NL" baseline="0" dirty="0"/>
              <a:t> </a:t>
            </a:r>
            <a:r>
              <a:rPr lang="nl-NL" dirty="0"/>
              <a:t>zijn er</a:t>
            </a:r>
            <a:r>
              <a:rPr lang="nl-NL" baseline="0" dirty="0"/>
              <a:t> nog een aantal dingen belangrijk. Na de geboorte van de baby volgt er nog een geboorte, namelijk die van de moederkoek (placenta). </a:t>
            </a:r>
            <a:r>
              <a:rPr lang="nl-NL" altLang="nl-NL" dirty="0"/>
              <a:t>Vaak krijgt u hiervoor direct na de geboorte van uw kind oxytocine toegediend om het loslaten van de placenta te bevorderen. </a:t>
            </a:r>
            <a:r>
              <a:rPr lang="nl-NL" baseline="0" dirty="0"/>
              <a:t>In de meeste gevallen volgt die spontaan binnen een half uur en hiervoor zal u worden gevraagd om nog een keertje te persen. Indien de placenta niet spontaan geboren wordt zal deze operatief verwijderd moeten worden op de operatie kamer. </a:t>
            </a:r>
          </a:p>
          <a:p>
            <a:r>
              <a:rPr lang="nl-NL" baseline="0" dirty="0"/>
              <a:t>U verliest altijd wat bloed na de geboorte doordat er op de plek van de placenta in de baarmoeder een wondbed is ontstaan. Belangrijk is dat de baarmoeder goed samentrekt na de bevalling zodat het bloedverlies beperkt blijft. Indien dit niet voldoende gebeurd kunnen wij u extra medicatie toedienen. </a:t>
            </a:r>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a:t>Het kan zijn dat we tijdens het laatste stuk van het persen een knip hebben moeten zetten of dat het vanzelf wat gescheurd is. Dit zal worden gehecht kort na de geboorte. Voor het hechten geven we verdoving, maar helemaal gevoelloos wordt het meestal niet. Van de hechtingen kunt u de eerste periode na de bevalling nog wel wat hinder ondervinden.  Paracetamol en koelen helpt dan goed.  Een enkele keer is de wond te gecompliceerd en zal deze op de operatiekamer moeten worden gehecht</a:t>
            </a:r>
            <a:endParaRPr lang="nl-NL" dirty="0"/>
          </a:p>
          <a:p>
            <a:endParaRPr lang="nl-NL" baseline="0"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24</a:t>
            </a:fld>
            <a:endParaRPr lang="nl-NL"/>
          </a:p>
        </p:txBody>
      </p:sp>
    </p:spTree>
    <p:extLst>
      <p:ext uri="{BB962C8B-B14F-4D97-AF65-F5344CB8AC3E}">
        <p14:creationId xmlns:p14="http://schemas.microsoft.com/office/powerpoint/2010/main" val="1687889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De gynaecoloog neemt de presentatie over.</a:t>
            </a: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We gaan</a:t>
            </a:r>
            <a:r>
              <a:rPr lang="nl-NL" altLang="nl-NL" baseline="0" dirty="0"/>
              <a:t> het nu hebben over meer medische aspecten rondom bevallen</a:t>
            </a:r>
            <a:r>
              <a:rPr lang="nl-NL" altLang="nl-NL" dirty="0"/>
              <a:t>. Ik hoop dat ik nog even uw</a:t>
            </a:r>
            <a:r>
              <a:rPr lang="nl-NL" altLang="nl-NL" baseline="0" dirty="0"/>
              <a:t> </a:t>
            </a:r>
            <a:r>
              <a:rPr lang="nl-NL" altLang="nl-NL" dirty="0"/>
              <a:t>aandacht kan vasthouden. Soms is er een reden om de bevalling in te leiden. Het voert te ver om al die redenen te benoemen. (Je kan een voorbeeld geven) In deze voorlichting gaat het om</a:t>
            </a:r>
            <a:r>
              <a:rPr lang="nl-NL" altLang="nl-NL" baseline="0" dirty="0"/>
              <a:t> de procedure</a:t>
            </a:r>
            <a:endParaRPr lang="nl-NL" alt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De dag van de inleiding beginnen we vroeg. U</a:t>
            </a:r>
            <a:r>
              <a:rPr lang="nl-NL" altLang="nl-NL" baseline="0" dirty="0"/>
              <a:t> meldt zich samen met uw partner </a:t>
            </a:r>
            <a:r>
              <a:rPr lang="nl-NL" altLang="nl-NL" dirty="0"/>
              <a:t>om 7 uur</a:t>
            </a:r>
            <a:r>
              <a:rPr lang="nl-NL" altLang="nl-NL" baseline="0" dirty="0"/>
              <a:t> in het verloskamercomplex op afdeling 338 (3</a:t>
            </a:r>
            <a:r>
              <a:rPr lang="nl-NL" altLang="nl-NL" baseline="30000" dirty="0"/>
              <a:t>e</a:t>
            </a:r>
            <a:r>
              <a:rPr lang="nl-NL" altLang="nl-NL" baseline="0" dirty="0"/>
              <a:t> etage).</a:t>
            </a: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Hoe</a:t>
            </a:r>
            <a:r>
              <a:rPr lang="nl-NL" altLang="nl-NL" baseline="0" dirty="0"/>
              <a:t> we starten met inleiden hangt af van de rijpheid van de baarmoedermond</a:t>
            </a:r>
            <a:r>
              <a:rPr lang="nl-NL" altLang="nl-NL" dirty="0"/>
              <a:t>.</a:t>
            </a:r>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25</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Als de baarmoedermond niet rijp is, </a:t>
            </a:r>
            <a:r>
              <a:rPr lang="nl-NL" altLang="nl-NL" dirty="0" err="1"/>
              <a:t>dwz</a:t>
            </a:r>
            <a:r>
              <a:rPr lang="nl-NL" altLang="nl-NL" dirty="0"/>
              <a:t> dat er geen ontsluiting is,</a:t>
            </a:r>
            <a:r>
              <a:rPr lang="nl-NL" altLang="nl-NL" baseline="0" dirty="0"/>
              <a:t> moet deze eerst </a:t>
            </a:r>
            <a:r>
              <a:rPr lang="nl-NL" altLang="nl-NL" dirty="0"/>
              <a:t>worden</a:t>
            </a:r>
            <a:r>
              <a:rPr lang="nl-NL" altLang="nl-NL" baseline="0" dirty="0"/>
              <a:t> gerijpt. Meestal wordt hiervoor een vaginale gel ingebracht</a:t>
            </a:r>
            <a:r>
              <a:rPr lang="nl-NL" altLang="nl-NL" dirty="0"/>
              <a:t>. (verandert binnenkort in vaginale gift </a:t>
            </a:r>
            <a:r>
              <a:rPr lang="nl-NL" altLang="nl-NL" dirty="0" err="1"/>
              <a:t>misoprostol</a:t>
            </a:r>
            <a:r>
              <a:rPr lang="nl-NL" altLang="nl-NL" dirty="0"/>
              <a:t>)</a:t>
            </a: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Dan kunnen drie dingen gebeuren:</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nl-NL" altLang="nl-NL" dirty="0"/>
              <a:t>u</a:t>
            </a:r>
            <a:r>
              <a:rPr lang="nl-NL" altLang="nl-NL" baseline="0" dirty="0"/>
              <a:t> </a:t>
            </a:r>
            <a:r>
              <a:rPr lang="nl-NL" altLang="nl-NL" dirty="0"/>
              <a:t>krijgt</a:t>
            </a:r>
            <a:r>
              <a:rPr lang="nl-NL" altLang="nl-NL" baseline="0" dirty="0"/>
              <a:t> harde buiken/contracties,</a:t>
            </a:r>
            <a:r>
              <a:rPr lang="nl-NL" altLang="nl-NL" dirty="0"/>
              <a:t> maar de bevalling zet niet door. Dan is er hopelijk wel wat ontsluiting ontstaan. Na</a:t>
            </a:r>
            <a:r>
              <a:rPr lang="nl-NL" altLang="nl-NL" baseline="0" dirty="0"/>
              <a:t> een aantal uur wordt beoordeeld of de baarmoedermond voldoende is gerijpt</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nl-NL" altLang="nl-NL" dirty="0"/>
              <a:t>er gebeurt weinig of niets.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nl-NL" altLang="nl-NL" dirty="0"/>
              <a:t>U</a:t>
            </a:r>
            <a:r>
              <a:rPr lang="nl-NL" altLang="nl-NL" baseline="0" dirty="0"/>
              <a:t> krijgt weeën en de bevalling zet door</a:t>
            </a:r>
            <a:r>
              <a:rPr lang="nl-NL" altLang="nl-NL"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Als de baarmoedermond onvoldoende gerijpt is wordt de gift vaginale gel herhaald. Soms kan het een paar dagen duren voordat de vaginale gel voldoende effectief is.</a:t>
            </a: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Heeft u eerder een keizersnede gehad dan wordt meestal niet gekozen voor rijping van de</a:t>
            </a:r>
            <a:r>
              <a:rPr lang="nl-NL" altLang="nl-NL" baseline="0" dirty="0"/>
              <a:t> baarmoedermond </a:t>
            </a:r>
            <a:r>
              <a:rPr lang="nl-NL" altLang="nl-NL" dirty="0" err="1"/>
              <a:t>mbv</a:t>
            </a:r>
            <a:r>
              <a:rPr lang="nl-NL" altLang="nl-NL" dirty="0"/>
              <a:t> een vaginale gel, maar voor het inbrengen van een kleine</a:t>
            </a:r>
            <a:r>
              <a:rPr lang="nl-NL" altLang="nl-NL" baseline="0" dirty="0"/>
              <a:t> ballon</a:t>
            </a:r>
            <a:r>
              <a:rPr lang="nl-NL" altLang="nl-NL" dirty="0"/>
              <a:t> in de baarmoeder. Ook hierbij ontstaat meestal in de loop van twee dagen wat ontsluiting, of komt de bevalling op gang. </a:t>
            </a:r>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26</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Als er wel wat ontsluiting is kunnen we echt</a:t>
            </a:r>
            <a:r>
              <a:rPr lang="nl-NL" altLang="nl-NL" baseline="0" dirty="0"/>
              <a:t> starten met het </a:t>
            </a:r>
            <a:r>
              <a:rPr lang="nl-NL" altLang="nl-NL" dirty="0"/>
              <a:t>inleiden van de bevalling. Uw</a:t>
            </a:r>
            <a:r>
              <a:rPr lang="nl-NL" altLang="nl-NL" baseline="0" dirty="0"/>
              <a:t> </a:t>
            </a:r>
            <a:r>
              <a:rPr lang="nl-NL" altLang="nl-NL" dirty="0"/>
              <a:t>vliezen worden gebroken</a:t>
            </a:r>
            <a:r>
              <a:rPr lang="nl-NL" altLang="nl-NL" baseline="0" dirty="0"/>
              <a:t> en u </a:t>
            </a:r>
            <a:r>
              <a:rPr lang="nl-NL" altLang="nl-NL" dirty="0"/>
              <a:t>krijgt een infuus met </a:t>
            </a:r>
            <a:r>
              <a:rPr lang="nl-NL" altLang="nl-NL" dirty="0" err="1"/>
              <a:t>weeënstimulerende</a:t>
            </a:r>
            <a:r>
              <a:rPr lang="nl-NL" altLang="nl-NL" dirty="0"/>
              <a:t> middelen. U</a:t>
            </a:r>
            <a:r>
              <a:rPr lang="nl-NL" altLang="nl-NL" baseline="0" dirty="0"/>
              <a:t> </a:t>
            </a:r>
            <a:r>
              <a:rPr lang="nl-NL" altLang="nl-NL" dirty="0"/>
              <a:t>bevalt dan meestal dezelfde dag. Soms duurt</a:t>
            </a:r>
            <a:r>
              <a:rPr lang="nl-NL" altLang="nl-NL" baseline="0" dirty="0"/>
              <a:t> het langer</a:t>
            </a:r>
            <a:r>
              <a:rPr lang="nl-NL" altLang="nl-NL" dirty="0"/>
              <a:t> om bij een inleiding goede weeën te maken omdat het lichaam er toch nog niet helemaal klaar voor was.</a:t>
            </a:r>
            <a:r>
              <a:rPr lang="nl-NL" altLang="nl-NL" baseline="0" dirty="0"/>
              <a:t> Over het algemeen is het verloop van de ontsluiting (actieve fase) bij een inleiding niet anders dan bij een spontaan begonnen bevalling.</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27</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a:ln/>
        </p:spPr>
      </p:sp>
      <p:sp>
        <p:nvSpPr>
          <p:cNvPr id="82947" name="Tijdelijke aanduiding voor notities 2"/>
          <p:cNvSpPr>
            <a:spLocks noGrp="1"/>
          </p:cNvSpPr>
          <p:nvPr>
            <p:ph type="body" idx="1"/>
          </p:nvPr>
        </p:nvSpPr>
        <p:spPr>
          <a:noFill/>
          <a:ln/>
        </p:spPr>
        <p:txBody>
          <a:bodyPr/>
          <a:lstStyle/>
          <a:p>
            <a:r>
              <a:rPr lang="nl-NL" altLang="nl-NL" dirty="0"/>
              <a:t>Bij</a:t>
            </a:r>
            <a:r>
              <a:rPr lang="nl-NL" altLang="nl-NL" baseline="0" dirty="0"/>
              <a:t> bevallen met een medische indicatie </a:t>
            </a:r>
            <a:r>
              <a:rPr lang="nl-NL" altLang="nl-NL" dirty="0"/>
              <a:t>registreren</a:t>
            </a:r>
            <a:r>
              <a:rPr lang="nl-NL" altLang="nl-NL" baseline="0" dirty="0"/>
              <a:t> we</a:t>
            </a:r>
            <a:r>
              <a:rPr lang="nl-NL" altLang="nl-NL" dirty="0"/>
              <a:t> de hartslag van de baby continu met behulp van een CTG.</a:t>
            </a:r>
            <a:r>
              <a:rPr lang="nl-NL" altLang="nl-NL" baseline="0" dirty="0"/>
              <a:t> </a:t>
            </a:r>
            <a:r>
              <a:rPr lang="nl-NL" altLang="nl-NL" dirty="0"/>
              <a:t>Ook wordt de frequentie</a:t>
            </a:r>
            <a:r>
              <a:rPr lang="nl-NL" altLang="nl-NL" baseline="0" dirty="0"/>
              <a:t> van de weeën geregistreerd.  </a:t>
            </a:r>
            <a:r>
              <a:rPr lang="nl-NL" altLang="nl-NL" dirty="0"/>
              <a:t>Een CTG kan gemaakt worden met banden om je buik. Dit</a:t>
            </a:r>
            <a:r>
              <a:rPr lang="nl-NL" altLang="nl-NL" baseline="0" dirty="0"/>
              <a:t> noemen wij een uitwendige registratie</a:t>
            </a:r>
            <a:r>
              <a:rPr lang="nl-NL" altLang="nl-NL" dirty="0"/>
              <a:t>. Meestal wordt er tijdens de bevalling</a:t>
            </a:r>
            <a:r>
              <a:rPr lang="nl-NL" altLang="nl-NL" baseline="0" dirty="0"/>
              <a:t> </a:t>
            </a:r>
            <a:r>
              <a:rPr lang="nl-NL" altLang="nl-NL" dirty="0"/>
              <a:t>een draadje op het hoofdje van de baby geplaatst. Dit noemt men dan inwendige registratie. Er zit dan 1 band om een</a:t>
            </a:r>
            <a:r>
              <a:rPr lang="nl-NL" altLang="nl-NL" baseline="0" dirty="0"/>
              <a:t> van uw</a:t>
            </a:r>
            <a:r>
              <a:rPr lang="nl-NL" altLang="nl-NL" dirty="0"/>
              <a:t> benen en meestal</a:t>
            </a:r>
            <a:r>
              <a:rPr lang="nl-NL" altLang="nl-NL" baseline="0" dirty="0"/>
              <a:t> een band om uw buik voor de </a:t>
            </a:r>
            <a:r>
              <a:rPr lang="nl-NL" altLang="nl-NL" baseline="0" dirty="0" err="1"/>
              <a:t>weeënregistratie</a:t>
            </a:r>
            <a:r>
              <a:rPr lang="nl-NL" altLang="nl-NL" baseline="0" dirty="0"/>
              <a:t>. U heeft </a:t>
            </a:r>
            <a:r>
              <a:rPr lang="nl-NL" altLang="nl-NL" dirty="0"/>
              <a:t>hierdoor meer bewegingsvrijheid  terwijl we de baby nog steeds goed in de gaten kunnen houden. </a:t>
            </a:r>
          </a:p>
        </p:txBody>
      </p:sp>
      <p:sp>
        <p:nvSpPr>
          <p:cNvPr id="82948" name="Tijdelijke aanduiding voor dianummer 3"/>
          <p:cNvSpPr>
            <a:spLocks noGrp="1"/>
          </p:cNvSpPr>
          <p:nvPr>
            <p:ph type="sldNum" sz="quarter" idx="5"/>
          </p:nvPr>
        </p:nvSpPr>
        <p:spPr>
          <a:noFill/>
        </p:spPr>
        <p:txBody>
          <a:bodyPr/>
          <a:lstStyle/>
          <a:p>
            <a:fld id="{909D0B91-3866-4F12-A333-F4ADA206C9D8}" type="slidenum">
              <a:rPr lang="nl-NL" altLang="nl-NL" smtClean="0"/>
              <a:pPr/>
              <a:t>28</a:t>
            </a:fld>
            <a:endParaRPr lang="nl-NL" alt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Hier</a:t>
            </a:r>
            <a:r>
              <a:rPr lang="nl-NL" altLang="nl-NL" baseline="0" dirty="0"/>
              <a:t> ziet u zo’n </a:t>
            </a:r>
            <a:r>
              <a:rPr lang="nl-NL" altLang="nl-NL" dirty="0"/>
              <a:t>CTG-registratie. De hartslag van het</a:t>
            </a:r>
            <a:r>
              <a:rPr lang="nl-NL" altLang="nl-NL" baseline="0" dirty="0"/>
              <a:t> </a:t>
            </a:r>
            <a:r>
              <a:rPr lang="nl-NL" altLang="nl-NL" dirty="0"/>
              <a:t>kind in de baarmoeder wordt</a:t>
            </a:r>
            <a:r>
              <a:rPr lang="nl-NL" altLang="nl-NL" baseline="0" dirty="0"/>
              <a:t> weergegeven door </a:t>
            </a:r>
            <a:r>
              <a:rPr lang="nl-NL" altLang="nl-NL" dirty="0"/>
              <a:t>de bovenste lijn. De</a:t>
            </a:r>
            <a:r>
              <a:rPr lang="nl-NL" altLang="nl-NL" baseline="0" dirty="0"/>
              <a:t> </a:t>
            </a:r>
            <a:r>
              <a:rPr lang="nl-NL" altLang="nl-NL" dirty="0"/>
              <a:t>onderste lijn laat</a:t>
            </a:r>
            <a:r>
              <a:rPr lang="nl-NL" altLang="nl-NL" baseline="0" dirty="0"/>
              <a:t> </a:t>
            </a:r>
            <a:r>
              <a:rPr lang="nl-NL" altLang="nl-NL" dirty="0"/>
              <a:t>de samentrekkingen van de baarmoeder zien. (aanwijzen)</a:t>
            </a:r>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29</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E81C4CE-99D5-4162-AD96-38D3DE388F22}" type="slidenum">
              <a:rPr lang="nl-NL" altLang="nl-NL" smtClean="0"/>
              <a:pPr/>
              <a:t>30</a:t>
            </a:fld>
            <a:endParaRPr lang="nl-NL" altLang="nl-NL"/>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nl-NL" altLang="nl-NL" dirty="0"/>
              <a:t>In</a:t>
            </a:r>
            <a:r>
              <a:rPr lang="nl-NL" altLang="nl-NL" baseline="0" dirty="0"/>
              <a:t> deze</a:t>
            </a:r>
            <a:r>
              <a:rPr lang="nl-NL" altLang="nl-NL" dirty="0"/>
              <a:t> zogenaamde ‘centrale post’</a:t>
            </a:r>
            <a:r>
              <a:rPr lang="nl-NL" altLang="nl-NL" baseline="0" dirty="0"/>
              <a:t> op de verloskamers worden de CTG registraties van alle kamers in de gaten gehouden. </a:t>
            </a:r>
            <a:r>
              <a:rPr lang="nl-NL" altLang="nl-NL" dirty="0"/>
              <a:t>Natuurlijk lopen de zorgverleners</a:t>
            </a:r>
            <a:r>
              <a:rPr lang="nl-NL" altLang="nl-NL" baseline="0" dirty="0"/>
              <a:t> ook regelmatig bij u de kamer binnen om te kijken hoe het gaat. Bevalt u zonder medische indicatie dan is CTG bewaking niet nodig.  De verloskundige luistert regelmatig met de doptone naar de harttonen van de baby. </a:t>
            </a:r>
            <a:endParaRPr lang="nl-NL" alt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D748E1-5597-42E0-8285-F7DD29F35DFF}" type="slidenum">
              <a:rPr lang="nl-NL" altLang="nl-NL" smtClean="0"/>
              <a:pPr/>
              <a:t>3</a:t>
            </a:fld>
            <a:endParaRPr lang="nl-NL" altLang="nl-NL"/>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nl-NL" altLang="nl-NL" dirty="0"/>
              <a:t>Ik laat u</a:t>
            </a:r>
            <a:r>
              <a:rPr lang="nl-NL" altLang="nl-NL" baseline="0" dirty="0"/>
              <a:t> </a:t>
            </a:r>
            <a:r>
              <a:rPr lang="nl-NL" altLang="nl-NL" dirty="0"/>
              <a:t>alvast het mooie eindresultaat zien. Hier is het tenslotte</a:t>
            </a:r>
            <a:r>
              <a:rPr lang="nl-NL" altLang="nl-NL" baseline="0" dirty="0"/>
              <a:t> </a:t>
            </a:r>
            <a:r>
              <a:rPr lang="nl-NL" altLang="nl-NL" dirty="0"/>
              <a:t>om te doen.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Pijnstilling</a:t>
            </a:r>
            <a:r>
              <a:rPr lang="nl-NL" altLang="nl-NL" baseline="0" dirty="0"/>
              <a:t> in het ziekenhuis is 24/7 beschikbaar. De gebruikte methode is afhankelijk van de situatie</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nl-NL" altLang="nl-NL" dirty="0"/>
              <a:t>een</a:t>
            </a:r>
            <a:r>
              <a:rPr lang="nl-NL" altLang="nl-NL" baseline="0" dirty="0"/>
              <a:t> injectie met een morfinepreparaat (pethidine). Dit wordt meestal gebruikt als de bevalling nog niet echt begonnen is, maar u toch te veel pijn heeft om te kunnen ontspannen of slapen. Bijvoorbeeld bij een lange latente fase of zogenaamde vroege start.</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nl-NL" altLang="nl-NL" dirty="0" err="1"/>
              <a:t>Remifentanil</a:t>
            </a:r>
            <a:r>
              <a:rPr lang="nl-NL" altLang="nl-NL" dirty="0"/>
              <a:t> is geschikt voor het laatste stukje van de ontsluiting of als een ruggenprik niet mogelijk is. U krijgt een infuus met een pompje waarmee u uzelf wanneer dat nodig is een kleine</a:t>
            </a:r>
            <a:r>
              <a:rPr lang="nl-NL" altLang="nl-NL" baseline="0" dirty="0"/>
              <a:t> hoeveelheid </a:t>
            </a:r>
            <a:r>
              <a:rPr lang="nl-NL" altLang="nl-NL" baseline="0" dirty="0" err="1"/>
              <a:t>remifentanil</a:t>
            </a:r>
            <a:r>
              <a:rPr lang="nl-NL" altLang="nl-NL" baseline="0" dirty="0"/>
              <a:t> toedient. Het middel werkt kort en is veilig zowel voor u als voor uw kind</a:t>
            </a:r>
            <a:r>
              <a:rPr lang="nl-NL" altLang="nl-NL" dirty="0"/>
              <a:t> Als u </a:t>
            </a:r>
            <a:r>
              <a:rPr lang="nl-NL" altLang="nl-NL" dirty="0" err="1"/>
              <a:t>remifentanil</a:t>
            </a:r>
            <a:r>
              <a:rPr lang="nl-NL" altLang="nl-NL" dirty="0"/>
              <a:t> krijgt wordt uw zuurstofgehalte in het bloed door een dopje om een vinger in de gaten gehouden. Dit is omdat het risico bestaat</a:t>
            </a:r>
            <a:r>
              <a:rPr lang="nl-NL" altLang="nl-NL" baseline="0" dirty="0"/>
              <a:t> </a:t>
            </a:r>
            <a:r>
              <a:rPr lang="nl-NL" altLang="nl-NL" dirty="0"/>
              <a:t>dat u wat oppervlakkiger gaat ademhalen en dat daardoor het zuurstofgehalte daalt. Meestal is dit eenvoudig op te lossen door even diep door te zuchten of eventueel extra zuurstof</a:t>
            </a:r>
            <a:r>
              <a:rPr lang="nl-NL" altLang="nl-NL" baseline="0" dirty="0"/>
              <a:t> te geven.</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nl-NL" altLang="nl-NL" baseline="0" dirty="0"/>
              <a:t>De ruggenprik of epiduraal is de meest effectieve pijnstiller.</a:t>
            </a:r>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31</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Voordat</a:t>
            </a:r>
            <a:r>
              <a:rPr lang="nl-NL" altLang="nl-NL" baseline="0" dirty="0"/>
              <a:t> pijnstilling wordt gegeven </a:t>
            </a:r>
            <a:r>
              <a:rPr lang="nl-NL" altLang="nl-NL" dirty="0"/>
              <a:t>wordt altijd eerst een CTG gemaakt om te beoordelen of de conditie</a:t>
            </a:r>
            <a:r>
              <a:rPr lang="nl-NL" altLang="nl-NL" baseline="0" dirty="0"/>
              <a:t> van uw kind goed is. En er wordt een infuus ingebracht.</a:t>
            </a:r>
            <a:r>
              <a:rPr lang="nl-NL" altLang="nl-NL" dirty="0"/>
              <a:t> Het</a:t>
            </a:r>
            <a:r>
              <a:rPr lang="nl-NL" altLang="nl-NL" baseline="0" dirty="0"/>
              <a:t> slangetje dat nodig is bij de ruggenprik wordt door een </a:t>
            </a:r>
            <a:r>
              <a:rPr lang="nl-NL" altLang="nl-NL" baseline="0" dirty="0" err="1"/>
              <a:t>anaesthesist</a:t>
            </a:r>
            <a:r>
              <a:rPr lang="nl-NL" altLang="nl-NL" baseline="0" dirty="0"/>
              <a:t> </a:t>
            </a:r>
            <a:r>
              <a:rPr lang="nl-NL" altLang="nl-NL" dirty="0"/>
              <a:t>geplaatst in een</a:t>
            </a:r>
            <a:r>
              <a:rPr lang="nl-NL" altLang="nl-NL" baseline="0" dirty="0"/>
              <a:t> kamer nabij het OK-complex</a:t>
            </a:r>
            <a:r>
              <a:rPr lang="nl-NL" altLang="nl-NL" dirty="0"/>
              <a:t>.</a:t>
            </a:r>
            <a:r>
              <a:rPr lang="nl-NL" altLang="nl-NL" baseline="0" dirty="0"/>
              <a:t> Het streven is de ruggenprik binnen een uur te plaatsen, 24 uur per dag. Als de </a:t>
            </a:r>
            <a:r>
              <a:rPr lang="nl-NL" altLang="nl-NL" dirty="0"/>
              <a:t>ruggenprik goed zit en dat is in 95% van de gevallen zo, dan is de pijn zo goed als weg. Met goede pijnstilling kunnen we de kans</a:t>
            </a:r>
            <a:r>
              <a:rPr lang="nl-NL" altLang="nl-NL" baseline="0" dirty="0"/>
              <a:t> om tot volledige ontsluiting te komen, optimaliseren.</a:t>
            </a:r>
            <a:r>
              <a:rPr lang="nl-NL" altLang="nl-NL" dirty="0"/>
              <a:t>  Helaas lukt het</a:t>
            </a:r>
            <a:r>
              <a:rPr lang="nl-NL" altLang="nl-NL" baseline="0" dirty="0"/>
              <a:t> </a:t>
            </a:r>
            <a:r>
              <a:rPr lang="nl-NL" altLang="nl-NL" dirty="0"/>
              <a:t>inbrengen niet altijd en ook niet iedereen heeft</a:t>
            </a:r>
            <a:r>
              <a:rPr lang="nl-NL" altLang="nl-NL" baseline="0" dirty="0"/>
              <a:t> </a:t>
            </a:r>
            <a:r>
              <a:rPr lang="nl-NL" altLang="nl-NL" dirty="0"/>
              <a:t>er voldoende baat bij</a:t>
            </a:r>
            <a:r>
              <a:rPr lang="nl-NL" altLang="nl-NL" baseline="0" dirty="0"/>
              <a:t>.</a:t>
            </a:r>
            <a:r>
              <a:rPr lang="nl-NL" altLang="nl-NL" dirty="0"/>
              <a:t> Dit is dus het geval bij 5% van de mensen</a:t>
            </a:r>
            <a:r>
              <a:rPr lang="nl-NL" altLang="nl-NL" baseline="0" dirty="0"/>
              <a:t> die een ruggenprik krijgen</a:t>
            </a: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Een ruggenprik heeft ook nadelen.</a:t>
            </a:r>
            <a:r>
              <a:rPr lang="nl-NL" altLang="nl-NL" baseline="0" dirty="0"/>
              <a:t> </a:t>
            </a:r>
            <a:r>
              <a:rPr lang="nl-NL" altLang="nl-NL" dirty="0"/>
              <a:t>Kort na het plaatsen van een ruggenprik kan een bloeddrukdaling bij u optreden. Hier kan uw</a:t>
            </a:r>
            <a:r>
              <a:rPr lang="nl-NL" altLang="nl-NL" baseline="0" dirty="0"/>
              <a:t> </a:t>
            </a:r>
            <a:r>
              <a:rPr lang="nl-NL" altLang="nl-NL" dirty="0"/>
              <a:t>kind op reageren met een langzamere hartslag. In</a:t>
            </a:r>
            <a:r>
              <a:rPr lang="nl-NL" altLang="nl-NL" baseline="0" dirty="0"/>
              <a:t> </a:t>
            </a:r>
            <a:r>
              <a:rPr lang="nl-NL" altLang="nl-NL" dirty="0"/>
              <a:t>het algemeen herstelt deze</a:t>
            </a:r>
            <a:r>
              <a:rPr lang="nl-NL" altLang="nl-NL" baseline="0" dirty="0"/>
              <a:t> hartslag zich </a:t>
            </a:r>
            <a:r>
              <a:rPr lang="nl-NL" altLang="nl-NL" dirty="0"/>
              <a:t>door extra vocht via het infuus aan u toe te dienen. U</a:t>
            </a:r>
            <a:r>
              <a:rPr lang="nl-NL" altLang="nl-NL" baseline="0" dirty="0"/>
              <a:t> </a:t>
            </a:r>
            <a:r>
              <a:rPr lang="nl-NL" altLang="nl-NL" dirty="0"/>
              <a:t>krijgt ook een blaaskatheter, omdat u niet goed meer voelt dat u moet plassen. Als u (te) goed verdoofd bent kan het lastig zijn te voelen wanneer</a:t>
            </a:r>
            <a:r>
              <a:rPr lang="nl-NL" altLang="nl-NL" baseline="0" dirty="0"/>
              <a:t> </a:t>
            </a:r>
            <a:r>
              <a:rPr lang="nl-NL" altLang="nl-NL" dirty="0"/>
              <a:t>u moet persen. Dan wordt soms de ruggenprik voor het persen stop gezet. Verder is er een kans van 20 – 25% dat u</a:t>
            </a:r>
            <a:r>
              <a:rPr lang="nl-NL" altLang="nl-NL" baseline="0" dirty="0"/>
              <a:t> </a:t>
            </a:r>
            <a:r>
              <a:rPr lang="nl-NL" altLang="nl-NL" dirty="0"/>
              <a:t>met een ruggenprik koorts krijgt. We weten dan niet of de koorts komt door de ruggenprik of doordat er een infectie is. Voor de zekerheid</a:t>
            </a:r>
            <a:r>
              <a:rPr lang="nl-NL" altLang="nl-NL" baseline="0" dirty="0"/>
              <a:t> </a:t>
            </a:r>
            <a:r>
              <a:rPr lang="nl-NL" altLang="nl-NL" dirty="0"/>
              <a:t>behandelen we het als een infectie en dat betekent dat u</a:t>
            </a:r>
            <a:r>
              <a:rPr lang="nl-NL" altLang="nl-NL" baseline="0" dirty="0"/>
              <a:t> en via u uw </a:t>
            </a:r>
            <a:r>
              <a:rPr lang="nl-NL" altLang="nl-NL" dirty="0"/>
              <a:t>kind een antibioticum krijgen. Na de geboorte wordt dit een</a:t>
            </a:r>
            <a:r>
              <a:rPr lang="nl-NL" altLang="nl-NL" baseline="0" dirty="0"/>
              <a:t> aantal dagen voortgezet bij de baby, er is dan extra observatie nodig van de baby. Meestal gebeurt dit op de </a:t>
            </a:r>
            <a:r>
              <a:rPr lang="nl-NL" altLang="nl-NL" baseline="0" dirty="0" err="1"/>
              <a:t>couveuze</a:t>
            </a:r>
            <a:r>
              <a:rPr lang="nl-NL" altLang="nl-NL" baseline="0" dirty="0"/>
              <a:t> afdeling. Er wordt hard gewerkt om het mogelijk te maken dat moeders in die gevallen bij hun baby kunnen </a:t>
            </a:r>
            <a:r>
              <a:rPr lang="nl-NL" altLang="nl-NL" baseline="0" dirty="0" err="1"/>
              <a:t>inroomen</a:t>
            </a:r>
            <a:r>
              <a:rPr lang="nl-NL" altLang="nl-NL" baseline="0" dirty="0"/>
              <a:t>. Dit is helaas nog niet standaard mogelijk. </a:t>
            </a:r>
            <a:r>
              <a:rPr lang="nl-NL" altLang="nl-NL" dirty="0"/>
              <a:t> Gelukkig</a:t>
            </a:r>
            <a:r>
              <a:rPr lang="nl-NL" altLang="nl-NL" baseline="0" dirty="0"/>
              <a:t> ligt de kraamafdeling naast de neonatologie afdeling</a:t>
            </a:r>
            <a:endParaRPr lang="nl-NL" alt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baseline="0" dirty="0"/>
              <a:t> </a:t>
            </a:r>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32</a:t>
            </a:fld>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eaLnBrk="1" hangingPunct="1"/>
            <a:r>
              <a:rPr lang="nl-NL" altLang="nl-NL" dirty="0"/>
              <a:t>Over het verloop van het persen heeft u net</a:t>
            </a:r>
            <a:r>
              <a:rPr lang="nl-NL" altLang="nl-NL" baseline="0" dirty="0"/>
              <a:t> </a:t>
            </a:r>
            <a:r>
              <a:rPr lang="nl-NL" altLang="nl-NL" dirty="0"/>
              <a:t>al het een en ander gehoord. Bij een thuisbevalling</a:t>
            </a:r>
            <a:r>
              <a:rPr lang="nl-NL" altLang="nl-NL" baseline="0" dirty="0"/>
              <a:t> worden er geen hulpmiddelen gebruikt om de baby geboren te laten worden. Wel kan er een knip gezet worden om de bevalling het laatste stukje te versnellen. Ook bij d</a:t>
            </a:r>
            <a:r>
              <a:rPr lang="nl-NL" altLang="nl-NL" dirty="0"/>
              <a:t>e meeste vrouwen in het ziekenhuis zijn geen hulpmiddelen</a:t>
            </a:r>
            <a:r>
              <a:rPr lang="nl-NL" altLang="nl-NL" baseline="0" dirty="0"/>
              <a:t> nodig, iets meer dan 60% bevalt zonder hulp. Maar s</a:t>
            </a:r>
            <a:r>
              <a:rPr lang="nl-NL" altLang="nl-NL" dirty="0"/>
              <a:t>oms wil het</a:t>
            </a:r>
            <a:r>
              <a:rPr lang="nl-NL" altLang="nl-NL" baseline="0" dirty="0"/>
              <a:t> persen</a:t>
            </a:r>
            <a:r>
              <a:rPr lang="nl-NL" altLang="nl-NL" dirty="0"/>
              <a:t> niet vlotten of is het belangrijk dat de baby snel geboren wordt. Als alleen een knip niet voldoende is kan er dan gekozen worden voor een vacuümverlossing. De</a:t>
            </a:r>
            <a:r>
              <a:rPr lang="nl-NL" altLang="nl-NL" baseline="0" dirty="0"/>
              <a:t> cup</a:t>
            </a:r>
            <a:r>
              <a:rPr lang="nl-NL" altLang="nl-NL" dirty="0"/>
              <a:t> wordt op het hoofd van de baby geplaatst. Tijdens een perswee wordt</a:t>
            </a:r>
            <a:r>
              <a:rPr lang="nl-NL" altLang="nl-NL" baseline="0" dirty="0"/>
              <a:t> er getrokken</a:t>
            </a:r>
            <a:r>
              <a:rPr lang="nl-NL" altLang="nl-NL" dirty="0"/>
              <a:t>. Er kan niet te </a:t>
            </a:r>
            <a:r>
              <a:rPr lang="nl-NL" altLang="nl-NL" baseline="0" dirty="0"/>
              <a:t>hard getrokken worden </a:t>
            </a:r>
            <a:r>
              <a:rPr lang="nl-NL" altLang="nl-NL" dirty="0"/>
              <a:t>tijdens een vacuümextractie</a:t>
            </a:r>
            <a:r>
              <a:rPr lang="nl-NL" altLang="nl-NL" baseline="0" dirty="0"/>
              <a:t>, dan </a:t>
            </a:r>
            <a:r>
              <a:rPr lang="nl-NL" altLang="nl-NL" dirty="0"/>
              <a:t>schiet de cup los. Overigens lukt een vacuümverlossing alleen maar als u zelf ook maximaal perst tijdens het</a:t>
            </a:r>
            <a:r>
              <a:rPr lang="nl-NL" altLang="nl-NL" baseline="0" dirty="0"/>
              <a:t> </a:t>
            </a:r>
            <a:r>
              <a:rPr lang="nl-NL" altLang="nl-NL" dirty="0"/>
              <a:t>trekken. Soms is het niet verstandig een vacuümverlossing te doen. Het kan dan nodig zijn om een keizersnede te doen. Hierover later meer. Hoe vaak een</a:t>
            </a:r>
            <a:r>
              <a:rPr lang="nl-NL" altLang="nl-NL" baseline="0" dirty="0"/>
              <a:t> kunstverlossing </a:t>
            </a:r>
            <a:r>
              <a:rPr lang="nl-NL" altLang="nl-NL" dirty="0"/>
              <a:t>voorkomt  ziet u in de diagram.</a:t>
            </a:r>
            <a:r>
              <a:rPr lang="nl-NL" altLang="nl-NL" baseline="0" dirty="0"/>
              <a:t> In 2015  bevielen </a:t>
            </a:r>
            <a:r>
              <a:rPr lang="nl-NL" altLang="nl-NL" b="1" baseline="0" dirty="0"/>
              <a:t>2078</a:t>
            </a:r>
            <a:r>
              <a:rPr lang="nl-NL" altLang="nl-NL" baseline="0" dirty="0"/>
              <a:t> vrouwen in ons ziekenhuis met een medische indicatie. Van deze 2078 vrouwen krijgt 13% een geplande keizersnede, 14% een niet geplande keizersnede en 10,6%  een vacuümverlossing. Deze cijfers komen ongeveer overeen met het landelijk gemiddelde.</a:t>
            </a:r>
          </a:p>
          <a:p>
            <a:pPr eaLnBrk="1" hangingPunct="1"/>
            <a:endParaRPr lang="nl-NL" altLang="nl-NL" dirty="0"/>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33</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Het hoofdje</a:t>
            </a:r>
            <a:r>
              <a:rPr lang="nl-NL" altLang="nl-NL" baseline="0" dirty="0"/>
              <a:t> van de baby heeft zich aangepast aan het baringskanaal tijdens de bevalling </a:t>
            </a:r>
            <a:r>
              <a:rPr lang="nl-NL" altLang="nl-NL" baseline="0" dirty="0">
                <a:solidFill>
                  <a:srgbClr val="C00000"/>
                </a:solidFill>
              </a:rPr>
              <a:t>en </a:t>
            </a:r>
            <a:r>
              <a:rPr lang="nl-NL" altLang="nl-NL" u="none" baseline="0" dirty="0">
                <a:solidFill>
                  <a:srgbClr val="FF0000"/>
                </a:solidFill>
              </a:rPr>
              <a:t>dit kun je de eerste uren na de bevalling ook nog zien</a:t>
            </a:r>
            <a:r>
              <a:rPr lang="nl-NL" altLang="nl-NL" u="none" baseline="0" dirty="0">
                <a:solidFill>
                  <a:srgbClr val="C00000"/>
                </a:solidFill>
              </a:rPr>
              <a:t>. </a:t>
            </a:r>
            <a:r>
              <a:rPr lang="nl-NL" altLang="nl-NL" baseline="0" dirty="0"/>
              <a:t>Het</a:t>
            </a:r>
            <a:r>
              <a:rPr lang="nl-NL" altLang="nl-NL" dirty="0"/>
              <a:t> trekt snel na de</a:t>
            </a:r>
            <a:r>
              <a:rPr lang="nl-NL" altLang="nl-NL" baseline="0" dirty="0"/>
              <a:t> geboorte bij</a:t>
            </a:r>
            <a:r>
              <a:rPr lang="nl-NL" altLang="nl-NL" dirty="0"/>
              <a:t>. Op het bovenste</a:t>
            </a:r>
            <a:r>
              <a:rPr lang="nl-NL" altLang="nl-NL" baseline="0" dirty="0"/>
              <a:t> plaatje links ziet u dat bij een baby de schedelnaden nog niet aan elkaar gegroeid zijn. Op twee plekken, voor en achter aan het hoofd, zijn grotere ruimte tussen de schedelnaden voelbaar. Dit noemt men respectievelijk de grote en de kleine fontanel. Doordat de schedelnaden nog niet tegen elkaar gegroeid zijn en er ruimte is in de vorm van de fontanellen kunnen de schedeldelen een beetje over elkaar heen schuiven tijdens de bevalling. Dat is handig want dan kan het hoofd van de baby zich optimaal aanpassen aan de vorm van het bekken. Na de bevalling komt alles weer vanzelf op zijn plek terug. Na een vacuümverlossing heeft de baby een extra bult op zijn hoofd door het vacuümzuigen. Hoe dat eruit ziet, ziet u op het plaatje rechts onder. Dit kan gevoelig zijn en de baby krijgt hiervoor paracetamol. Het komt weer helemaal goed. Na een dag ziet u er nagenoeg niets meer van.</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34</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Tot een keizersnede  kan worden besloten </a:t>
            </a:r>
            <a:r>
              <a:rPr lang="nl-NL" altLang="nl-NL" u="none" baseline="0" dirty="0"/>
              <a:t>tijdens de zwangerschap of tijdens de bevalling</a:t>
            </a:r>
            <a:r>
              <a:rPr lang="nl-NL" altLang="nl-NL" dirty="0"/>
              <a:t>. Als er tijdens de zwangerschap al besloten is dat er een keizersnede moet worden gedaan dan noemt men dat een geplande keizersnede. </a:t>
            </a:r>
            <a:r>
              <a:rPr lang="nl-NL" altLang="nl-NL" u="none" dirty="0"/>
              <a:t>Wanneer</a:t>
            </a:r>
            <a:r>
              <a:rPr lang="nl-NL" altLang="nl-NL" u="none" baseline="0" dirty="0"/>
              <a:t> dit tijdens de ontsluitingsfase of tijdens het persen wordt besloten </a:t>
            </a:r>
            <a:r>
              <a:rPr lang="nl-NL" altLang="nl-NL" baseline="0" dirty="0"/>
              <a:t>noemen we dat een </a:t>
            </a:r>
            <a:r>
              <a:rPr lang="nl-NL" altLang="nl-NL" dirty="0"/>
              <a:t>niet geplande keizersnede.</a:t>
            </a:r>
            <a:r>
              <a:rPr lang="nl-NL" altLang="nl-NL" baseline="0" dirty="0"/>
              <a:t> H</a:t>
            </a:r>
            <a:r>
              <a:rPr lang="nl-NL" altLang="nl-NL" dirty="0"/>
              <a:t>et verschil zit</a:t>
            </a:r>
            <a:r>
              <a:rPr lang="nl-NL" altLang="nl-NL" baseline="0" dirty="0"/>
              <a:t> </a:t>
            </a:r>
            <a:r>
              <a:rPr lang="nl-NL" altLang="nl-NL" dirty="0"/>
              <a:t>vooral in de snelheid waarmee de keizersnede gedaan moet worden. Als het nodig is kunnen we in een kwartier na de beslissing een keizersnede starten. Gelukkig is zoveel spoed zelden noodzakelijk.</a:t>
            </a: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Een geplande keizersnede vindt in</a:t>
            </a:r>
            <a:r>
              <a:rPr lang="nl-NL" altLang="nl-NL" baseline="0" dirty="0"/>
              <a:t> </a:t>
            </a:r>
            <a:r>
              <a:rPr lang="nl-NL" altLang="nl-NL" dirty="0"/>
              <a:t>het algemeen na de 39</a:t>
            </a:r>
            <a:r>
              <a:rPr lang="nl-NL" altLang="nl-NL" baseline="30000" dirty="0"/>
              <a:t>e</a:t>
            </a:r>
            <a:r>
              <a:rPr lang="nl-NL" altLang="nl-NL" dirty="0"/>
              <a:t> week van de zwangerschap plaats. Dit omdat uw</a:t>
            </a:r>
            <a:r>
              <a:rPr lang="nl-NL" altLang="nl-NL" baseline="0" dirty="0"/>
              <a:t> </a:t>
            </a:r>
            <a:r>
              <a:rPr lang="nl-NL" altLang="nl-NL" dirty="0"/>
              <a:t>kind dan wat zijn ademhaling betreft</a:t>
            </a:r>
            <a:r>
              <a:rPr lang="nl-NL" altLang="nl-NL" baseline="0" dirty="0"/>
              <a:t> </a:t>
            </a:r>
            <a:r>
              <a:rPr lang="nl-NL" altLang="nl-NL" dirty="0"/>
              <a:t>beter op een geboorte per keizersnede is voorbereid dan voor de 39</a:t>
            </a:r>
            <a:r>
              <a:rPr lang="nl-NL" altLang="nl-NL" baseline="30000" dirty="0"/>
              <a:t>e</a:t>
            </a:r>
            <a:r>
              <a:rPr lang="nl-NL" altLang="nl-NL" dirty="0"/>
              <a:t> week. Bij</a:t>
            </a:r>
            <a:r>
              <a:rPr lang="nl-NL" altLang="nl-NL" baseline="0" dirty="0"/>
              <a:t> deze keizersnede is er </a:t>
            </a:r>
            <a:r>
              <a:rPr lang="nl-NL" altLang="nl-NL" dirty="0"/>
              <a:t>ook voldoende tijd om een ‘</a:t>
            </a:r>
            <a:r>
              <a:rPr lang="nl-NL" altLang="nl-NL" dirty="0" err="1"/>
              <a:t>gentle</a:t>
            </a:r>
            <a:r>
              <a:rPr lang="nl-NL" altLang="nl-NL" baseline="0" dirty="0"/>
              <a:t> sectio</a:t>
            </a:r>
            <a:r>
              <a:rPr lang="nl-NL" altLang="nl-NL" dirty="0"/>
              <a:t>’ te doen. Dit betekent dat u de geboorte van de baby kan zien indien u dit wenst en dat de baby vrijwel direct bij u op de borst wordt gelegd terwijl de operatie doorgaat.</a:t>
            </a:r>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35</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Dit is een</a:t>
            </a:r>
            <a:r>
              <a:rPr lang="nl-NL" altLang="nl-NL" baseline="0" dirty="0"/>
              <a:t> </a:t>
            </a:r>
            <a:r>
              <a:rPr lang="nl-NL" altLang="nl-NL" dirty="0"/>
              <a:t>operatiekamer. Bij een geplande keizersnede heeft u op de afdeling al een infuus gehad. In uw</a:t>
            </a:r>
            <a:r>
              <a:rPr lang="nl-NL" altLang="nl-NL" baseline="0" dirty="0"/>
              <a:t> </a:t>
            </a:r>
            <a:r>
              <a:rPr lang="nl-NL" altLang="nl-NL" dirty="0"/>
              <a:t>zwangerschap is er tijd voor een gesprek met een verpleegkundige die</a:t>
            </a:r>
            <a:r>
              <a:rPr lang="nl-NL" altLang="nl-NL" baseline="0" dirty="0"/>
              <a:t> u alles uitlegt en u attendeert op het bekijken van de </a:t>
            </a:r>
            <a:r>
              <a:rPr lang="nl-NL" altLang="nl-NL" baseline="0" dirty="0" err="1"/>
              <a:t>fotoplayer</a:t>
            </a:r>
            <a:r>
              <a:rPr lang="nl-NL" altLang="nl-NL" baseline="0" dirty="0"/>
              <a:t> van de keizersnede op de website van het NWZ</a:t>
            </a:r>
            <a:r>
              <a:rPr lang="nl-NL" altLang="nl-NL" dirty="0"/>
              <a:t>. Als de keizersnede niet gepland was is die tijd er meestal niet. Een keizersnede vindt vrijwel altijd plaats met een ruggenprik. Op de volgende dia ziet u hoe de baby bij een keizersnede geboren wordt, wilt</a:t>
            </a:r>
            <a:r>
              <a:rPr lang="nl-NL" altLang="nl-NL" baseline="0" dirty="0"/>
              <a:t> u h</a:t>
            </a:r>
            <a:r>
              <a:rPr lang="nl-NL" altLang="nl-NL" dirty="0"/>
              <a:t>et niet zien, dan is dit het moment om even uw</a:t>
            </a:r>
            <a:r>
              <a:rPr lang="nl-NL" altLang="nl-NL" baseline="0" dirty="0"/>
              <a:t> </a:t>
            </a:r>
            <a:r>
              <a:rPr lang="nl-NL" altLang="nl-NL" dirty="0"/>
              <a:t>ogen te sluiten.</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altLang="nl-NL" dirty="0"/>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36</a:t>
            </a:fld>
            <a:endParaRPr 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De baby is meestal heel snel na het starten van de operatie geboren.</a:t>
            </a:r>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37</a:t>
            </a:fld>
            <a:endParaRPr 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Als alles goed gaat wordt uw kind snel en bij voorkeur bloot op de borst van moeder gelegd. Dat kan natuurlijk alleen maar als uw kind in goede conditie is. Bij een geplande keizersnede</a:t>
            </a:r>
            <a:r>
              <a:rPr lang="nl-NL" altLang="nl-NL" baseline="0" dirty="0"/>
              <a:t> gebeurt dat meteen na de geboorte. Bij een niet geplande keizersnede kijkt de kinderarts uw kind eerst even na.</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38</a:t>
            </a:fld>
            <a:endParaRPr 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Kennis maken!</a:t>
            </a:r>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39</a:t>
            </a:fld>
            <a:endParaRPr 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Soms moet uw</a:t>
            </a:r>
            <a:r>
              <a:rPr lang="nl-NL" altLang="nl-NL" baseline="0" dirty="0"/>
              <a:t> </a:t>
            </a:r>
            <a:r>
              <a:rPr lang="nl-NL" altLang="nl-NL" dirty="0"/>
              <a:t>kind wat</a:t>
            </a:r>
            <a:r>
              <a:rPr lang="nl-NL" altLang="nl-NL" baseline="0" dirty="0"/>
              <a:t> langer bijkomen</a:t>
            </a:r>
            <a:r>
              <a:rPr lang="nl-NL" altLang="nl-NL" dirty="0"/>
              <a:t> na de geboorte. Zij/hij wordt dan opgevangen door de kinderarts of arts-assistent kindergeneeskunde in een kamer naast de operatiekamer zelf. Hier staat een opvangtafel met zuurstof en een warmtelamp. Ga</a:t>
            </a:r>
            <a:r>
              <a:rPr lang="nl-NL" altLang="nl-NL" baseline="0" dirty="0"/>
              <a:t> als partner gerust met uw kind mee naar de kinderarts.</a:t>
            </a:r>
            <a:r>
              <a:rPr lang="nl-NL" altLang="nl-NL" dirty="0"/>
              <a:t> De kinderarts is bij een ongeplande keizersnede altijd aanwezig. Bij een geplande keizersnede kan hij binnen 5 minuten aanwezig zijn.</a:t>
            </a:r>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40</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a:ln/>
        </p:spPr>
      </p:sp>
      <p:sp>
        <p:nvSpPr>
          <p:cNvPr id="84995" name="Tijdelijke aanduiding voor notities 2"/>
          <p:cNvSpPr>
            <a:spLocks noGrp="1"/>
          </p:cNvSpPr>
          <p:nvPr>
            <p:ph type="body" idx="1"/>
          </p:nvPr>
        </p:nvSpPr>
        <p:spPr>
          <a:noFill/>
          <a:ln/>
        </p:spPr>
        <p:txBody>
          <a:bodyPr/>
          <a:lstStyle/>
          <a:p>
            <a:r>
              <a:rPr lang="nl-NL" altLang="nl-NL" baseline="0" dirty="0"/>
              <a:t>Wij zijn met elkaar een opleidingscentrum. </a:t>
            </a:r>
            <a:r>
              <a:rPr lang="nl-NL" altLang="nl-NL" dirty="0"/>
              <a:t>Doordat we opleiden blijven we up-to-date en zorgen we dat er ook in de toekomst goed opgeleide verloskundigen, verpleegkundigen, kraamverzorgenden</a:t>
            </a:r>
            <a:r>
              <a:rPr lang="nl-NL" altLang="nl-NL" baseline="0" dirty="0"/>
              <a:t> en </a:t>
            </a:r>
            <a:r>
              <a:rPr lang="nl-NL" altLang="nl-NL" dirty="0"/>
              <a:t>artsen</a:t>
            </a:r>
            <a:r>
              <a:rPr lang="nl-NL" altLang="nl-NL" baseline="0" dirty="0"/>
              <a:t> </a:t>
            </a:r>
            <a:r>
              <a:rPr lang="nl-NL" altLang="nl-NL" dirty="0"/>
              <a:t>zijn. Alle zorgverleners</a:t>
            </a:r>
            <a:r>
              <a:rPr lang="nl-NL" altLang="nl-NL" baseline="0" dirty="0"/>
              <a:t> die in opleiding zijn werken onder begeleiding en kennen hun verantwoordelijkheden.</a:t>
            </a:r>
          </a:p>
          <a:p>
            <a:endParaRPr lang="nl-NL" altLang="nl-NL" baseline="0" dirty="0"/>
          </a:p>
          <a:p>
            <a:r>
              <a:rPr lang="nl-NL" altLang="nl-NL" baseline="0" dirty="0"/>
              <a:t>Je geeft nu het woord aan de verloskundige.</a:t>
            </a:r>
            <a:endParaRPr lang="nl-NL" altLang="nl-NL" dirty="0"/>
          </a:p>
        </p:txBody>
      </p:sp>
      <p:sp>
        <p:nvSpPr>
          <p:cNvPr id="84996" name="Tijdelijke aanduiding voor dianummer 3"/>
          <p:cNvSpPr>
            <a:spLocks noGrp="1"/>
          </p:cNvSpPr>
          <p:nvPr>
            <p:ph type="sldNum" sz="quarter" idx="5"/>
          </p:nvPr>
        </p:nvSpPr>
        <p:spPr>
          <a:noFill/>
        </p:spPr>
        <p:txBody>
          <a:bodyPr/>
          <a:lstStyle/>
          <a:p>
            <a:fld id="{76FD3E4E-3880-4959-B81E-44075D2DB2F2}" type="slidenum">
              <a:rPr lang="nl-NL" altLang="nl-NL" smtClean="0"/>
              <a:pPr/>
              <a:t>4</a:t>
            </a:fld>
            <a:endParaRPr lang="nl-NL" alt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Dit is zo’n opvangtafel met alle</a:t>
            </a:r>
            <a:r>
              <a:rPr lang="nl-NL" altLang="nl-NL" baseline="0" dirty="0"/>
              <a:t> voorzieningen ter ondersteuning van uw kind als hij of zij bijvoorbeeld</a:t>
            </a:r>
            <a:r>
              <a:rPr lang="nl-NL" altLang="nl-NL" dirty="0"/>
              <a:t> extra zuurstof nodig heeft. Deze</a:t>
            </a:r>
            <a:r>
              <a:rPr lang="nl-NL" altLang="nl-NL" baseline="0" dirty="0"/>
              <a:t> opvangtafel</a:t>
            </a:r>
            <a:r>
              <a:rPr lang="nl-NL" altLang="nl-NL" dirty="0"/>
              <a:t> staat ook in het kamertje naast een verloskamer. Als u thuis bevalt heeft uw verloskundige draagbare zuurstofapparatuur mee.</a:t>
            </a:r>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41</a:t>
            </a:fld>
            <a:endParaRPr 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En dan is uw</a:t>
            </a:r>
            <a:r>
              <a:rPr lang="nl-NL" altLang="nl-NL" baseline="0" dirty="0"/>
              <a:t> </a:t>
            </a:r>
            <a:r>
              <a:rPr lang="nl-NL" altLang="nl-NL" dirty="0"/>
              <a:t>kind geboren! Een uniek en bijzonder moment. Meestal is er een kwartiertje rust om kennis te maken met uw kind. Tijdens dat kwartier krijgt uw kind al zijn eerste rapportcijfers: de </a:t>
            </a:r>
            <a:r>
              <a:rPr lang="nl-NL" altLang="nl-NL" dirty="0" err="1"/>
              <a:t>apgarscores</a:t>
            </a:r>
            <a:r>
              <a:rPr lang="nl-NL" altLang="nl-NL" dirty="0"/>
              <a:t>. Hierbij wordt onder andere naar de ademhaling en hartslag gekeken en dat kan meestal gewoon terwijl uw kind op uw buik of borst ligt.</a:t>
            </a:r>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Zoals</a:t>
            </a:r>
            <a:r>
              <a:rPr lang="nl-NL" altLang="nl-NL" baseline="0" dirty="0"/>
              <a:t> eerder al besproken </a:t>
            </a:r>
            <a:r>
              <a:rPr lang="nl-NL" altLang="nl-NL" dirty="0"/>
              <a:t>volgt daarna nog de geboorte</a:t>
            </a:r>
            <a:r>
              <a:rPr lang="nl-NL" altLang="nl-NL" baseline="0" dirty="0"/>
              <a:t> </a:t>
            </a:r>
            <a:r>
              <a:rPr lang="nl-NL" altLang="nl-NL" dirty="0"/>
              <a:t>van de placenta of de moederkoek. Ook over het hechten</a:t>
            </a:r>
            <a:r>
              <a:rPr lang="nl-NL" altLang="nl-NL" baseline="0" dirty="0"/>
              <a:t> en bloedverlies hebben we het al gehad. Zijn hier nog vragen over?</a:t>
            </a:r>
            <a:r>
              <a:rPr lang="nl-NL" baseline="0" dirty="0"/>
              <a:t>.</a:t>
            </a:r>
            <a:endParaRPr 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altLang="nl-NL" dirty="0"/>
              <a:t>Gaat u borstvoeding geven? Dan is het streven uw kind binnen het uur aan de borst te leggen en hem of haar</a:t>
            </a:r>
            <a:r>
              <a:rPr lang="nl-NL" altLang="nl-NL" baseline="0" dirty="0"/>
              <a:t> </a:t>
            </a:r>
            <a:r>
              <a:rPr lang="nl-NL" altLang="nl-NL" dirty="0"/>
              <a:t>daarna pas na te kijken. Dit lichamelijk onderzoek van de baby</a:t>
            </a:r>
            <a:r>
              <a:rPr lang="nl-NL" altLang="nl-NL" baseline="0" dirty="0"/>
              <a:t> kan soms op bed, maar gebeurt in het ziekenhuis meestal op een aankleedkussen onder een warme lamp.</a:t>
            </a:r>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42</a:t>
            </a:fld>
            <a:endParaRPr lang="nl-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a:ln/>
        </p:spPr>
      </p:sp>
      <p:sp>
        <p:nvSpPr>
          <p:cNvPr id="105475" name="Tijdelijke aanduiding voor notities 2"/>
          <p:cNvSpPr>
            <a:spLocks noGrp="1"/>
          </p:cNvSpPr>
          <p:nvPr>
            <p:ph type="body" idx="1"/>
          </p:nvPr>
        </p:nvSpPr>
        <p:spPr>
          <a:noFill/>
          <a:ln/>
        </p:spPr>
        <p:txBody>
          <a:bodyPr/>
          <a:lstStyle/>
          <a:p>
            <a:pPr eaLnBrk="1" hangingPunct="1"/>
            <a:r>
              <a:rPr lang="en-US" altLang="nl-NL" dirty="0" err="1"/>
              <a:t>Vanaf</a:t>
            </a:r>
            <a:r>
              <a:rPr lang="en-US" altLang="nl-NL" baseline="0" dirty="0"/>
              <a:t> </a:t>
            </a:r>
            <a:r>
              <a:rPr lang="en-US" altLang="nl-NL" baseline="0" dirty="0" err="1"/>
              <a:t>hier</a:t>
            </a:r>
            <a:r>
              <a:rPr lang="en-US" altLang="nl-NL" baseline="0" dirty="0"/>
              <a:t> </a:t>
            </a:r>
            <a:r>
              <a:rPr lang="en-US" altLang="nl-NL" baseline="0" dirty="0" err="1"/>
              <a:t>neemt</a:t>
            </a:r>
            <a:r>
              <a:rPr lang="en-US" altLang="nl-NL" baseline="0" dirty="0"/>
              <a:t> de</a:t>
            </a:r>
            <a:r>
              <a:rPr lang="en-US" altLang="nl-NL" dirty="0"/>
              <a:t> </a:t>
            </a:r>
            <a:r>
              <a:rPr lang="en-US" altLang="nl-NL" dirty="0" err="1"/>
              <a:t>kraamverzorgende</a:t>
            </a:r>
            <a:r>
              <a:rPr lang="en-US" altLang="nl-NL" dirty="0"/>
              <a:t> het </a:t>
            </a:r>
            <a:r>
              <a:rPr lang="en-US" altLang="nl-NL" dirty="0" err="1"/>
              <a:t>laatste</a:t>
            </a:r>
            <a:r>
              <a:rPr lang="en-US" altLang="nl-NL" dirty="0"/>
              <a:t> </a:t>
            </a:r>
            <a:r>
              <a:rPr lang="en-US" altLang="nl-NL" dirty="0" err="1"/>
              <a:t>deel</a:t>
            </a:r>
            <a:r>
              <a:rPr lang="en-US" altLang="nl-NL" dirty="0"/>
              <a:t> van de </a:t>
            </a:r>
            <a:r>
              <a:rPr lang="en-US" altLang="nl-NL" dirty="0" err="1"/>
              <a:t>presentatie</a:t>
            </a:r>
            <a:r>
              <a:rPr lang="en-US" altLang="nl-NL" dirty="0"/>
              <a:t> over.</a:t>
            </a:r>
            <a:endParaRPr lang="nl-NL" altLang="nl-NL" dirty="0"/>
          </a:p>
          <a:p>
            <a:pPr eaLnBrk="1" hangingPunct="1"/>
            <a:endParaRPr lang="nl-NL" altLang="nl-NL" dirty="0"/>
          </a:p>
          <a:p>
            <a:pPr eaLnBrk="1" hangingPunct="1"/>
            <a:r>
              <a:rPr lang="nl-NL" altLang="nl-NL" dirty="0"/>
              <a:t>En dan is het tijd voor beschuit met muisjes. Als u in het ziekenhuis bent bevallen,</a:t>
            </a:r>
            <a:r>
              <a:rPr lang="nl-NL" altLang="nl-NL" baseline="0" dirty="0"/>
              <a:t> </a:t>
            </a:r>
            <a:r>
              <a:rPr lang="nl-NL" altLang="nl-NL" dirty="0"/>
              <a:t>mag u soms</a:t>
            </a:r>
            <a:r>
              <a:rPr lang="nl-NL" altLang="nl-NL" baseline="0" dirty="0"/>
              <a:t> </a:t>
            </a:r>
            <a:r>
              <a:rPr lang="nl-NL" altLang="nl-NL" dirty="0"/>
              <a:t>2 uur na de bevalling naar huis, ook ‘s nachts. U kunt dan indien nodig gebruik maken van opstartzorg van</a:t>
            </a:r>
            <a:r>
              <a:rPr lang="nl-NL" altLang="nl-NL" baseline="0" dirty="0"/>
              <a:t> de kraamzorg.</a:t>
            </a:r>
            <a:r>
              <a:rPr lang="nl-NL" altLang="nl-NL" dirty="0"/>
              <a:t> Soms moet u om medische redenen langer blijven.  U</a:t>
            </a:r>
            <a:r>
              <a:rPr lang="nl-NL" altLang="nl-NL" baseline="0" dirty="0"/>
              <a:t> </a:t>
            </a:r>
            <a:r>
              <a:rPr lang="nl-NL" altLang="nl-NL" dirty="0"/>
              <a:t>wordt dan naar de kraamafdeling verhuisd. Als u thuis bent bevallen</a:t>
            </a:r>
            <a:r>
              <a:rPr lang="nl-NL" altLang="nl-NL" baseline="0" dirty="0"/>
              <a:t> blijft de kraamzorg minimaal 2 uur bij u.</a:t>
            </a:r>
            <a:endParaRPr lang="nl-NL" altLang="nl-NL" dirty="0"/>
          </a:p>
        </p:txBody>
      </p:sp>
      <p:sp>
        <p:nvSpPr>
          <p:cNvPr id="105476" name="Tijdelijke aanduiding voor dianummer 3"/>
          <p:cNvSpPr>
            <a:spLocks noGrp="1"/>
          </p:cNvSpPr>
          <p:nvPr>
            <p:ph type="sldNum" sz="quarter" idx="5"/>
          </p:nvPr>
        </p:nvSpPr>
        <p:spPr>
          <a:noFill/>
        </p:spPr>
        <p:txBody>
          <a:bodyPr/>
          <a:lstStyle/>
          <a:p>
            <a:fld id="{F84B74D2-FD4B-4B7E-AF0D-653AE72712A3}" type="slidenum">
              <a:rPr lang="nl-NL" altLang="nl-NL" smtClean="0"/>
              <a:pPr/>
              <a:t>43</a:t>
            </a:fld>
            <a:endParaRPr lang="nl-NL" altLang="nl-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nl-NL" sz="1200" kern="1200" dirty="0">
                <a:solidFill>
                  <a:schemeClr val="tx1"/>
                </a:solidFill>
                <a:effectLst/>
                <a:latin typeface="Arial" pitchFamily="34" charset="0"/>
                <a:ea typeface="+mn-ea"/>
                <a:cs typeface="+mn-cs"/>
              </a:rPr>
              <a:t>De kraamzorg is 24/7 bereikbaar en inzetbaar.</a:t>
            </a:r>
            <a:r>
              <a:rPr lang="nl-NL" sz="1200" kern="1200" baseline="0" dirty="0">
                <a:solidFill>
                  <a:schemeClr val="tx1"/>
                </a:solidFill>
                <a:effectLst/>
                <a:latin typeface="Arial" pitchFamily="34" charset="0"/>
                <a:ea typeface="+mn-ea"/>
                <a:cs typeface="+mn-cs"/>
              </a:rPr>
              <a:t> U belt</a:t>
            </a:r>
            <a:r>
              <a:rPr lang="nl-NL" sz="1200" kern="1200" dirty="0">
                <a:solidFill>
                  <a:schemeClr val="tx1"/>
                </a:solidFill>
                <a:effectLst/>
                <a:latin typeface="Arial" pitchFamily="34" charset="0"/>
                <a:ea typeface="+mn-ea"/>
                <a:cs typeface="+mn-cs"/>
              </a:rPr>
              <a:t> ze</a:t>
            </a:r>
            <a:r>
              <a:rPr lang="nl-NL" sz="1200" kern="1200" baseline="0" dirty="0">
                <a:solidFill>
                  <a:schemeClr val="tx1"/>
                </a:solidFill>
                <a:effectLst/>
                <a:latin typeface="Arial" pitchFamily="34" charset="0"/>
                <a:ea typeface="+mn-ea"/>
                <a:cs typeface="+mn-cs"/>
              </a:rPr>
              <a:t>lf met de kraamzorg wanneer u naar huis gaat vanuit het ziekenhuis.</a:t>
            </a:r>
            <a:r>
              <a:rPr lang="nl-NL" sz="1200" kern="1200" dirty="0">
                <a:solidFill>
                  <a:schemeClr val="tx1"/>
                </a:solidFill>
                <a:effectLst/>
                <a:latin typeface="Arial" pitchFamily="34" charset="0"/>
                <a:ea typeface="+mn-ea"/>
                <a:cs typeface="+mn-cs"/>
              </a:rPr>
              <a:t> De kraamverzorgende komt dan naar u toe op het afgesproken tijdstip. Bent u thuis bevallen, dan is zij in</a:t>
            </a:r>
            <a:r>
              <a:rPr lang="nl-NL" sz="1200" kern="1200" baseline="0" dirty="0">
                <a:solidFill>
                  <a:schemeClr val="tx1"/>
                </a:solidFill>
                <a:effectLst/>
                <a:latin typeface="Arial" pitchFamily="34" charset="0"/>
                <a:ea typeface="+mn-ea"/>
                <a:cs typeface="+mn-cs"/>
              </a:rPr>
              <a:t> principe</a:t>
            </a:r>
            <a:r>
              <a:rPr lang="nl-NL" sz="1200" kern="1200" dirty="0">
                <a:solidFill>
                  <a:schemeClr val="tx1"/>
                </a:solidFill>
                <a:effectLst/>
                <a:latin typeface="Arial" pitchFamily="34" charset="0"/>
                <a:ea typeface="+mn-ea"/>
                <a:cs typeface="+mn-cs"/>
              </a:rPr>
              <a:t> al tijdens de bevalling aanwezig. Indien er in een vroeg stadium tijdens de bevalling al extra ondersteuning nodig is, kan zij ook al eerder komen. De</a:t>
            </a:r>
            <a:r>
              <a:rPr lang="nl-NL" sz="1200" kern="1200" baseline="0" dirty="0">
                <a:solidFill>
                  <a:schemeClr val="tx1"/>
                </a:solidFill>
                <a:effectLst/>
                <a:latin typeface="Arial" pitchFamily="34" charset="0"/>
                <a:ea typeface="+mn-ea"/>
                <a:cs typeface="+mn-cs"/>
              </a:rPr>
              <a:t> kraamverzorgster</a:t>
            </a:r>
            <a:r>
              <a:rPr lang="nl-NL" sz="1200" kern="1200" dirty="0">
                <a:solidFill>
                  <a:schemeClr val="tx1"/>
                </a:solidFill>
                <a:effectLst/>
                <a:latin typeface="Arial" pitchFamily="34" charset="0"/>
                <a:ea typeface="+mn-ea"/>
                <a:cs typeface="+mn-cs"/>
              </a:rPr>
              <a:t> gaat 8</a:t>
            </a:r>
            <a:r>
              <a:rPr lang="nl-NL" sz="1200" kern="1200" baseline="0" dirty="0">
                <a:solidFill>
                  <a:schemeClr val="tx1"/>
                </a:solidFill>
                <a:effectLst/>
                <a:latin typeface="Arial" pitchFamily="34" charset="0"/>
                <a:ea typeface="+mn-ea"/>
                <a:cs typeface="+mn-cs"/>
              </a:rPr>
              <a:t> </a:t>
            </a:r>
            <a:r>
              <a:rPr lang="nl-NL" sz="1200" kern="1200" dirty="0">
                <a:solidFill>
                  <a:schemeClr val="tx1"/>
                </a:solidFill>
                <a:effectLst/>
                <a:latin typeface="Arial" pitchFamily="34" charset="0"/>
                <a:ea typeface="+mn-ea"/>
                <a:cs typeface="+mn-cs"/>
              </a:rPr>
              <a:t>dagen voor moeder en kind zorgen. Als u</a:t>
            </a:r>
            <a:r>
              <a:rPr lang="nl-NL" sz="1200" kern="1200" baseline="0" dirty="0">
                <a:solidFill>
                  <a:schemeClr val="tx1"/>
                </a:solidFill>
                <a:effectLst/>
                <a:latin typeface="Arial" pitchFamily="34" charset="0"/>
                <a:ea typeface="+mn-ea"/>
                <a:cs typeface="+mn-cs"/>
              </a:rPr>
              <a:t> </a:t>
            </a:r>
            <a:r>
              <a:rPr lang="nl-NL" sz="1200" kern="1200" dirty="0">
                <a:solidFill>
                  <a:schemeClr val="tx1"/>
                </a:solidFill>
                <a:effectLst/>
                <a:latin typeface="Arial" pitchFamily="34" charset="0"/>
                <a:ea typeface="+mn-ea"/>
                <a:cs typeface="+mn-cs"/>
              </a:rPr>
              <a:t>in het ziekenhuis moet blijven, gaan de ligdagen in het ziekenhuis af van het aantal dagen kraamzorg.</a:t>
            </a:r>
            <a:r>
              <a:rPr lang="nl-NL" sz="1200" kern="1200" baseline="0" dirty="0">
                <a:solidFill>
                  <a:schemeClr val="tx1"/>
                </a:solidFill>
                <a:effectLst/>
                <a:latin typeface="Arial" pitchFamily="34" charset="0"/>
                <a:ea typeface="+mn-ea"/>
                <a:cs typeface="+mn-cs"/>
              </a:rPr>
              <a:t> </a:t>
            </a:r>
            <a:r>
              <a:rPr lang="nl-NL" sz="1200" kern="1200" dirty="0">
                <a:solidFill>
                  <a:schemeClr val="tx1"/>
                </a:solidFill>
                <a:effectLst/>
                <a:latin typeface="Arial" pitchFamily="34" charset="0"/>
                <a:ea typeface="+mn-ea"/>
                <a:cs typeface="+mn-cs"/>
              </a:rPr>
              <a:t>De kraamzorg omvat zowel zorg op praktisch als medisch signalerend gebied. Men zegt wel dat de kraamverzorgster</a:t>
            </a:r>
            <a:r>
              <a:rPr lang="nl-NL" sz="1200" kern="1200" baseline="0" dirty="0">
                <a:solidFill>
                  <a:schemeClr val="tx1"/>
                </a:solidFill>
                <a:effectLst/>
                <a:latin typeface="Arial" pitchFamily="34" charset="0"/>
                <a:ea typeface="+mn-ea"/>
                <a:cs typeface="+mn-cs"/>
              </a:rPr>
              <a:t> </a:t>
            </a:r>
            <a:r>
              <a:rPr lang="nl-NL" sz="1200" kern="1200" dirty="0">
                <a:solidFill>
                  <a:schemeClr val="tx1"/>
                </a:solidFill>
                <a:effectLst/>
                <a:latin typeface="Arial" pitchFamily="34" charset="0"/>
                <a:ea typeface="+mn-ea"/>
                <a:cs typeface="+mn-cs"/>
              </a:rPr>
              <a:t>de extra oren en ogen van de verloskundige is. Taken zijn onder andere: </a:t>
            </a:r>
          </a:p>
          <a:p>
            <a:pPr lvl="0"/>
            <a:r>
              <a:rPr lang="nl-NL" sz="1200" kern="1200" dirty="0">
                <a:solidFill>
                  <a:schemeClr val="tx1"/>
                </a:solidFill>
                <a:effectLst/>
                <a:latin typeface="Arial" pitchFamily="34" charset="0"/>
                <a:ea typeface="+mn-ea"/>
                <a:cs typeface="+mn-cs"/>
              </a:rPr>
              <a:t>- lichamelijke zorg voor moeder en baby </a:t>
            </a:r>
          </a:p>
          <a:p>
            <a:pPr lvl="0"/>
            <a:r>
              <a:rPr lang="nl-NL" sz="1200" kern="1200" dirty="0">
                <a:solidFill>
                  <a:schemeClr val="tx1"/>
                </a:solidFill>
                <a:effectLst/>
                <a:latin typeface="Arial" pitchFamily="34" charset="0"/>
                <a:ea typeface="+mn-ea"/>
                <a:cs typeface="+mn-cs"/>
              </a:rPr>
              <a:t>- observeren, signaleren en rapporteren</a:t>
            </a:r>
          </a:p>
          <a:p>
            <a:pPr lvl="0"/>
            <a:r>
              <a:rPr lang="nl-NL" sz="1200" kern="1200" dirty="0">
                <a:solidFill>
                  <a:schemeClr val="tx1"/>
                </a:solidFill>
                <a:effectLst/>
                <a:latin typeface="Arial" pitchFamily="34" charset="0"/>
                <a:ea typeface="+mn-ea"/>
                <a:cs typeface="+mn-cs"/>
              </a:rPr>
              <a:t>- zorg voor goede hygiëne</a:t>
            </a:r>
          </a:p>
          <a:p>
            <a:pPr lvl="0"/>
            <a:r>
              <a:rPr lang="nl-NL" sz="1200" kern="1200" dirty="0">
                <a:solidFill>
                  <a:schemeClr val="tx1"/>
                </a:solidFill>
                <a:effectLst/>
                <a:latin typeface="Arial" pitchFamily="34" charset="0"/>
                <a:ea typeface="+mn-ea"/>
                <a:cs typeface="+mn-cs"/>
              </a:rPr>
              <a:t>-</a:t>
            </a:r>
            <a:r>
              <a:rPr lang="nl-NL" sz="1200" kern="1200" baseline="0" dirty="0">
                <a:solidFill>
                  <a:schemeClr val="tx1"/>
                </a:solidFill>
                <a:effectLst/>
                <a:latin typeface="Arial" pitchFamily="34" charset="0"/>
                <a:ea typeface="+mn-ea"/>
                <a:cs typeface="+mn-cs"/>
              </a:rPr>
              <a:t> b</a:t>
            </a:r>
            <a:r>
              <a:rPr lang="nl-NL" sz="1200" kern="1200" dirty="0">
                <a:solidFill>
                  <a:schemeClr val="tx1"/>
                </a:solidFill>
                <a:effectLst/>
                <a:latin typeface="Arial" pitchFamily="34" charset="0"/>
                <a:ea typeface="+mn-ea"/>
                <a:cs typeface="+mn-cs"/>
              </a:rPr>
              <a:t>egeleiding bij borst- of kunstvoeding </a:t>
            </a:r>
          </a:p>
          <a:p>
            <a:pPr lvl="0"/>
            <a:r>
              <a:rPr lang="nl-NL" sz="1200" kern="1200" dirty="0">
                <a:solidFill>
                  <a:schemeClr val="tx1"/>
                </a:solidFill>
                <a:effectLst/>
                <a:latin typeface="Arial" pitchFamily="34" charset="0"/>
                <a:ea typeface="+mn-ea"/>
                <a:cs typeface="+mn-cs"/>
              </a:rPr>
              <a:t>- lichte huishoudelijke zorg </a:t>
            </a:r>
          </a:p>
          <a:p>
            <a:pPr lvl="0"/>
            <a:r>
              <a:rPr lang="nl-NL" sz="1200" kern="1200" dirty="0">
                <a:solidFill>
                  <a:schemeClr val="tx1"/>
                </a:solidFill>
                <a:effectLst/>
                <a:latin typeface="Arial" pitchFamily="34" charset="0"/>
                <a:ea typeface="+mn-ea"/>
                <a:cs typeface="+mn-cs"/>
              </a:rPr>
              <a:t>- zorg voor overige gezinsleden</a:t>
            </a:r>
          </a:p>
          <a:p>
            <a:pPr lvl="0"/>
            <a:r>
              <a:rPr lang="nl-NL" sz="1200" kern="1200" dirty="0">
                <a:solidFill>
                  <a:schemeClr val="tx1"/>
                </a:solidFill>
                <a:effectLst/>
                <a:latin typeface="Arial" pitchFamily="34" charset="0"/>
                <a:ea typeface="+mn-ea"/>
                <a:cs typeface="+mn-cs"/>
              </a:rPr>
              <a:t>- goed overleg met en goede overdracht naar verloskundige </a:t>
            </a:r>
          </a:p>
          <a:p>
            <a:pPr lvl="0"/>
            <a:r>
              <a:rPr lang="nl-NL" sz="1200" kern="1200" dirty="0">
                <a:solidFill>
                  <a:schemeClr val="tx1"/>
                </a:solidFill>
                <a:effectLst/>
                <a:latin typeface="Arial" pitchFamily="34" charset="0"/>
                <a:ea typeface="+mn-ea"/>
                <a:cs typeface="+mn-cs"/>
              </a:rPr>
              <a:t>- goede overdracht naar consultatiebureau</a:t>
            </a:r>
          </a:p>
          <a:p>
            <a:r>
              <a:rPr lang="nl-NL" sz="1200" kern="1200" dirty="0">
                <a:solidFill>
                  <a:schemeClr val="tx1"/>
                </a:solidFill>
                <a:effectLst/>
                <a:latin typeface="Arial" pitchFamily="34" charset="0"/>
                <a:ea typeface="+mn-ea"/>
                <a:cs typeface="+mn-cs"/>
              </a:rPr>
              <a:t> </a:t>
            </a:r>
          </a:p>
          <a:p>
            <a:endParaRPr lang="nl-NL" sz="1200" kern="1200" dirty="0">
              <a:solidFill>
                <a:schemeClr val="tx1"/>
              </a:solidFill>
              <a:effectLst/>
              <a:latin typeface="Arial" pitchFamily="34" charset="0"/>
              <a:ea typeface="+mn-ea"/>
              <a:cs typeface="+mn-cs"/>
            </a:endParaRPr>
          </a:p>
          <a:p>
            <a:endParaRPr lang="nl-NL" altLang="nl-NL" dirty="0"/>
          </a:p>
          <a:p>
            <a:endParaRPr lang="nl-NL" altLang="nl-NL"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Arial" pitchFamily="34" charset="0"/>
                <a:ea typeface="+mn-ea"/>
                <a:cs typeface="+mn-cs"/>
              </a:rPr>
              <a:t>De verloskundige komt in uw</a:t>
            </a:r>
            <a:r>
              <a:rPr lang="nl-NL" sz="1200" kern="1200" baseline="0" dirty="0">
                <a:solidFill>
                  <a:schemeClr val="tx1"/>
                </a:solidFill>
                <a:effectLst/>
                <a:latin typeface="Arial" pitchFamily="34" charset="0"/>
                <a:ea typeface="+mn-ea"/>
                <a:cs typeface="+mn-cs"/>
              </a:rPr>
              <a:t> </a:t>
            </a:r>
            <a:r>
              <a:rPr lang="nl-NL" sz="1200" kern="1200" dirty="0">
                <a:solidFill>
                  <a:schemeClr val="tx1"/>
                </a:solidFill>
                <a:effectLst/>
                <a:latin typeface="Arial" pitchFamily="34" charset="0"/>
                <a:ea typeface="+mn-ea"/>
                <a:cs typeface="+mn-cs"/>
              </a:rPr>
              <a:t>kraambed regelmatig langs om te kijken hoe</a:t>
            </a:r>
            <a:r>
              <a:rPr lang="nl-NL" sz="1200" kern="1200" baseline="0" dirty="0">
                <a:solidFill>
                  <a:schemeClr val="tx1"/>
                </a:solidFill>
                <a:effectLst/>
                <a:latin typeface="Arial" pitchFamily="34" charset="0"/>
                <a:ea typeface="+mn-ea"/>
                <a:cs typeface="+mn-cs"/>
              </a:rPr>
              <a:t> het </a:t>
            </a:r>
            <a:r>
              <a:rPr lang="nl-NL" sz="1200" kern="1200" dirty="0">
                <a:solidFill>
                  <a:schemeClr val="tx1"/>
                </a:solidFill>
                <a:effectLst/>
                <a:latin typeface="Arial" pitchFamily="34" charset="0"/>
                <a:ea typeface="+mn-ea"/>
                <a:cs typeface="+mn-cs"/>
              </a:rPr>
              <a:t>gaat. U kunt met de kraamverzorgende en uw verloskundige alles bespreken, over uw bevalling en van aambeien tot de roze wolk die er niet altijd blijkt te zijn. De</a:t>
            </a:r>
            <a:r>
              <a:rPr lang="nl-NL" sz="1200" kern="1200" baseline="0" dirty="0">
                <a:solidFill>
                  <a:schemeClr val="tx1"/>
                </a:solidFill>
                <a:effectLst/>
                <a:latin typeface="Arial" pitchFamily="34" charset="0"/>
                <a:ea typeface="+mn-ea"/>
                <a:cs typeface="+mn-cs"/>
              </a:rPr>
              <a:t> verloskundige</a:t>
            </a:r>
            <a:r>
              <a:rPr lang="nl-NL" sz="1200" kern="1200" dirty="0">
                <a:solidFill>
                  <a:schemeClr val="tx1"/>
                </a:solidFill>
                <a:effectLst/>
                <a:latin typeface="Arial" pitchFamily="34" charset="0"/>
                <a:ea typeface="+mn-ea"/>
                <a:cs typeface="+mn-cs"/>
              </a:rPr>
              <a:t> is medisch eindverantwoordelijke in het kraambed. Zij</a:t>
            </a:r>
            <a:r>
              <a:rPr lang="nl-NL" sz="1200" kern="1200" baseline="0" dirty="0">
                <a:solidFill>
                  <a:schemeClr val="tx1"/>
                </a:solidFill>
                <a:effectLst/>
                <a:latin typeface="Arial" pitchFamily="34" charset="0"/>
                <a:ea typeface="+mn-ea"/>
                <a:cs typeface="+mn-cs"/>
              </a:rPr>
              <a:t> komt 3 a 4 keer langs. </a:t>
            </a:r>
            <a:r>
              <a:rPr lang="nl-NL" sz="1200" kern="1200" dirty="0">
                <a:solidFill>
                  <a:schemeClr val="tx1"/>
                </a:solidFill>
                <a:effectLst/>
                <a:latin typeface="Arial" pitchFamily="34" charset="0"/>
                <a:ea typeface="+mn-ea"/>
                <a:cs typeface="+mn-cs"/>
              </a:rPr>
              <a:t>Als er complicaties zijn, kan</a:t>
            </a:r>
            <a:r>
              <a:rPr lang="nl-NL" sz="1200" kern="1200" baseline="0" dirty="0">
                <a:solidFill>
                  <a:schemeClr val="tx1"/>
                </a:solidFill>
                <a:effectLst/>
                <a:latin typeface="Arial" pitchFamily="34" charset="0"/>
                <a:ea typeface="+mn-ea"/>
                <a:cs typeface="+mn-cs"/>
              </a:rPr>
              <a:t> de verloskundige</a:t>
            </a:r>
            <a:r>
              <a:rPr lang="nl-NL" sz="1200" kern="1200" dirty="0">
                <a:solidFill>
                  <a:schemeClr val="tx1"/>
                </a:solidFill>
                <a:effectLst/>
                <a:latin typeface="Arial" pitchFamily="34" charset="0"/>
                <a:ea typeface="+mn-ea"/>
                <a:cs typeface="+mn-cs"/>
              </a:rPr>
              <a:t> extra uren en/of dagen (9 en 10) kraamzorg aanvragen. Na ongeveer een week komt</a:t>
            </a:r>
            <a:r>
              <a:rPr lang="nl-NL" sz="1200" kern="1200" baseline="0" dirty="0">
                <a:solidFill>
                  <a:schemeClr val="tx1"/>
                </a:solidFill>
                <a:effectLst/>
                <a:latin typeface="Arial" pitchFamily="34" charset="0"/>
                <a:ea typeface="+mn-ea"/>
                <a:cs typeface="+mn-cs"/>
              </a:rPr>
              <a:t> de verloskundige voor de laatste keer en draagt zij de zorg over aan </a:t>
            </a:r>
            <a:r>
              <a:rPr lang="nl-NL" sz="1200" kern="1200" dirty="0">
                <a:solidFill>
                  <a:schemeClr val="tx1"/>
                </a:solidFill>
                <a:effectLst/>
                <a:latin typeface="Arial" pitchFamily="34" charset="0"/>
                <a:ea typeface="+mn-ea"/>
                <a:cs typeface="+mn-cs"/>
              </a:rPr>
              <a:t>het consultatiebureau en de huisarts. Na 6 weken komt u vaak nog een keer voor</a:t>
            </a:r>
            <a:r>
              <a:rPr lang="nl-NL" sz="1200" kern="1200" baseline="0" dirty="0">
                <a:solidFill>
                  <a:schemeClr val="tx1"/>
                </a:solidFill>
                <a:effectLst/>
                <a:latin typeface="Arial" pitchFamily="34" charset="0"/>
                <a:ea typeface="+mn-ea"/>
                <a:cs typeface="+mn-cs"/>
              </a:rPr>
              <a:t> </a:t>
            </a:r>
            <a:r>
              <a:rPr lang="nl-NL" sz="1200" kern="1200" dirty="0">
                <a:solidFill>
                  <a:schemeClr val="tx1"/>
                </a:solidFill>
                <a:effectLst/>
                <a:latin typeface="Arial" pitchFamily="34" charset="0"/>
                <a:ea typeface="+mn-ea"/>
                <a:cs typeface="+mn-cs"/>
              </a:rPr>
              <a:t>nacontrole op het spreekuur</a:t>
            </a:r>
            <a:r>
              <a:rPr lang="nl-NL" altLang="nl-NL" dirty="0"/>
              <a:t>. </a:t>
            </a:r>
          </a:p>
          <a:p>
            <a:endParaRPr lang="nl-NL" altLang="nl-NL" baseline="0" dirty="0"/>
          </a:p>
          <a:p>
            <a:r>
              <a:rPr lang="nl-NL" altLang="nl-NL" baseline="0" dirty="0"/>
              <a:t>Het advies is de baby de eerste 6 maanden bij je op de kamer te laten slapen, maar niet in hetzelfde bed. Dit noemen we “</a:t>
            </a:r>
            <a:r>
              <a:rPr lang="nl-NL" altLang="nl-NL" baseline="0" dirty="0" err="1"/>
              <a:t>rooming</a:t>
            </a:r>
            <a:r>
              <a:rPr lang="nl-NL" altLang="nl-NL" baseline="0" dirty="0"/>
              <a:t> in”</a:t>
            </a:r>
            <a:r>
              <a:rPr lang="nl-NL" altLang="nl-NL" sz="1200" kern="1200" baseline="0" dirty="0">
                <a:solidFill>
                  <a:schemeClr val="tx1"/>
                </a:solidFill>
                <a:effectLst/>
                <a:latin typeface="Arial" pitchFamily="34" charset="0"/>
                <a:ea typeface="+mn-ea"/>
                <a:cs typeface="+mn-cs"/>
              </a:rPr>
              <a:t>.</a:t>
            </a:r>
            <a:r>
              <a:rPr lang="nl-NL" sz="1200" kern="1200" dirty="0">
                <a:solidFill>
                  <a:schemeClr val="tx1"/>
                </a:solidFill>
                <a:effectLst/>
                <a:latin typeface="Arial" pitchFamily="34" charset="0"/>
                <a:ea typeface="+mn-ea"/>
                <a:cs typeface="+mn-cs"/>
              </a:rPr>
              <a:t> Dit</a:t>
            </a:r>
            <a:r>
              <a:rPr lang="nl-NL" sz="1200" kern="1200" baseline="0" dirty="0">
                <a:solidFill>
                  <a:schemeClr val="tx1"/>
                </a:solidFill>
                <a:effectLst/>
                <a:latin typeface="Arial" pitchFamily="34" charset="0"/>
                <a:ea typeface="+mn-ea"/>
                <a:cs typeface="+mn-cs"/>
              </a:rPr>
              <a:t> is om goed in te kunnen spelen op signalen van de baby. </a:t>
            </a:r>
            <a:r>
              <a:rPr lang="nl-NL" altLang="nl-NL" dirty="0"/>
              <a:t>Voor informatie over borstvoeding adviseer ik jullie naar een voorlichtingsavond over borstvoeding te gaan. Ook  is het mogelijk een lactatiekundige om advies te vragen,</a:t>
            </a:r>
            <a:r>
              <a:rPr lang="nl-NL" altLang="nl-NL" baseline="0" dirty="0"/>
              <a:t> eventueel </a:t>
            </a:r>
            <a:r>
              <a:rPr lang="nl-NL" altLang="nl-NL" dirty="0"/>
              <a:t>al in de zwangerschap. </a:t>
            </a:r>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45</a:t>
            </a:fld>
            <a:endParaRPr lang="nl-NL"/>
          </a:p>
        </p:txBody>
      </p:sp>
    </p:spTree>
    <p:extLst>
      <p:ext uri="{BB962C8B-B14F-4D97-AF65-F5344CB8AC3E}">
        <p14:creationId xmlns:p14="http://schemas.microsoft.com/office/powerpoint/2010/main" val="3625546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0A3E2D1-6C24-4A1F-8B6A-8E1ADFBAC1BA}" type="slidenum">
              <a:rPr lang="nl-NL" altLang="nl-NL" smtClean="0"/>
              <a:pPr/>
              <a:t>46</a:t>
            </a:fld>
            <a:endParaRPr lang="nl-NL" altLang="nl-NL"/>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nl-NL" altLang="nl-NL" dirty="0"/>
              <a:t>En hier is hij of zij weer. Diegene waar het uiteindelijk allemaal om te doen is: uw</a:t>
            </a:r>
            <a:r>
              <a:rPr lang="nl-NL" altLang="nl-NL" baseline="0" dirty="0"/>
              <a:t> </a:t>
            </a:r>
            <a:r>
              <a:rPr lang="nl-NL" altLang="nl-NL" dirty="0"/>
              <a:t>kind. Wij zijn aan</a:t>
            </a:r>
            <a:r>
              <a:rPr lang="nl-NL" altLang="nl-NL" baseline="0" dirty="0"/>
              <a:t> het einde gekomen van de presentatie. </a:t>
            </a:r>
            <a:r>
              <a:rPr lang="nl-NL" altLang="nl-NL" dirty="0"/>
              <a:t>Ik kan</a:t>
            </a:r>
            <a:r>
              <a:rPr lang="nl-NL" altLang="nl-NL" baseline="0" dirty="0"/>
              <a:t> mij voorstellen dat er nog vragen zijn. Die kunt u nu aan ons stellen of u spreekt een van onze zorgverleners apart aan. Er liggen buiten de zaal ook folders over de verschillende onderwerpen die aan bod zijn gekomen. </a:t>
            </a:r>
          </a:p>
          <a:p>
            <a:pPr eaLnBrk="1" hangingPunct="1"/>
            <a:endParaRPr lang="nl-NL" altLang="nl-NL" baseline="0" dirty="0"/>
          </a:p>
          <a:p>
            <a:pPr eaLnBrk="1" hangingPunct="1"/>
            <a:r>
              <a:rPr lang="nl-NL" altLang="nl-NL" baseline="0" dirty="0"/>
              <a:t>Ik wens u een prettige avond en natuurlijk een goede bevalling toe.</a:t>
            </a:r>
            <a:endParaRPr lang="nl-NL" alt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A01FABF-3216-4A32-B2F6-8F9299C0A2C2}" type="slidenum">
              <a:rPr lang="nl-NL" altLang="nl-NL" smtClean="0"/>
              <a:pPr/>
              <a:t>5</a:t>
            </a:fld>
            <a:endParaRPr lang="nl-NL" altLang="nl-NL"/>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nl-NL" altLang="nl-NL" baseline="0" dirty="0"/>
              <a:t>O</a:t>
            </a:r>
            <a:r>
              <a:rPr lang="nl-NL" altLang="nl-NL" dirty="0"/>
              <a:t>ver</a:t>
            </a:r>
            <a:r>
              <a:rPr lang="nl-NL" altLang="nl-NL" baseline="0" dirty="0"/>
              <a:t> de plaats van de bevalling. </a:t>
            </a:r>
            <a:endParaRPr lang="nl-NL" altLang="nl-NL" dirty="0"/>
          </a:p>
          <a:p>
            <a:pPr eaLnBrk="1" hangingPunct="1"/>
            <a:r>
              <a:rPr lang="nl-NL" altLang="nl-NL" dirty="0"/>
              <a:t>Als u</a:t>
            </a:r>
            <a:r>
              <a:rPr lang="nl-NL" altLang="nl-NL" baseline="0" dirty="0"/>
              <a:t> geen medische indicatie heeft </a:t>
            </a:r>
            <a:r>
              <a:rPr lang="nl-NL" altLang="nl-NL" dirty="0"/>
              <a:t>kunt u meestal kiezen of u thuis of in het ziekenhuis wilt bevallen. Soms heeft u</a:t>
            </a:r>
            <a:r>
              <a:rPr lang="nl-NL" altLang="nl-NL" baseline="0" dirty="0"/>
              <a:t> geen medische indicatie</a:t>
            </a:r>
            <a:r>
              <a:rPr lang="nl-NL" altLang="nl-NL" dirty="0"/>
              <a:t>, maar moet u</a:t>
            </a:r>
            <a:r>
              <a:rPr lang="nl-NL" altLang="nl-NL" baseline="0" dirty="0"/>
              <a:t> </a:t>
            </a:r>
            <a:r>
              <a:rPr lang="nl-NL" altLang="nl-NL" dirty="0"/>
              <a:t>wel in een</a:t>
            </a:r>
            <a:r>
              <a:rPr lang="nl-NL" altLang="nl-NL" baseline="0" dirty="0"/>
              <a:t> </a:t>
            </a:r>
            <a:r>
              <a:rPr lang="nl-NL" altLang="nl-NL" dirty="0"/>
              <a:t>ziekenhuis bevallen</a:t>
            </a:r>
            <a:r>
              <a:rPr lang="nl-NL" altLang="nl-NL" baseline="0" dirty="0"/>
              <a:t> (bijvoorbeeld omdat bij een vorige bevalling de placenta niet spontaan werd geboren).</a:t>
            </a:r>
            <a:r>
              <a:rPr lang="nl-NL" altLang="nl-NL" dirty="0"/>
              <a:t> Dit</a:t>
            </a:r>
            <a:r>
              <a:rPr lang="nl-NL" altLang="nl-NL" baseline="0" dirty="0"/>
              <a:t> noemt men een </a:t>
            </a:r>
            <a:r>
              <a:rPr lang="nl-NL" altLang="nl-NL" baseline="0" dirty="0" err="1"/>
              <a:t>plaatsindicatie</a:t>
            </a:r>
            <a:r>
              <a:rPr lang="nl-NL" altLang="nl-NL" baseline="0" dirty="0"/>
              <a:t>. </a:t>
            </a:r>
            <a:r>
              <a:rPr lang="nl-NL" altLang="nl-NL" dirty="0"/>
              <a:t>Als u</a:t>
            </a:r>
            <a:r>
              <a:rPr lang="nl-NL" altLang="nl-NL" baseline="0" dirty="0"/>
              <a:t> </a:t>
            </a:r>
            <a:r>
              <a:rPr lang="nl-NL" altLang="nl-NL" dirty="0"/>
              <a:t>een medische indicatie heeft bevalt u altijd in een ziekenhuis.</a:t>
            </a:r>
            <a:r>
              <a:rPr lang="nl-NL" altLang="nl-NL" baseline="0" dirty="0"/>
              <a:t> </a:t>
            </a:r>
            <a:r>
              <a:rPr lang="nl-NL" altLang="nl-NL" dirty="0"/>
              <a:t>Het kan ook zijn dat bij u</a:t>
            </a:r>
            <a:r>
              <a:rPr lang="nl-NL" altLang="nl-NL" baseline="0" dirty="0"/>
              <a:t> </a:t>
            </a:r>
            <a:r>
              <a:rPr lang="nl-NL" altLang="nl-NL" dirty="0"/>
              <a:t>de bevalling zonder</a:t>
            </a:r>
            <a:r>
              <a:rPr lang="nl-NL" altLang="nl-NL" baseline="0" dirty="0"/>
              <a:t> medische indicatie</a:t>
            </a:r>
            <a:r>
              <a:rPr lang="nl-NL" altLang="nl-NL" dirty="0"/>
              <a:t> start, maar dat</a:t>
            </a:r>
            <a:r>
              <a:rPr lang="nl-NL" altLang="nl-NL" baseline="0" dirty="0"/>
              <a:t> u</a:t>
            </a:r>
            <a:r>
              <a:rPr lang="nl-NL" altLang="nl-NL" dirty="0"/>
              <a:t> tijdens de bevalling om medische redenen wordt overgedragen.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nl-NL" dirty="0"/>
              <a:t>Even wat getallen</a:t>
            </a:r>
            <a:r>
              <a:rPr lang="nl-NL" altLang="nl-NL" baseline="0" dirty="0"/>
              <a:t> voor de regio rondom Alkmaar.</a:t>
            </a:r>
            <a:r>
              <a:rPr lang="nl-NL" altLang="nl-NL" sz="1400" baseline="0" dirty="0"/>
              <a:t> U kunt op dit plaatje zien dat uiteindelijk 75% van alle vrouwen onder leiding van de gynaecoloog bevalt. </a:t>
            </a:r>
            <a:r>
              <a:rPr lang="nl-NL" altLang="nl-NL" sz="1400" i="0" baseline="0" dirty="0"/>
              <a:t>U ziet dat de helft van de vrouwen die zonder medische indicatie begon aan de bevalling, tijdens de bevalling  medisch wordt. Bijvoorbeeld omdat de baby in het vruchtwater heeft gepoept (meconium houdend vruchtwater), er pijnstillingsbehoefte is of dat de bevalling onvoldoende vordert</a:t>
            </a:r>
            <a:r>
              <a:rPr lang="nl-NL" altLang="nl-NL" dirty="0"/>
              <a:t>.</a:t>
            </a:r>
            <a:r>
              <a:rPr lang="nl-NL" altLang="nl-NL" sz="1200" dirty="0"/>
              <a:t> En zelfs nadat u bevallen bent</a:t>
            </a:r>
            <a:r>
              <a:rPr lang="nl-NL" altLang="nl-NL" dirty="0"/>
              <a:t>  kan er een medische indicatie</a:t>
            </a:r>
            <a:r>
              <a:rPr lang="nl-NL" altLang="nl-NL" baseline="0" dirty="0"/>
              <a:t> ontstaan, bijvoorbeeld als de placenta niet los laat.</a:t>
            </a:r>
            <a:r>
              <a:rPr lang="nl-NL" altLang="nl-NL" dirty="0"/>
              <a:t> Doordat wij goede</a:t>
            </a:r>
            <a:r>
              <a:rPr lang="nl-NL" altLang="nl-NL" baseline="0" dirty="0"/>
              <a:t> afspraken hebben over wat medisch en niet medisch is, is thuis bevallen in Nederland veilig.</a:t>
            </a:r>
            <a:endParaRPr lang="nl-NL" altLang="nl-NL" dirty="0"/>
          </a:p>
          <a:p>
            <a:pPr eaLnBrk="1" hangingPunct="1"/>
            <a:r>
              <a:rPr lang="nl-NL" altLang="nl-NL" dirty="0"/>
              <a:t>De kans op medische</a:t>
            </a:r>
            <a:r>
              <a:rPr lang="nl-NL" altLang="nl-NL" baseline="0" dirty="0"/>
              <a:t> overname </a:t>
            </a:r>
            <a:r>
              <a:rPr lang="nl-NL" altLang="nl-NL" dirty="0"/>
              <a:t>is overigens bij een eerste</a:t>
            </a:r>
            <a:r>
              <a:rPr lang="nl-NL" altLang="nl-NL" baseline="0" dirty="0"/>
              <a:t> kind groter dan bij een tweede. </a:t>
            </a:r>
            <a:endParaRPr lang="nl-NL" altLang="nl-NL" dirty="0"/>
          </a:p>
          <a:p>
            <a:endParaRPr lang="nl-NL" dirty="0"/>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6</a:t>
            </a:fld>
            <a:endParaRPr lang="nl-NL"/>
          </a:p>
        </p:txBody>
      </p:sp>
    </p:spTree>
    <p:extLst>
      <p:ext uri="{BB962C8B-B14F-4D97-AF65-F5344CB8AC3E}">
        <p14:creationId xmlns:p14="http://schemas.microsoft.com/office/powerpoint/2010/main" val="167657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D10D612-BE16-4456-AD64-32F64EC6CCA5}" type="slidenum">
              <a:rPr lang="nl-NL" altLang="nl-NL" smtClean="0"/>
              <a:pPr/>
              <a:t>7</a:t>
            </a:fld>
            <a:endParaRPr lang="nl-NL" altLang="nl-NL"/>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nl-NL" altLang="nl-NL" dirty="0"/>
              <a:t>Of je nu thuis gaat bevallen of in het ziekenhuis,</a:t>
            </a:r>
            <a:r>
              <a:rPr lang="nl-NL" altLang="nl-NL" baseline="0" dirty="0"/>
              <a:t> zorg dat u voorbereid bent. </a:t>
            </a:r>
            <a:r>
              <a:rPr lang="nl-NL" altLang="nl-NL" i="1" baseline="0" dirty="0"/>
              <a:t>Loop de verschillende items door en licht toe waarom/waarvoor</a:t>
            </a:r>
            <a:r>
              <a:rPr lang="nl-NL" altLang="nl-NL" i="1"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a:ln/>
        </p:spPr>
      </p:sp>
      <p:sp>
        <p:nvSpPr>
          <p:cNvPr id="77827" name="Tijdelijke aanduiding voor notities 2"/>
          <p:cNvSpPr>
            <a:spLocks noGrp="1"/>
          </p:cNvSpPr>
          <p:nvPr>
            <p:ph type="body" idx="1"/>
          </p:nvPr>
        </p:nvSpPr>
        <p:spPr>
          <a:noFill/>
          <a:ln/>
        </p:spPr>
        <p:txBody>
          <a:bodyPr/>
          <a:lstStyle/>
          <a:p>
            <a:r>
              <a:rPr lang="nl-NL" altLang="nl-NL" dirty="0"/>
              <a:t>Het is handig als er twee emmers en vuilniszakken klaar staan. Verder babykleertjes en hydrofiele luiers die later om 2 kruiken heen gaan. Baby’s koelen snel af, warmte is belangrijk. Doe het raam dicht. Zet alvast een tas klaar met uw</a:t>
            </a:r>
            <a:r>
              <a:rPr lang="nl-NL" altLang="nl-NL" baseline="0" dirty="0"/>
              <a:t> </a:t>
            </a:r>
            <a:r>
              <a:rPr lang="nl-NL" altLang="nl-NL" dirty="0"/>
              <a:t>zwangerschapskaart, legitimatie, babykleertjes en toiletspullen daarin. Heeft u een smalle trap naar beneden? Beval dan in de woonkamer. Men</a:t>
            </a:r>
            <a:r>
              <a:rPr lang="nl-NL" altLang="nl-NL" baseline="0" dirty="0"/>
              <a:t> </a:t>
            </a:r>
            <a:r>
              <a:rPr lang="nl-NL" altLang="nl-NL" dirty="0"/>
              <a:t>weet nooit of er tijdens de bevalling een reden ontstaat om toch naar het ziekenhuis te gaan. </a:t>
            </a:r>
          </a:p>
        </p:txBody>
      </p:sp>
      <p:sp>
        <p:nvSpPr>
          <p:cNvPr id="77828" name="Tijdelijke aanduiding voor dianummer 3"/>
          <p:cNvSpPr>
            <a:spLocks noGrp="1"/>
          </p:cNvSpPr>
          <p:nvPr>
            <p:ph type="sldNum" sz="quarter" idx="5"/>
          </p:nvPr>
        </p:nvSpPr>
        <p:spPr>
          <a:noFill/>
        </p:spPr>
        <p:txBody>
          <a:bodyPr/>
          <a:lstStyle/>
          <a:p>
            <a:fld id="{28E5ADEE-463D-48ED-84E6-A429EEFF354D}" type="slidenum">
              <a:rPr lang="nl-NL" altLang="nl-NL" smtClean="0"/>
              <a:pPr/>
              <a:t>8</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Meestal komt uw verloskundige bepakt en bezakt aan met verloskoffer</a:t>
            </a:r>
            <a:r>
              <a:rPr lang="nl-NL" baseline="0" dirty="0"/>
              <a:t> waarin onder andere</a:t>
            </a:r>
            <a:r>
              <a:rPr lang="nl-NL" dirty="0"/>
              <a:t> medicatie en ook zuurstof zit voor noodgevallen. Uw verloskundige belt de kraamzorg voor u, dus leg het telefoonnummer alvast klaar. Als daar behoefte aan is, kan de kraamzorg al in een vroeg stadium gebeld worden voor extra ondersteuning tijdens de bevalling.</a:t>
            </a:r>
          </a:p>
        </p:txBody>
      </p:sp>
      <p:sp>
        <p:nvSpPr>
          <p:cNvPr id="4" name="Tijdelijke aanduiding voor dianummer 3"/>
          <p:cNvSpPr>
            <a:spLocks noGrp="1"/>
          </p:cNvSpPr>
          <p:nvPr>
            <p:ph type="sldNum" sz="quarter" idx="10"/>
          </p:nvPr>
        </p:nvSpPr>
        <p:spPr/>
        <p:txBody>
          <a:bodyPr/>
          <a:lstStyle/>
          <a:p>
            <a:pPr>
              <a:defRPr/>
            </a:pPr>
            <a:fld id="{DD54DECE-3381-44EC-99B5-04585CC91940}" type="slidenum">
              <a:rPr lang="nl-NL" smtClean="0"/>
              <a:pPr>
                <a:defRPr/>
              </a:pPr>
              <a:t>9</a:t>
            </a:fld>
            <a:endParaRPr lang="nl-NL"/>
          </a:p>
        </p:txBody>
      </p:sp>
    </p:spTree>
    <p:extLst>
      <p:ext uri="{BB962C8B-B14F-4D97-AF65-F5344CB8AC3E}">
        <p14:creationId xmlns:p14="http://schemas.microsoft.com/office/powerpoint/2010/main" val="164507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9A3E0DA-671F-4870-9A66-F8E51D6B3644}"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3947E27-9711-4702-9CBA-4FEC03947D35}"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3E5C41E-D2B7-4183-8F8A-AE4090578E6A}"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92100"/>
            <a:ext cx="8229600" cy="5727700"/>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51D28060-E48A-4666-AF6D-924C7CEDAC0B}"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E13EC91-CBBB-41E5-A176-CD6D38F69200}"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D28E0FA-B65D-4102-A386-558B9F650CE0}"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C2DAD77-0CFB-400D-BCEA-3FD5010758E9}"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51EA7CE4-D6CB-44EC-AAD6-08BE5E06F8CF}"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2B2E1604-E09A-418D-BCB6-1B33852A3D7D}"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39580E86-A725-4BF6-96D5-49EA7979D2D6}"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751C9D3-597B-4EE4-862A-25ADC9C1FEE8}"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E94C19C-0531-46AF-8438-A0514D88A3E1}"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EC3AAF-0725-4B2F-874A-8AA2D77AFC61}"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amp;url=http://www.ibood.com/home-living-nl/nl/product_specs/42889/4_stuks_Luxe_hotelkwaliteit_Egyptisch_katoenen_handdoeken_-_Wit_70_x_140_cm/&amp;ei=0DG1VLqaHMbqOIPtgJAG&amp;bvm=bv.83339334,d.ZWU&amp;psig=AFQjCNGr6ldWaiR7Dd-i6ZW-gPFDGH8nDw&amp;ust=142124731888759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ved=&amp;url=http://www.nrcnext.nl/blog/2011/09/08/terug-van-weggeweest-telefoon-met-een-snoer/&amp;ei=uXCRVMWGEOOz7gbVwIGgDg&amp;bvm=bv.82001339,d.ZWU&amp;psig=AFQjCNF4m9l0Gqm88l5fB_FEPZisOfZmhg&amp;ust=141890412536435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google.nl/url?sa=i&amp;rct=j&amp;q=&amp;esrc=s&amp;frm=1&amp;source=images&amp;cd=&amp;ved=&amp;url=http://www.gezonderworden.nl/2005/12/eerste-poli-voor-bloed-in-urine/&amp;ei=YjK1VPOAKsLsO7f_gcAP&amp;bvm=bv.83339334,d.ZWU&amp;psig=AFQjCNG4DRblyYaAMt0yqX8PvrWlIEv3Ag&amp;ust=142124745938309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nl/url?sa=i&amp;rct=j&amp;q=&amp;esrc=s&amp;frm=1&amp;source=images&amp;cd=&amp;cad=rja&amp;uact=8&amp;ved=0ahUKEwjSlsKox8_KAhWGLQ8KHQ-nCxIQjRwIBw&amp;url=http://www.bevalcentrumdenieuwemeren.nl/bevalcentrum/&amp;psig=AFQjCNELFMm36PoFGmb9KA2MrJJLuLo8_w&amp;ust=1454175265034652" TargetMode="External"/><Relationship Id="rId3" Type="http://schemas.openxmlformats.org/officeDocument/2006/relationships/image" Target="../media/image29.png"/><Relationship Id="rId7" Type="http://schemas.openxmlformats.org/officeDocument/2006/relationships/hyperlink" Target="http://www.google.nl/url?sa=i&amp;rct=j&amp;q=&amp;esrc=s&amp;frm=1&amp;source=images&amp;cd=&amp;cad=rja&amp;uact=8&amp;ved=&amp;url=http://www.vanwijkwarmte.nl/over-ons/veelgestelde-vragen-over-warmte-in-huis/&amp;ei=Lja1VMaKCpPbaJy5geAP&amp;bvm=bv.83339334,d.d2s&amp;psig=AFQjCNEF6eh_K5LEdnpuZZDqLW6F66tMlw&amp;ust=1421248430717947"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www.google.nl/url?sa=i&amp;rct=j&amp;q=&amp;esrc=s&amp;frm=1&amp;source=images&amp;cd=&amp;cad=rja&amp;uact=8&amp;ved=0CAcQjRw&amp;url=http://waslijn.com/2008/08/02/idee-jamsessie-met-skippybal/&amp;ei=Bza1VJjqHcOoPLPCgNAH&amp;bvm=bv.83339334,d.d2s&amp;psig=AFQjCNEjKu7D_soGc8hrKSm8VWyySHG9TQ&amp;ust=1421248390086253" TargetMode="External"/><Relationship Id="rId4" Type="http://schemas.openxmlformats.org/officeDocument/2006/relationships/image" Target="../media/image30.pn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amp;url=http://nl.dreamstime.com/royalty-vrije-stock-foto-s-zwangere-vrouw-image23455518&amp;ei=aPi4VLaRB4OXON3egaAN&amp;bvm=bv.83829542,d.ZWU&amp;psig=AFQjCNEsqZhWUzHmIz7y-_ZwPDJE5dlIRg&amp;ust=142149476041667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3.vml"/><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CAcQjRxqFQoTCKXjk_7e-8cCFYPVGgodk-kCDg&amp;url=http://verloskundigengeldrop-mierlo-brandevoort.nl/informatie/nieuws/nieuwe-vorm-van-pijnstilling&amp;psig=AFQjCNHu5MK6IRmkuKqfvAFSHoxOiDYwUQ&amp;ust=1442499280370967"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www.google.nl/url?sa=i&amp;rct=j&amp;q=&amp;esrc=s&amp;frm=1&amp;source=images&amp;cd=&amp;cad=rja&amp;uact=8&amp;ved=0CAcQjRw&amp;url=http://www.bidankita.com/trauma-lahir-pada-bayi/&amp;ei=NA7aVO3SGoKoPcXrgYgN&amp;bvm=bv.85464276,d.ZWU&amp;psig=AFQjCNHCsyKxnnIQM59jF7t0uY0eYY0hyQ&amp;ust=1423662451088505" TargetMode="External"/><Relationship Id="rId5" Type="http://schemas.openxmlformats.org/officeDocument/2006/relationships/image" Target="../media/image50.jpeg"/><Relationship Id="rId4" Type="http://schemas.openxmlformats.org/officeDocument/2006/relationships/hyperlink" Target="https://www.google.nl/url?sa=i&amp;rct=j&amp;q=&amp;esrc=s&amp;frm=1&amp;source=images&amp;cd=&amp;cad=rja&amp;uact=8&amp;ved=0CAcQjRw&amp;url=https://bienalneo.wordpress.com/category/atlas-visual/&amp;ei=3g3aVMeuMYPEPOfxgaAB&amp;bvm=bv.85464276,d.ZWU&amp;psig=AFQjCNHCsyKxnnIQM59jF7t0uY0eYY0hyQ&amp;ust=142366245108850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www.google.nl/url?sa=i&amp;rct=j&amp;q=&amp;esrc=s&amp;frm=1&amp;source=images&amp;cd=&amp;cad=rja&amp;uact=8&amp;ved=0CAcQjRxqFQoTCIiN1_un-8cCFUrpFAod3mgK1A&amp;url=http://www.hippemamaclub.nl/site_infopost.php?source%3D%26q%3D1%26p%3D1710%26header%3DBorstvoeding%20-%20informatie%20en%20antwoord%20op%20problemen%20en%20vragen%26menuitem%3Dbaby&amp;psig=AFQjCNFI4nb-kHqTTLiFsGCwIqW04v7qsw&amp;ust=1442484404022792" TargetMode="External"/><Relationship Id="rId7" Type="http://schemas.openxmlformats.org/officeDocument/2006/relationships/hyperlink" Target="http://www.google.nl/url?sa=i&amp;rct=j&amp;q=&amp;esrc=s&amp;frm=1&amp;source=images&amp;cd=&amp;cad=rja&amp;uact=8&amp;ved=0CAcQjRxqFQoTCIj05Kqr-8cCFURVFAodNwEJDg&amp;url=http://www.breda-en-alles-daaromheen.nl/ook-regendruppels-kunnen-planten-bevruchten.htm&amp;psig=AFQjCNG7XzukDOVSwfw0CFAgmbBptL855A&amp;ust=1442485485657020"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5.gif"/><Relationship Id="rId5" Type="http://schemas.openxmlformats.org/officeDocument/2006/relationships/hyperlink" Target="http://www.google.nl/url?sa=i&amp;rct=j&amp;q=&amp;esrc=s&amp;frm=1&amp;source=images&amp;cd=&amp;cad=rja&amp;uact=8&amp;ved=0CAcQjRxqFQoTCMq476So-8cCFcy6FAodED4Fpw&amp;url=http://www.tufft.nl/wolk-strijkapplicatie-kraamcadeau&amp;psig=AFQjCNFAPnZEJrSX8mekwjjMAu_lGg2-kg&amp;ust=1442484655479359" TargetMode="External"/><Relationship Id="rId4" Type="http://schemas.openxmlformats.org/officeDocument/2006/relationships/image" Target="../media/image6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www.nwz.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hyperlink" Target="http://www.google.nl/url?sa=i&amp;rct=j&amp;q=&amp;esrc=s&amp;frm=1&amp;source=images&amp;cd=&amp;cad=rja&amp;uact=8&amp;ved=0ahUKEwjdjcz-tc_KAhWFuw8KHd_XBTIQjRwIBw&amp;url=http://www.praktijkaanhetspaarne.nl/de-bevalling/&amp;bvm=bv.113034660,d.ZWU&amp;psig=AFQjCNH1LBkEQjOMYuV7Z1D29Rjmm9_XWQ&amp;ust=145417061761858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ahUKEwisn5fEtc_KAhWF-A4KHbn5C9cQjRwIBw&amp;url=http://www.zwangerinhouten.nl/verlostas&amp;bvm=bv.113034660,d.ZWU&amp;psig=AFQjCNFy21Ha-NmYemkOmTeDuXg9uQVsBg&amp;ust=145417052442734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1997075"/>
            <a:ext cx="7772400" cy="1431925"/>
          </a:xfrm>
        </p:spPr>
        <p:txBody>
          <a:bodyPr anchor="b" anchorCtr="1"/>
          <a:lstStyle/>
          <a:p>
            <a:pPr eaLnBrk="1" hangingPunct="1">
              <a:defRPr/>
            </a:pPr>
            <a:r>
              <a:rPr lang="nl-NL" sz="9600" dirty="0">
                <a:effectLst>
                  <a:outerShdw blurRad="38100" dist="38100" dir="2700000" algn="tl">
                    <a:srgbClr val="C0C0C0"/>
                  </a:outerShdw>
                </a:effectLst>
              </a:rPr>
              <a:t>Welkom</a:t>
            </a:r>
          </a:p>
        </p:txBody>
      </p:sp>
      <p:sp>
        <p:nvSpPr>
          <p:cNvPr id="2051" name="Rectangle 3"/>
          <p:cNvSpPr>
            <a:spLocks noGrp="1" noChangeArrowheads="1"/>
          </p:cNvSpPr>
          <p:nvPr>
            <p:ph type="subTitle" idx="4294967295"/>
          </p:nvPr>
        </p:nvSpPr>
        <p:spPr>
          <a:xfrm>
            <a:off x="1371600" y="3779838"/>
            <a:ext cx="6400800" cy="1927225"/>
          </a:xfrm>
        </p:spPr>
        <p:txBody>
          <a:bodyPr/>
          <a:lstStyle/>
          <a:p>
            <a:pPr marL="0" indent="0" algn="ctr" eaLnBrk="1" hangingPunct="1">
              <a:buFontTx/>
              <a:buNone/>
              <a:defRPr/>
            </a:pPr>
            <a:endParaRPr lang="nl-NL" sz="3600">
              <a:effectLst>
                <a:outerShdw blurRad="38100" dist="38100" dir="2700000" algn="tl">
                  <a:srgbClr val="C0C0C0"/>
                </a:outerShdw>
              </a:effectLst>
            </a:endParaRPr>
          </a:p>
        </p:txBody>
      </p:sp>
      <p:pic>
        <p:nvPicPr>
          <p:cNvPr id="22532" name="Picture 4" descr="DSC02537"/>
          <p:cNvPicPr>
            <a:picLocks noChangeAspect="1" noChangeArrowheads="1"/>
          </p:cNvPicPr>
          <p:nvPr/>
        </p:nvPicPr>
        <p:blipFill>
          <a:blip r:embed="rId3" cstate="print"/>
          <a:srcRect/>
          <a:stretch>
            <a:fillRect/>
          </a:stretch>
        </p:blipFill>
        <p:spPr bwMode="auto">
          <a:xfrm>
            <a:off x="-2" y="0"/>
            <a:ext cx="9144000" cy="7550696"/>
          </a:xfrm>
          <a:prstGeom prst="rect">
            <a:avLst/>
          </a:prstGeom>
          <a:noFill/>
          <a:ln w="9525">
            <a:noFill/>
            <a:miter lim="800000"/>
            <a:headEnd/>
            <a:tailEnd/>
          </a:ln>
        </p:spPr>
      </p:pic>
      <p:sp>
        <p:nvSpPr>
          <p:cNvPr id="22533" name="Text Box 5"/>
          <p:cNvSpPr txBox="1">
            <a:spLocks noChangeArrowheads="1"/>
          </p:cNvSpPr>
          <p:nvPr/>
        </p:nvSpPr>
        <p:spPr bwMode="auto">
          <a:xfrm rot="10800000" flipV="1">
            <a:off x="0" y="2581842"/>
            <a:ext cx="9143998" cy="2246769"/>
          </a:xfrm>
          <a:prstGeom prst="rect">
            <a:avLst/>
          </a:prstGeom>
          <a:noFill/>
          <a:ln w="9525">
            <a:noFill/>
            <a:miter lim="800000"/>
            <a:headEnd/>
            <a:tailEnd/>
          </a:ln>
        </p:spPr>
        <p:txBody>
          <a:bodyPr wrap="square">
            <a:spAutoFit/>
          </a:bodyPr>
          <a:lstStyle/>
          <a:p>
            <a:pPr algn="ctr">
              <a:spcBef>
                <a:spcPct val="50000"/>
              </a:spcBef>
            </a:pPr>
            <a:endParaRPr lang="nl-NL" altLang="nl-NL" sz="8000" dirty="0">
              <a:solidFill>
                <a:schemeClr val="accent2">
                  <a:lumMod val="75000"/>
                </a:schemeClr>
              </a:solidFill>
              <a:latin typeface="Gill Sans MT" panose="020B0502020104020203" pitchFamily="34" charset="0"/>
            </a:endParaRPr>
          </a:p>
          <a:p>
            <a:pPr algn="ctr">
              <a:spcBef>
                <a:spcPct val="50000"/>
              </a:spcBef>
            </a:pPr>
            <a:r>
              <a:rPr lang="nl-NL" altLang="nl-NL" sz="4000" dirty="0">
                <a:solidFill>
                  <a:schemeClr val="accent2">
                    <a:lumMod val="75000"/>
                  </a:schemeClr>
                </a:solidFill>
                <a:latin typeface="Gill Sans MT" panose="020B0502020104020203" pitchFamily="34" charset="0"/>
              </a:rPr>
              <a:t>voorlichtingsavond over bevallen</a:t>
            </a:r>
          </a:p>
        </p:txBody>
      </p:sp>
      <p:sp>
        <p:nvSpPr>
          <p:cNvPr id="6" name="Tijdelijke aanduiding voor dianummer 5"/>
          <p:cNvSpPr>
            <a:spLocks noGrp="1"/>
          </p:cNvSpPr>
          <p:nvPr>
            <p:ph type="sldNum" sz="quarter" idx="12"/>
          </p:nvPr>
        </p:nvSpPr>
        <p:spPr/>
        <p:txBody>
          <a:bodyPr/>
          <a:lstStyle/>
          <a:p>
            <a:pPr>
              <a:defRPr/>
            </a:pPr>
            <a:fld id="{39580E86-A725-4BF6-96D5-49EA7979D2D6}" type="slidenum">
              <a:rPr lang="nl-NL" smtClean="0"/>
              <a:pPr>
                <a:defRPr/>
              </a:pPr>
              <a:t>1</a:t>
            </a:fld>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634082"/>
          </a:xfrm>
        </p:spPr>
        <p:txBody>
          <a:bodyPr/>
          <a:lstStyle/>
          <a:p>
            <a:r>
              <a:rPr lang="en-US" dirty="0">
                <a:solidFill>
                  <a:srgbClr val="336699"/>
                </a:solidFill>
                <a:latin typeface="Gill Sans MT" panose="020B0502020104020203" pitchFamily="34" charset="0"/>
              </a:rPr>
              <a:t>ziekenhuis</a:t>
            </a:r>
            <a:endParaRPr lang="nl-NL" dirty="0"/>
          </a:p>
        </p:txBody>
      </p:sp>
      <p:pic>
        <p:nvPicPr>
          <p:cNvPr id="30722" name="Picture 5" descr="_MG_1860"/>
          <p:cNvPicPr>
            <a:picLocks noGrp="1" noChangeAspect="1" noChangeArrowheads="1"/>
          </p:cNvPicPr>
          <p:nvPr>
            <p:ph idx="1"/>
          </p:nvPr>
        </p:nvPicPr>
        <p:blipFill>
          <a:blip r:embed="rId3" cstate="print"/>
          <a:stretch>
            <a:fillRect/>
          </a:stretch>
        </p:blipFill>
        <p:spPr>
          <a:xfrm>
            <a:off x="1043608" y="1163885"/>
            <a:ext cx="7203609" cy="5145435"/>
          </a:xfrm>
        </p:spPr>
      </p:pic>
      <p:sp>
        <p:nvSpPr>
          <p:cNvPr id="4" name="Tijdelijke aanduiding voor dianummer 3"/>
          <p:cNvSpPr>
            <a:spLocks noGrp="1"/>
          </p:cNvSpPr>
          <p:nvPr>
            <p:ph type="sldNum" sz="quarter" idx="12"/>
          </p:nvPr>
        </p:nvSpPr>
        <p:spPr/>
        <p:txBody>
          <a:bodyPr/>
          <a:lstStyle/>
          <a:p>
            <a:pPr>
              <a:defRPr/>
            </a:pPr>
            <a:fld id="{2E13EC91-CBBB-41E5-A176-CD6D38F69200}" type="slidenum">
              <a:rPr lang="nl-NL" smtClean="0"/>
              <a:pPr>
                <a:defRPr/>
              </a:pPr>
              <a:t>10</a:t>
            </a:fld>
            <a:endParaRPr 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0648"/>
            <a:ext cx="9144000" cy="720080"/>
          </a:xfrm>
        </p:spPr>
        <p:txBody>
          <a:bodyPr/>
          <a:lstStyle/>
          <a:p>
            <a:r>
              <a:rPr lang="en-US" altLang="nl-NL" dirty="0" err="1">
                <a:solidFill>
                  <a:srgbClr val="336699"/>
                </a:solidFill>
                <a:latin typeface="Gill Sans MT" panose="020B0502020104020203" pitchFamily="34" charset="0"/>
              </a:rPr>
              <a:t>verloskamer</a:t>
            </a:r>
            <a:endParaRPr lang="nl-NL" dirty="0">
              <a:latin typeface="Gill Sans MT" panose="020B0502020104020203" pitchFamily="34" charset="0"/>
            </a:endParaRPr>
          </a:p>
        </p:txBody>
      </p:sp>
      <p:pic>
        <p:nvPicPr>
          <p:cNvPr id="31746" name="Picture 5" descr="verloskamer panorama2"/>
          <p:cNvPicPr>
            <a:picLocks noGrp="1" noChangeAspect="1" noChangeArrowheads="1"/>
          </p:cNvPicPr>
          <p:nvPr>
            <p:ph idx="1"/>
          </p:nvPr>
        </p:nvPicPr>
        <p:blipFill>
          <a:blip r:embed="rId3" cstate="print"/>
          <a:stretch>
            <a:fillRect/>
          </a:stretch>
        </p:blipFill>
        <p:spPr>
          <a:xfrm>
            <a:off x="395536" y="1052736"/>
            <a:ext cx="4480560" cy="1953491"/>
          </a:xfrm>
        </p:spPr>
      </p:pic>
      <p:pic>
        <p:nvPicPr>
          <p:cNvPr id="31747" name="Picture 4" descr="C:\Users\0488705\AppData\Local\Microsoft\Windows\Temporary Internet Files\Content.Outlook\JM6A3YJE\_MG_9488 kopie (3).jpg"/>
          <p:cNvPicPr>
            <a:picLocks noChangeAspect="1" noChangeArrowheads="1"/>
          </p:cNvPicPr>
          <p:nvPr/>
        </p:nvPicPr>
        <p:blipFill>
          <a:blip r:embed="rId4" cstate="print"/>
          <a:srcRect/>
          <a:stretch>
            <a:fillRect/>
          </a:stretch>
        </p:blipFill>
        <p:spPr bwMode="auto">
          <a:xfrm>
            <a:off x="3707904" y="3356992"/>
            <a:ext cx="4572000" cy="3048000"/>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pPr>
              <a:defRPr/>
            </a:pPr>
            <a:fld id="{2E13EC91-CBBB-41E5-A176-CD6D38F69200}" type="slidenum">
              <a:rPr lang="nl-NL" smtClean="0"/>
              <a:pPr>
                <a:defRPr/>
              </a:pPr>
              <a:t>11</a:t>
            </a:fld>
            <a:endParaRPr lang="nl-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idx="4294967295"/>
          </p:nvPr>
        </p:nvSpPr>
        <p:spPr>
          <a:xfrm>
            <a:off x="0" y="260648"/>
            <a:ext cx="9144000" cy="774700"/>
          </a:xfrm>
        </p:spPr>
        <p:txBody>
          <a:bodyPr lIns="38100" tIns="38100" rIns="38100" bIns="38100"/>
          <a:lstStyle/>
          <a:p>
            <a:pPr eaLnBrk="1" hangingPunct="1"/>
            <a:r>
              <a:rPr lang="en-US" altLang="nl-NL" dirty="0">
                <a:solidFill>
                  <a:srgbClr val="336699"/>
                </a:solidFill>
                <a:latin typeface="Gill Sans MT" panose="020B0502020104020203" pitchFamily="34" charset="0"/>
              </a:rPr>
              <a:t>de bevalling</a:t>
            </a:r>
            <a:endParaRPr lang="en-US" altLang="nl-NL" dirty="0">
              <a:solidFill>
                <a:srgbClr val="336699"/>
              </a:solidFill>
              <a:latin typeface="Gill Sans MT" panose="020B0502020104020203" pitchFamily="34" charset="0"/>
              <a:sym typeface="Gill Sans"/>
            </a:endParaRPr>
          </a:p>
        </p:txBody>
      </p:sp>
      <p:sp>
        <p:nvSpPr>
          <p:cNvPr id="36867" name="Rectangle 2"/>
          <p:cNvSpPr>
            <a:spLocks/>
          </p:cNvSpPr>
          <p:nvPr/>
        </p:nvSpPr>
        <p:spPr bwMode="auto">
          <a:xfrm>
            <a:off x="929212" y="2564904"/>
            <a:ext cx="7291908" cy="1981200"/>
          </a:xfrm>
          <a:prstGeom prst="rect">
            <a:avLst/>
          </a:prstGeom>
          <a:noFill/>
          <a:ln w="12700">
            <a:noFill/>
            <a:miter lim="800000"/>
            <a:headEnd/>
            <a:tailEnd/>
          </a:ln>
        </p:spPr>
        <p:txBody>
          <a:bodyPr lIns="0" tIns="0" rIns="0" bIns="0" anchor="ctr"/>
          <a:lstStyle/>
          <a:p>
            <a:pPr>
              <a:spcBef>
                <a:spcPts val="1150"/>
              </a:spcBef>
            </a:pPr>
            <a:endParaRPr lang="nl-NL" altLang="nl-NL" sz="2400" dirty="0">
              <a:solidFill>
                <a:schemeClr val="tx1">
                  <a:lumMod val="50000"/>
                  <a:lumOff val="50000"/>
                </a:schemeClr>
              </a:solidFill>
              <a:latin typeface="Gill Sans MT" panose="020B0502020104020203" pitchFamily="34" charset="0"/>
              <a:ea typeface="ヒラギノ角ゴ ProN W6"/>
              <a:cs typeface="ヒラギノ角ゴ ProN W6"/>
              <a:sym typeface="Bradley Hand ITC TT-Bold"/>
            </a:endParaRPr>
          </a:p>
          <a:p>
            <a:pPr marL="342900" indent="-342900">
              <a:spcBef>
                <a:spcPts val="1150"/>
              </a:spcBef>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ea typeface="ヒラギノ角ゴ ProN W6"/>
                <a:cs typeface="ヒラギノ角ゴ ProN W6"/>
                <a:sym typeface="Bradley Hand ITC TT-Bold"/>
              </a:rPr>
              <a:t>90% begint met weeën</a:t>
            </a:r>
          </a:p>
          <a:p>
            <a:pPr marL="342900" indent="-342900">
              <a:spcBef>
                <a:spcPts val="1150"/>
              </a:spcBef>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ea typeface="ヒラギノ角ゴ ProN W6"/>
                <a:cs typeface="ヒラギノ角ゴ ProN W6"/>
                <a:sym typeface="Bradley Hand ITC TT-Bold"/>
              </a:rPr>
              <a:t>10% begint met breken van de vliezen</a:t>
            </a:r>
          </a:p>
          <a:p>
            <a:pPr>
              <a:spcBef>
                <a:spcPts val="1150"/>
              </a:spcBef>
            </a:pPr>
            <a:endParaRPr lang="en-US" altLang="nl-NL" sz="2400" dirty="0">
              <a:solidFill>
                <a:schemeClr val="tx1">
                  <a:lumMod val="50000"/>
                  <a:lumOff val="50000"/>
                </a:schemeClr>
              </a:solidFill>
              <a:latin typeface="Gill Sans MT" panose="020B0502020104020203" pitchFamily="34" charset="0"/>
              <a:ea typeface="ヒラギノ角ゴ ProN W6"/>
              <a:cs typeface="ヒラギノ角ゴ ProN W6"/>
              <a:sym typeface="Bradley Hand ITC TT-Bold"/>
            </a:endParaRPr>
          </a:p>
          <a:p>
            <a:pPr>
              <a:spcBef>
                <a:spcPts val="1150"/>
              </a:spcBef>
            </a:pPr>
            <a:endParaRPr lang="en-US" altLang="nl-NL" sz="2000" dirty="0">
              <a:latin typeface="Gill Sans MT" panose="020B0502020104020203" pitchFamily="34" charset="0"/>
              <a:ea typeface="ヒラギノ角ゴ ProN W6"/>
              <a:cs typeface="ヒラギノ角ゴ ProN W6"/>
              <a:sym typeface="Bradley Hand ITC TT-Bold"/>
            </a:endParaRPr>
          </a:p>
        </p:txBody>
      </p:sp>
      <p:sp>
        <p:nvSpPr>
          <p:cNvPr id="36868" name="Rectangle 3"/>
          <p:cNvSpPr>
            <a:spLocks/>
          </p:cNvSpPr>
          <p:nvPr/>
        </p:nvSpPr>
        <p:spPr bwMode="auto">
          <a:xfrm>
            <a:off x="1511300" y="774700"/>
            <a:ext cx="6019800" cy="355600"/>
          </a:xfrm>
          <a:prstGeom prst="rect">
            <a:avLst/>
          </a:prstGeom>
          <a:noFill/>
          <a:ln w="12700">
            <a:noFill/>
            <a:miter lim="800000"/>
            <a:headEnd/>
            <a:tailEnd/>
          </a:ln>
        </p:spPr>
        <p:txBody>
          <a:bodyPr lIns="0" tIns="0" rIns="0" bIns="0" anchor="ctr"/>
          <a:lstStyle/>
          <a:p>
            <a:pPr algn="ctr"/>
            <a:endParaRPr lang="en-US" altLang="nl-NL">
              <a:latin typeface="Bradley Hand ITC TT-Bold"/>
              <a:ea typeface="ヒラギノ角ゴ ProN W6"/>
              <a:cs typeface="ヒラギノ角ゴ ProN W6"/>
              <a:sym typeface="Bradley Hand ITC TT-Bold"/>
            </a:endParaRPr>
          </a:p>
        </p:txBody>
      </p:sp>
      <p:graphicFrame>
        <p:nvGraphicFramePr>
          <p:cNvPr id="36869" name="Object 5"/>
          <p:cNvGraphicFramePr>
            <a:graphicFrameLocks noChangeAspect="1"/>
          </p:cNvGraphicFramePr>
          <p:nvPr>
            <p:extLst>
              <p:ext uri="{D42A27DB-BD31-4B8C-83A1-F6EECF244321}">
                <p14:modId xmlns:p14="http://schemas.microsoft.com/office/powerpoint/2010/main" val="1565829234"/>
              </p:ext>
            </p:extLst>
          </p:nvPr>
        </p:nvGraphicFramePr>
        <p:xfrm>
          <a:off x="5840413" y="3800475"/>
          <a:ext cx="1971675" cy="1973263"/>
        </p:xfrm>
        <a:graphic>
          <a:graphicData uri="http://schemas.openxmlformats.org/presentationml/2006/ole">
            <mc:AlternateContent xmlns:mc="http://schemas.openxmlformats.org/markup-compatibility/2006">
              <mc:Choice xmlns:v="urn:schemas-microsoft-com:vml" Requires="v">
                <p:oleObj spid="_x0000_s39074" name="Grafiek" r:id="rId4" imgW="2771792" imgH="2771806" progId="MSGraph.Chart.8">
                  <p:embed/>
                </p:oleObj>
              </mc:Choice>
              <mc:Fallback>
                <p:oleObj name="Grafiek" r:id="rId4" imgW="2771792" imgH="2771806" progId="MSGraph.Chart.8">
                  <p:embed/>
                  <p:pic>
                    <p:nvPicPr>
                      <p:cNvPr id="0" name=""/>
                      <p:cNvPicPr>
                        <a:picLocks noChangeAspect="1" noChangeArrowheads="1"/>
                      </p:cNvPicPr>
                      <p:nvPr/>
                    </p:nvPicPr>
                    <p:blipFill>
                      <a:blip r:embed="rId5"/>
                      <a:srcRect/>
                      <a:stretch>
                        <a:fillRect/>
                      </a:stretch>
                    </p:blipFill>
                    <p:spPr bwMode="auto">
                      <a:xfrm>
                        <a:off x="5840413" y="3800475"/>
                        <a:ext cx="1971675" cy="19732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6" name="Tijdelijke aanduiding voor dianummer 5"/>
          <p:cNvSpPr>
            <a:spLocks noGrp="1"/>
          </p:cNvSpPr>
          <p:nvPr>
            <p:ph type="sldNum" sz="quarter" idx="12"/>
          </p:nvPr>
        </p:nvSpPr>
        <p:spPr/>
        <p:txBody>
          <a:bodyPr/>
          <a:lstStyle/>
          <a:p>
            <a:pPr>
              <a:defRPr/>
            </a:pPr>
            <a:fld id="{39580E86-A725-4BF6-96D5-49EA7979D2D6}" type="slidenum">
              <a:rPr lang="nl-NL" smtClean="0"/>
              <a:pPr>
                <a:defRPr/>
              </a:pPr>
              <a:t>12</a:t>
            </a:fld>
            <a:endParaRPr lang="nl-NL"/>
          </a:p>
        </p:txBody>
      </p:sp>
    </p:spTree>
    <p:extLst>
      <p:ext uri="{BB962C8B-B14F-4D97-AF65-F5344CB8AC3E}">
        <p14:creationId xmlns:p14="http://schemas.microsoft.com/office/powerpoint/2010/main" val="11715901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404664"/>
            <a:ext cx="9144000" cy="796950"/>
          </a:xfrm>
        </p:spPr>
        <p:txBody>
          <a:bodyPr/>
          <a:lstStyle/>
          <a:p>
            <a:r>
              <a:rPr lang="nl-NL" altLang="nl-NL" dirty="0">
                <a:solidFill>
                  <a:srgbClr val="336699"/>
                </a:solidFill>
                <a:latin typeface="Gill Sans MT" panose="020B0502020104020203" pitchFamily="34" charset="0"/>
              </a:rPr>
              <a:t>Wanneer bellen bij weeën?</a:t>
            </a:r>
            <a:r>
              <a:rPr lang="nl-NL" altLang="nl-NL" sz="5400" dirty="0">
                <a:solidFill>
                  <a:srgbClr val="336699"/>
                </a:solidFill>
                <a:effectLst>
                  <a:outerShdw blurRad="38100" dist="38100" dir="2700000" algn="tl">
                    <a:srgbClr val="000000">
                      <a:alpha val="43137"/>
                    </a:srgbClr>
                  </a:outerShdw>
                </a:effectLst>
                <a:latin typeface="Palatino" pitchFamily="18" charset="0"/>
              </a:rPr>
              <a:t> </a:t>
            </a:r>
          </a:p>
        </p:txBody>
      </p:sp>
      <p:sp>
        <p:nvSpPr>
          <p:cNvPr id="39939" name="Rectangle 3"/>
          <p:cNvSpPr>
            <a:spLocks noGrp="1" noChangeArrowheads="1"/>
          </p:cNvSpPr>
          <p:nvPr>
            <p:ph type="body" idx="1"/>
          </p:nvPr>
        </p:nvSpPr>
        <p:spPr/>
        <p:txBody>
          <a:bodyPr/>
          <a:lstStyle/>
          <a:p>
            <a:r>
              <a:rPr lang="en-US" altLang="nl-NL" sz="2400" u="sng" dirty="0">
                <a:solidFill>
                  <a:schemeClr val="tx1">
                    <a:lumMod val="50000"/>
                    <a:lumOff val="50000"/>
                  </a:schemeClr>
                </a:solidFill>
                <a:latin typeface="Gill Sans MT" panose="020B0502020104020203" pitchFamily="34" charset="0"/>
              </a:rPr>
              <a:t>eerste kind</a:t>
            </a:r>
          </a:p>
          <a:p>
            <a:pPr lvl="1"/>
            <a:r>
              <a:rPr lang="en-US" altLang="nl-NL" sz="2400" dirty="0">
                <a:solidFill>
                  <a:schemeClr val="tx1">
                    <a:lumMod val="50000"/>
                    <a:lumOff val="50000"/>
                  </a:schemeClr>
                </a:solidFill>
                <a:latin typeface="Gill Sans MT" panose="020B0502020104020203" pitchFamily="34" charset="0"/>
              </a:rPr>
              <a:t>2 uur lang regelmatige weeën om de 4 minuten</a:t>
            </a:r>
          </a:p>
          <a:p>
            <a:pPr lvl="1"/>
            <a:r>
              <a:rPr lang="en-US" altLang="nl-NL" sz="2400" dirty="0">
                <a:solidFill>
                  <a:schemeClr val="tx1">
                    <a:lumMod val="50000"/>
                    <a:lumOff val="50000"/>
                  </a:schemeClr>
                </a:solidFill>
                <a:latin typeface="Gill Sans MT" panose="020B0502020104020203" pitchFamily="34" charset="0"/>
              </a:rPr>
              <a:t>duur ±1 minuut</a:t>
            </a:r>
          </a:p>
          <a:p>
            <a:pPr lvl="1"/>
            <a:endParaRPr lang="en-US" altLang="nl-NL" sz="2400" dirty="0">
              <a:solidFill>
                <a:schemeClr val="tx1">
                  <a:lumMod val="50000"/>
                  <a:lumOff val="50000"/>
                </a:schemeClr>
              </a:solidFill>
              <a:latin typeface="Century Gothic" pitchFamily="34" charset="0"/>
            </a:endParaRPr>
          </a:p>
          <a:p>
            <a:r>
              <a:rPr lang="en-US" altLang="nl-NL" sz="2400" u="sng" dirty="0">
                <a:solidFill>
                  <a:schemeClr val="tx1">
                    <a:lumMod val="50000"/>
                    <a:lumOff val="50000"/>
                  </a:schemeClr>
                </a:solidFill>
                <a:latin typeface="Gill Sans MT" panose="020B0502020104020203" pitchFamily="34" charset="0"/>
              </a:rPr>
              <a:t>volgende kinderen</a:t>
            </a:r>
          </a:p>
          <a:p>
            <a:pPr lvl="1"/>
            <a:r>
              <a:rPr lang="en-US" altLang="nl-NL" sz="2400" dirty="0">
                <a:solidFill>
                  <a:schemeClr val="tx1">
                    <a:lumMod val="50000"/>
                    <a:lumOff val="50000"/>
                  </a:schemeClr>
                </a:solidFill>
                <a:latin typeface="Gill Sans MT" panose="020B0502020104020203" pitchFamily="34" charset="0"/>
              </a:rPr>
              <a:t>1 uur lang regelmatige weeën om de 5 minuten</a:t>
            </a:r>
          </a:p>
          <a:p>
            <a:pPr lvl="1"/>
            <a:r>
              <a:rPr lang="en-US" altLang="nl-NL" sz="2400" dirty="0">
                <a:solidFill>
                  <a:schemeClr val="tx1">
                    <a:lumMod val="50000"/>
                    <a:lumOff val="50000"/>
                  </a:schemeClr>
                </a:solidFill>
                <a:latin typeface="Gill Sans MT" panose="020B0502020104020203" pitchFamily="34" charset="0"/>
              </a:rPr>
              <a:t>duur richting de minuut</a:t>
            </a:r>
          </a:p>
          <a:p>
            <a:pPr lvl="1"/>
            <a:endParaRPr lang="en-US" altLang="nl-NL" sz="2400" dirty="0">
              <a:solidFill>
                <a:schemeClr val="tx1">
                  <a:lumMod val="50000"/>
                  <a:lumOff val="50000"/>
                </a:schemeClr>
              </a:solidFill>
              <a:latin typeface="Gill Sans MT" panose="020B0502020104020203" pitchFamily="34" charset="0"/>
            </a:endParaRPr>
          </a:p>
          <a:p>
            <a:pPr marL="0" indent="0">
              <a:buNone/>
            </a:pPr>
            <a:r>
              <a:rPr lang="en-US" altLang="nl-NL" dirty="0">
                <a:solidFill>
                  <a:schemeClr val="tx1">
                    <a:lumMod val="50000"/>
                    <a:lumOff val="50000"/>
                  </a:schemeClr>
                </a:solidFill>
                <a:latin typeface="Gill Sans MT" panose="020B0502020104020203" pitchFamily="34" charset="0"/>
              </a:rPr>
              <a:t>Persoonlijke afstemming</a:t>
            </a:r>
          </a:p>
        </p:txBody>
      </p:sp>
      <p:pic>
        <p:nvPicPr>
          <p:cNvPr id="39940" name="Picture 7"/>
          <p:cNvPicPr>
            <a:picLocks noChangeAspect="1" noChangeArrowheads="1"/>
          </p:cNvPicPr>
          <p:nvPr/>
        </p:nvPicPr>
        <p:blipFill>
          <a:blip r:embed="rId3" cstate="print"/>
          <a:srcRect/>
          <a:stretch>
            <a:fillRect/>
          </a:stretch>
        </p:blipFill>
        <p:spPr bwMode="auto">
          <a:xfrm>
            <a:off x="5796136" y="4725144"/>
            <a:ext cx="2451100" cy="1574800"/>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pPr>
              <a:defRPr/>
            </a:pPr>
            <a:fld id="{2E13EC91-CBBB-41E5-A176-CD6D38F69200}" type="slidenum">
              <a:rPr lang="nl-NL" smtClean="0"/>
              <a:pPr>
                <a:defRPr/>
              </a:pPr>
              <a:t>13</a:t>
            </a:fld>
            <a:endParaRPr lang="nl-NL"/>
          </a:p>
        </p:txBody>
      </p:sp>
    </p:spTree>
    <p:extLst>
      <p:ext uri="{BB962C8B-B14F-4D97-AF65-F5344CB8AC3E}">
        <p14:creationId xmlns:p14="http://schemas.microsoft.com/office/powerpoint/2010/main" val="68904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04664"/>
            <a:ext cx="8229600" cy="796950"/>
          </a:xfrm>
        </p:spPr>
        <p:txBody>
          <a:bodyPr/>
          <a:lstStyle/>
          <a:p>
            <a:r>
              <a:rPr lang="nl-NL" altLang="nl-NL" dirty="0">
                <a:solidFill>
                  <a:srgbClr val="336699"/>
                </a:solidFill>
                <a:latin typeface="Gill Sans MT" panose="020B0502020104020203" pitchFamily="34" charset="0"/>
              </a:rPr>
              <a:t>gebroken vliezen</a:t>
            </a:r>
          </a:p>
        </p:txBody>
      </p:sp>
      <p:sp>
        <p:nvSpPr>
          <p:cNvPr id="40963" name="Rectangle 3"/>
          <p:cNvSpPr>
            <a:spLocks noGrp="1" noChangeArrowheads="1"/>
          </p:cNvSpPr>
          <p:nvPr>
            <p:ph type="body" idx="1"/>
          </p:nvPr>
        </p:nvSpPr>
        <p:spPr/>
        <p:txBody>
          <a:bodyPr/>
          <a:lstStyle/>
          <a:p>
            <a:pPr>
              <a:lnSpc>
                <a:spcPct val="80000"/>
              </a:lnSpc>
            </a:pPr>
            <a:r>
              <a:rPr lang="en-US" altLang="nl-NL" sz="2400" dirty="0">
                <a:solidFill>
                  <a:schemeClr val="tx1">
                    <a:lumMod val="50000"/>
                    <a:lumOff val="50000"/>
                  </a:schemeClr>
                </a:solidFill>
                <a:latin typeface="Gill Sans MT" panose="020B0502020104020203" pitchFamily="34" charset="0"/>
              </a:rPr>
              <a:t>kleur vruchtwater</a:t>
            </a:r>
          </a:p>
          <a:p>
            <a:pPr>
              <a:lnSpc>
                <a:spcPct val="80000"/>
              </a:lnSpc>
            </a:pPr>
            <a:r>
              <a:rPr lang="en-US" altLang="nl-NL" sz="2400" dirty="0">
                <a:solidFill>
                  <a:schemeClr val="tx1">
                    <a:lumMod val="50000"/>
                    <a:lumOff val="50000"/>
                  </a:schemeClr>
                </a:solidFill>
                <a:latin typeface="Gill Sans MT" panose="020B0502020104020203" pitchFamily="34" charset="0"/>
              </a:rPr>
              <a:t>hoofdje ingedaald?</a:t>
            </a:r>
          </a:p>
          <a:p>
            <a:pPr>
              <a:lnSpc>
                <a:spcPct val="80000"/>
              </a:lnSpc>
            </a:pPr>
            <a:r>
              <a:rPr lang="en-US" altLang="nl-NL" sz="2400" dirty="0">
                <a:solidFill>
                  <a:schemeClr val="tx1">
                    <a:lumMod val="50000"/>
                    <a:lumOff val="50000"/>
                  </a:schemeClr>
                </a:solidFill>
                <a:latin typeface="Gill Sans MT" panose="020B0502020104020203" pitchFamily="34" charset="0"/>
              </a:rPr>
              <a:t>weeën?</a:t>
            </a:r>
          </a:p>
          <a:p>
            <a:pPr>
              <a:lnSpc>
                <a:spcPct val="80000"/>
              </a:lnSpc>
            </a:pPr>
            <a:r>
              <a:rPr lang="en-US" altLang="nl-NL" sz="2400" dirty="0">
                <a:solidFill>
                  <a:schemeClr val="tx1">
                    <a:lumMod val="50000"/>
                    <a:lumOff val="50000"/>
                  </a:schemeClr>
                </a:solidFill>
                <a:latin typeface="Gill Sans MT" panose="020B0502020104020203" pitchFamily="34" charset="0"/>
              </a:rPr>
              <a:t>overdag/ ‘s nachts </a:t>
            </a:r>
          </a:p>
          <a:p>
            <a:pPr>
              <a:lnSpc>
                <a:spcPct val="80000"/>
              </a:lnSpc>
            </a:pPr>
            <a:endParaRPr lang="en-US" altLang="nl-NL" sz="2400" dirty="0">
              <a:solidFill>
                <a:schemeClr val="tx1">
                  <a:lumMod val="50000"/>
                  <a:lumOff val="50000"/>
                </a:schemeClr>
              </a:solidFill>
              <a:latin typeface="Gill Sans MT" panose="020B0502020104020203" pitchFamily="34" charset="0"/>
            </a:endParaRPr>
          </a:p>
          <a:p>
            <a:pPr>
              <a:lnSpc>
                <a:spcPct val="80000"/>
              </a:lnSpc>
            </a:pPr>
            <a:r>
              <a:rPr lang="en-US" altLang="nl-NL" sz="2400" dirty="0">
                <a:solidFill>
                  <a:schemeClr val="tx1">
                    <a:lumMod val="50000"/>
                    <a:lumOff val="50000"/>
                  </a:schemeClr>
                </a:solidFill>
                <a:latin typeface="Gill Sans MT" panose="020B0502020104020203" pitchFamily="34" charset="0"/>
              </a:rPr>
              <a:t>vang vruchtwater op</a:t>
            </a:r>
          </a:p>
          <a:p>
            <a:pPr>
              <a:lnSpc>
                <a:spcPct val="80000"/>
              </a:lnSpc>
            </a:pPr>
            <a:r>
              <a:rPr lang="en-US" altLang="nl-NL" sz="2400" dirty="0">
                <a:solidFill>
                  <a:schemeClr val="tx1">
                    <a:lumMod val="50000"/>
                    <a:lumOff val="50000"/>
                  </a:schemeClr>
                </a:solidFill>
                <a:latin typeface="Gill Sans MT" panose="020B0502020104020203" pitchFamily="34" charset="0"/>
              </a:rPr>
              <a:t>bewaar maandverband</a:t>
            </a:r>
          </a:p>
          <a:p>
            <a:pPr>
              <a:lnSpc>
                <a:spcPct val="80000"/>
              </a:lnSpc>
            </a:pPr>
            <a:r>
              <a:rPr lang="en-US" altLang="nl-NL" sz="2400" dirty="0">
                <a:solidFill>
                  <a:schemeClr val="tx1">
                    <a:lumMod val="50000"/>
                    <a:lumOff val="50000"/>
                  </a:schemeClr>
                </a:solidFill>
                <a:latin typeface="Gill Sans MT" panose="020B0502020104020203" pitchFamily="34" charset="0"/>
              </a:rPr>
              <a:t>plastic zakje</a:t>
            </a:r>
          </a:p>
          <a:p>
            <a:pPr>
              <a:lnSpc>
                <a:spcPct val="80000"/>
              </a:lnSpc>
            </a:pPr>
            <a:endParaRPr lang="en-US" altLang="nl-NL" sz="2400" dirty="0">
              <a:solidFill>
                <a:schemeClr val="tx1">
                  <a:lumMod val="50000"/>
                  <a:lumOff val="50000"/>
                </a:schemeClr>
              </a:solidFill>
              <a:latin typeface="Gill Sans MT" panose="020B0502020104020203" pitchFamily="34" charset="0"/>
            </a:endParaRPr>
          </a:p>
          <a:p>
            <a:pPr>
              <a:lnSpc>
                <a:spcPct val="80000"/>
              </a:lnSpc>
              <a:buFontTx/>
              <a:buNone/>
            </a:pPr>
            <a:endParaRPr lang="en-US" altLang="nl-NL" sz="2400" dirty="0">
              <a:solidFill>
                <a:schemeClr val="tx1">
                  <a:lumMod val="50000"/>
                  <a:lumOff val="50000"/>
                </a:schemeClr>
              </a:solidFill>
              <a:latin typeface="Gill Sans MT" panose="020B0502020104020203" pitchFamily="34" charset="0"/>
            </a:endParaRPr>
          </a:p>
          <a:p>
            <a:pPr>
              <a:lnSpc>
                <a:spcPct val="80000"/>
              </a:lnSpc>
              <a:buFontTx/>
              <a:buNone/>
            </a:pPr>
            <a:endParaRPr lang="en-US" altLang="nl-NL" sz="2400" dirty="0">
              <a:solidFill>
                <a:schemeClr val="tx1">
                  <a:lumMod val="50000"/>
                  <a:lumOff val="50000"/>
                </a:schemeClr>
              </a:solidFill>
              <a:latin typeface="Gill Sans MT" panose="020B0502020104020203" pitchFamily="34" charset="0"/>
            </a:endParaRPr>
          </a:p>
          <a:p>
            <a:pPr marL="0" indent="0">
              <a:lnSpc>
                <a:spcPct val="80000"/>
              </a:lnSpc>
              <a:buNone/>
            </a:pPr>
            <a:endParaRPr lang="nl-NL" altLang="nl-NL" sz="2400" dirty="0">
              <a:solidFill>
                <a:schemeClr val="tx1">
                  <a:lumMod val="50000"/>
                  <a:lumOff val="50000"/>
                </a:schemeClr>
              </a:solidFill>
              <a:latin typeface="Gill Sans MT" panose="020B0502020104020203" pitchFamily="34" charset="0"/>
            </a:endParaRPr>
          </a:p>
          <a:p>
            <a:endParaRPr lang="nl-NL" altLang="nl-NL" dirty="0"/>
          </a:p>
        </p:txBody>
      </p:sp>
      <p:sp>
        <p:nvSpPr>
          <p:cNvPr id="40965" name="AutoShape 6" descr="https://encrypted-tbn3.gstatic.com/images?q=tbn:ANd9GcQ6-wz-m6dujD8YHRouXeIWUoGPuFln_ewNNHxqkPFfFOosBadx">
            <a:hlinkClick r:id="rId3"/>
          </p:cNvPr>
          <p:cNvSpPr>
            <a:spLocks noChangeAspect="1" noChangeArrowheads="1"/>
          </p:cNvSpPr>
          <p:nvPr/>
        </p:nvSpPr>
        <p:spPr bwMode="auto">
          <a:xfrm flipH="1">
            <a:off x="-2196752" y="-2560638"/>
            <a:ext cx="864096" cy="5334001"/>
          </a:xfrm>
          <a:prstGeom prst="rect">
            <a:avLst/>
          </a:prstGeom>
          <a:noFill/>
          <a:ln w="9525">
            <a:noFill/>
            <a:miter lim="800000"/>
            <a:headEnd/>
            <a:tailEnd/>
          </a:ln>
        </p:spPr>
        <p:txBody>
          <a:bodyPr/>
          <a:lstStyle/>
          <a:p>
            <a:endParaRPr lang="nl-NL" altLang="nl-NL"/>
          </a:p>
        </p:txBody>
      </p:sp>
      <p:sp>
        <p:nvSpPr>
          <p:cNvPr id="7" name="Tijdelijke aanduiding voor dianummer 6"/>
          <p:cNvSpPr>
            <a:spLocks noGrp="1"/>
          </p:cNvSpPr>
          <p:nvPr>
            <p:ph type="sldNum" sz="quarter" idx="12"/>
          </p:nvPr>
        </p:nvSpPr>
        <p:spPr/>
        <p:txBody>
          <a:bodyPr/>
          <a:lstStyle/>
          <a:p>
            <a:pPr>
              <a:defRPr/>
            </a:pPr>
            <a:fld id="{2E13EC91-CBBB-41E5-A176-CD6D38F69200}" type="slidenum">
              <a:rPr lang="nl-NL" smtClean="0"/>
              <a:pPr>
                <a:defRPr/>
              </a:pPr>
              <a:t>14</a:t>
            </a:fld>
            <a:endParaRPr lang="nl-NL"/>
          </a:p>
        </p:txBody>
      </p:sp>
    </p:spTree>
    <p:extLst>
      <p:ext uri="{BB962C8B-B14F-4D97-AF65-F5344CB8AC3E}">
        <p14:creationId xmlns:p14="http://schemas.microsoft.com/office/powerpoint/2010/main" val="350616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404664"/>
            <a:ext cx="8229600" cy="796950"/>
          </a:xfrm>
        </p:spPr>
        <p:txBody>
          <a:bodyPr/>
          <a:lstStyle/>
          <a:p>
            <a:r>
              <a:rPr lang="nl-NL" altLang="nl-NL" dirty="0">
                <a:solidFill>
                  <a:srgbClr val="336699"/>
                </a:solidFill>
                <a:latin typeface="Gill Sans MT" panose="020B0502020104020203" pitchFamily="34" charset="0"/>
              </a:rPr>
              <a:t>bloedverlies</a:t>
            </a:r>
          </a:p>
        </p:txBody>
      </p:sp>
      <p:sp>
        <p:nvSpPr>
          <p:cNvPr id="41987" name="Rectangle 3"/>
          <p:cNvSpPr>
            <a:spLocks noGrp="1" noChangeArrowheads="1"/>
          </p:cNvSpPr>
          <p:nvPr>
            <p:ph type="body" idx="1"/>
          </p:nvPr>
        </p:nvSpPr>
        <p:spPr>
          <a:xfrm>
            <a:off x="914400" y="1838449"/>
            <a:ext cx="5170488" cy="2670671"/>
          </a:xfrm>
        </p:spPr>
        <p:txBody>
          <a:bodyPr/>
          <a:lstStyle/>
          <a:p>
            <a:r>
              <a:rPr lang="en-US" altLang="nl-NL" sz="2400" dirty="0">
                <a:solidFill>
                  <a:schemeClr val="tx1">
                    <a:lumMod val="50000"/>
                    <a:lumOff val="50000"/>
                  </a:schemeClr>
                </a:solidFill>
                <a:latin typeface="Gill Sans MT" panose="020B0502020104020203" pitchFamily="34" charset="0"/>
              </a:rPr>
              <a:t>waarom bloedverlies?</a:t>
            </a:r>
          </a:p>
          <a:p>
            <a:r>
              <a:rPr lang="en-US" altLang="nl-NL" sz="2400" dirty="0" err="1">
                <a:solidFill>
                  <a:schemeClr val="tx1">
                    <a:lumMod val="50000"/>
                    <a:lumOff val="50000"/>
                  </a:schemeClr>
                </a:solidFill>
                <a:latin typeface="Gill Sans MT" panose="020B0502020104020203" pitchFamily="34" charset="0"/>
              </a:rPr>
              <a:t>hoeveelheid</a:t>
            </a:r>
            <a:endParaRPr lang="en-US" altLang="nl-NL" sz="2400" dirty="0">
              <a:solidFill>
                <a:schemeClr val="tx1">
                  <a:lumMod val="50000"/>
                  <a:lumOff val="50000"/>
                </a:schemeClr>
              </a:solidFill>
              <a:latin typeface="Gill Sans MT" panose="020B0502020104020203" pitchFamily="34" charset="0"/>
            </a:endParaRPr>
          </a:p>
          <a:p>
            <a:r>
              <a:rPr lang="en-US" altLang="nl-NL" sz="2400" dirty="0">
                <a:solidFill>
                  <a:schemeClr val="tx1">
                    <a:lumMod val="50000"/>
                    <a:lumOff val="50000"/>
                  </a:schemeClr>
                </a:solidFill>
                <a:latin typeface="Gill Sans MT" panose="020B0502020104020203" pitchFamily="34" charset="0"/>
              </a:rPr>
              <a:t>wanneer bellen?</a:t>
            </a:r>
            <a:endParaRPr lang="nl-NL" altLang="nl-NL" sz="2400" dirty="0">
              <a:solidFill>
                <a:schemeClr val="tx1">
                  <a:lumMod val="50000"/>
                  <a:lumOff val="50000"/>
                </a:schemeClr>
              </a:solidFill>
              <a:latin typeface="Gill Sans MT" panose="020B0502020104020203" pitchFamily="34" charset="0"/>
            </a:endParaRPr>
          </a:p>
        </p:txBody>
      </p:sp>
      <p:sp>
        <p:nvSpPr>
          <p:cNvPr id="41988" name="AutoShape 6" descr="https://encrypted-tbn0.gstatic.com/images?q=tbn:ANd9GcRn_oN_EHCMxe-nnGly72IKFMH5awd6nqj6waK_EaOAYskb9egiUA">
            <a:hlinkClick r:id="rId3"/>
          </p:cNvPr>
          <p:cNvSpPr>
            <a:spLocks noChangeAspect="1" noChangeArrowheads="1"/>
          </p:cNvSpPr>
          <p:nvPr/>
        </p:nvSpPr>
        <p:spPr bwMode="auto">
          <a:xfrm>
            <a:off x="-3996952" y="-1035496"/>
            <a:ext cx="4876800" cy="3133726"/>
          </a:xfrm>
          <a:prstGeom prst="rect">
            <a:avLst/>
          </a:prstGeom>
          <a:noFill/>
          <a:ln w="9525">
            <a:noFill/>
            <a:miter lim="800000"/>
            <a:headEnd/>
            <a:tailEnd/>
          </a:ln>
        </p:spPr>
        <p:txBody>
          <a:bodyPr/>
          <a:lstStyle/>
          <a:p>
            <a:endParaRPr lang="nl-NL" altLang="nl-NL"/>
          </a:p>
        </p:txBody>
      </p:sp>
      <p:sp>
        <p:nvSpPr>
          <p:cNvPr id="41989" name="AutoShape 7" descr="data:image/jpeg;base64,/9j/4AAQSkZJRgABAQAAAQABAAD/2wCEAAkGBhQSERITEhQVEBQQEBAQDxQQDxQPFBQQFBIVFBQWFBQXHCYeFxkkGRQUHy8hJCc1LCwuFR4xNTAqNSgtLCkBCQoKDgwOGg8PGjUkHh81LCopLS4pLC0sLDQ0LCkpKS0uKSwpKTIpLC8sKikqLCwsLTIsKSwsKSwpKSksKSkyKf/AABEIAJIAYAMBIgACEQEDEQH/xAAcAAABBAMBAAAAAAAAAAAAAAAABAUGBwEDCAL/xAA4EAABAwICBgcHBAIDAAAAAAABAAIDBBEFIQYHEjFxgRMiQVFhkaEUIzJCUrHBcoKy0VPCQ2Jz/8QAGgEAAQUBAAAAAAAAAAAAAAAAAwABAgQFBv/EACURAAICAgIDAAEFAQAAAAAAAAABAgMEERIxBSFBURQyYXGxI//aAAwDAQACEQMRAD8AvFCEJCBCEJCBJsSrRDDJK74Yo3yHg0EpSohrUxPocNmF7GbZhb+45+gKjJ6WwlUHZNRX0lrHAgEZg5jgvSjGrnGxU0EDr3cxgif+pnV+wCk6eL2tjTg4ScX8BCEJyAIQhIQIQhIQIQhIQKmddeNdJNFTNPVhb0klv8j8mjk3+StrFsSbTwyTPNmxsLjy3AeJOS50xSpdPLJK/wCKR5eeZyHIZclUyrOK1+Tc8Pjudjs+R/0kupjSDoamSlcerOOki/8ARvxDm3+KvBrrrlZkr4ZWSsNnxPa9h8QbrpLRjHG1VPFOzdIwEj6XDJzT4g3CVFm1oh5TGcJ810x5QhCtmMCEISECEISECwspo0px5tHTvlOZHVjb9Uh+EfnkmbUVtkoQc5KMe2QbWjj/AEj20cZyaQ+e31fK08N/koRJQW7E74Dh7p3vlkNy4ukkce85lbqyLacSN3ZwXOZFznPkdxiQjjxVS+d/2RLEKDK6k2qHSnoZzSSGzJzeK+5s1t37h6hI54+xRbEYDHIHNNiCHNI3gg3BHNGxrdPTDZdCvqaOo433XtRTQLSoVtKyQn3jPdzjukA38CLHmpUCtuEto4Oyt1ycWZQhCmDBCEJCMXVN6a44a6sEbDeGAljLbnP3Od+BwU51j6Sey0paw2lnvHH3gW6zuQ+4UM1b4DtyBzhkzrH8LPy5uTVUe2bnjqlVXLKn86JA7DPZ6RrbWdJYu4dyi9XIBkp9pQzd4BVjiVR1ysvJjxlxXw1PHN2rk/vs1zG6a8Updpt04By1yDJBi+L2bUUI9X+k5oawbZtDMRHN3DPqv5H0JXRFPNcLlnGqexurl1VaWe0UrWPN5Ke0T77y23UceQtyW3TZ6TOV8rjantFkIXljrhelfOfBYKymjS3FfZ6OeXcWxu2P1u6rfUhM3pbJQi5yUV9Kh02xg1de+xuyE9DH3Waesebr+QVoaDYZ0VMDbN+fLsVOaNwbco7c/UldAU0YZG1o+VoHosvH/wClrm/h0XlWqaYURIvpfVWuPBVRXzXkPFT7S2r6z/BVlNPeQ8VRufOxs1/EU8ax1iOS8uckz6wNam6LE7yDuOSEoN+zU4fWbcWg2mFadXmOmlrmXNmTe5k7sz1TydbzSqeQEFRKqOy+4yINxxG5X8X2nFmP5OCaUjrLDanaaEvUN0HxbpqeGT642uPG1j63UxC0qZbicffDjIyoLriqNmgA+ueNp4C7vwp0oLrjgvh+1/jnjceBu3/ZTt/YwuDr9RDf5K60JeOmYD2vb91d2K1wjiJJ7MlznhNcY3tcPlIKlGMadOlbs5rHhY6uSS7OozcCWTbGXxdnnSnGtout2lQ7pSTklFTVl5utbMkOEeK99m5RBVx0hJUTO3FJWS5pzlaCEgmp7ZhWYNdFbIck9pmx9aQ1NE8lynBtI9zCWi4F8+9NR35qxSkt6MLNtlLSL21O1BNHGD8rpGjgHH+1ase5VVqdpyKOM/U6Rw4Fx/pWqzcjUdswcrtHpNWlOEe1Uk8HbJGQ3weM2nzATqsFWGtrRVhJxkpL4cqPDmOLXCzmOLXA7wQbEImlJtkrK1t6BODnVtM0uuL1LGi5uP8AkaOG/wA1Vba7JZk6mmdxjZ1d0N70xc12SC5IhX5JNPVuO5QVTbLE82EI77HIyow2lfPKGMBdfI2F1rwOalBvVGVw7WxAC/Mp6rdM6eFzH4fA+nezc98m3tfqbuKlwfSRQszORJMboosOotmW3SyNsxm88Sqqpqd0sjWtF3SPAA8XFKMXxmaqkMk7y9x7+zgOxWbqs1fuDhUzNIcR7ppGbQfmI7yEaEFUv5Zk2WOfZY2heDCCCNg3MY1vkM/VSwLRSU4aAFvVqqHGJj2z5y2CELF0UEeZI7hVlpnqdiqC6WmIp5DckWvG4/pHwngrOL15LwoSimFrtlW/Ry7jGr2upyduFzgPni940+WY5hR6SllabFrm+BaR9wuvJGNKSvoIjvDTxAKFqSLiyU+zk2GjkccmOce4MJ+ykOFavq2oI2YTG0/NL1B5HM+S6RZQRDcAOAASiOJg7k3GTF+pSXorXQ/VDHAWyTe+kGYuOo0/9W9p8SrNpaIMGS2teF7D1ONaT2+yrZdKfo9IWAVlGAGHFJ5ZbJQQtUkV0zHQ3T1pCb58VITrNQ3SKXCLoTTDRcRolxlyTuxtydJMBSd2jxQmpBU4iIY25bY8act40eK2s0fTakLcTMOLFOEGIErTFgtkthw2yLFSBtxFMM90qa5aIqeyUNaioCz0hCFIieSsFYQmEYssWQhMOFlmyEJCMgLIQhOMegsoQnEf/9k=">
            <a:hlinkClick r:id="rId4"/>
          </p:cNvPr>
          <p:cNvSpPr>
            <a:spLocks noChangeAspect="1" noChangeArrowheads="1"/>
          </p:cNvSpPr>
          <p:nvPr/>
        </p:nvSpPr>
        <p:spPr bwMode="auto">
          <a:xfrm>
            <a:off x="120650" y="-830263"/>
            <a:ext cx="1143000" cy="1743076"/>
          </a:xfrm>
          <a:prstGeom prst="rect">
            <a:avLst/>
          </a:prstGeom>
          <a:noFill/>
          <a:ln w="9525">
            <a:noFill/>
            <a:miter lim="800000"/>
            <a:headEnd/>
            <a:tailEnd/>
          </a:ln>
        </p:spPr>
        <p:txBody>
          <a:bodyPr/>
          <a:lstStyle/>
          <a:p>
            <a:endParaRPr lang="nl-NL" altLang="nl-NL"/>
          </a:p>
        </p:txBody>
      </p:sp>
      <p:pic>
        <p:nvPicPr>
          <p:cNvPr id="41990" name="Picture 9" descr="bloed"/>
          <p:cNvPicPr>
            <a:picLocks noChangeAspect="1" noChangeArrowheads="1"/>
          </p:cNvPicPr>
          <p:nvPr/>
        </p:nvPicPr>
        <p:blipFill>
          <a:blip r:embed="rId5" cstate="print"/>
          <a:srcRect/>
          <a:stretch>
            <a:fillRect/>
          </a:stretch>
        </p:blipFill>
        <p:spPr bwMode="auto">
          <a:xfrm>
            <a:off x="6084888" y="3933825"/>
            <a:ext cx="1143000" cy="1743075"/>
          </a:xfrm>
          <a:prstGeom prst="rect">
            <a:avLst/>
          </a:prstGeom>
          <a:noFill/>
          <a:ln w="9525">
            <a:noFill/>
            <a:miter lim="800000"/>
            <a:headEnd/>
            <a:tailEnd/>
          </a:ln>
        </p:spPr>
      </p:pic>
      <p:sp>
        <p:nvSpPr>
          <p:cNvPr id="7" name="Tijdelijke aanduiding voor dianummer 6"/>
          <p:cNvSpPr>
            <a:spLocks noGrp="1"/>
          </p:cNvSpPr>
          <p:nvPr>
            <p:ph type="sldNum" sz="quarter" idx="12"/>
          </p:nvPr>
        </p:nvSpPr>
        <p:spPr/>
        <p:txBody>
          <a:bodyPr/>
          <a:lstStyle/>
          <a:p>
            <a:pPr>
              <a:defRPr/>
            </a:pPr>
            <a:fld id="{2E13EC91-CBBB-41E5-A176-CD6D38F69200}" type="slidenum">
              <a:rPr lang="nl-NL" smtClean="0"/>
              <a:pPr>
                <a:defRPr/>
              </a:pPr>
              <a:t>15</a:t>
            </a:fld>
            <a:endParaRPr lang="nl-NL"/>
          </a:p>
        </p:txBody>
      </p:sp>
    </p:spTree>
    <p:extLst>
      <p:ext uri="{BB962C8B-B14F-4D97-AF65-F5344CB8AC3E}">
        <p14:creationId xmlns:p14="http://schemas.microsoft.com/office/powerpoint/2010/main" val="206228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idx="4294967295"/>
          </p:nvPr>
        </p:nvSpPr>
        <p:spPr>
          <a:xfrm>
            <a:off x="0" y="260648"/>
            <a:ext cx="9144000" cy="647452"/>
          </a:xfrm>
        </p:spPr>
        <p:txBody>
          <a:bodyPr lIns="38100" tIns="38100" rIns="38100" bIns="38100"/>
          <a:lstStyle/>
          <a:p>
            <a:pPr eaLnBrk="1" hangingPunct="1"/>
            <a:r>
              <a:rPr lang="nl-NL" altLang="nl-NL" dirty="0">
                <a:solidFill>
                  <a:srgbClr val="336699"/>
                </a:solidFill>
                <a:latin typeface="Gill Sans MT" panose="020B0502020104020203" pitchFamily="34" charset="0"/>
                <a:sym typeface="Gill Sans"/>
              </a:rPr>
              <a:t>w</a:t>
            </a:r>
            <a:r>
              <a:rPr lang="nl-NL" altLang="nl-NL" dirty="0">
                <a:solidFill>
                  <a:srgbClr val="336699"/>
                </a:solidFill>
                <a:latin typeface="Gill Sans MT" panose="020B0502020104020203" pitchFamily="34" charset="0"/>
              </a:rPr>
              <a:t>eeën</a:t>
            </a:r>
            <a:endParaRPr lang="en-US" altLang="nl-NL" dirty="0">
              <a:solidFill>
                <a:srgbClr val="336699"/>
              </a:solidFill>
              <a:latin typeface="Gill Sans MT" panose="020B0502020104020203" pitchFamily="34" charset="0"/>
              <a:sym typeface="Gill Sans"/>
            </a:endParaRPr>
          </a:p>
        </p:txBody>
      </p:sp>
      <p:grpSp>
        <p:nvGrpSpPr>
          <p:cNvPr id="37891" name="Group 4"/>
          <p:cNvGrpSpPr>
            <a:grpSpLocks/>
          </p:cNvGrpSpPr>
          <p:nvPr/>
        </p:nvGrpSpPr>
        <p:grpSpPr bwMode="auto">
          <a:xfrm>
            <a:off x="2146300" y="2060848"/>
            <a:ext cx="4851400" cy="3670300"/>
            <a:chOff x="0" y="0"/>
            <a:chExt cx="3056" cy="2312"/>
          </a:xfrm>
        </p:grpSpPr>
        <p:pic>
          <p:nvPicPr>
            <p:cNvPr id="37893" name="Picture 2"/>
            <p:cNvPicPr>
              <a:picLocks noChangeAspect="1" noChangeArrowheads="1"/>
            </p:cNvPicPr>
            <p:nvPr/>
          </p:nvPicPr>
          <p:blipFill>
            <a:blip r:embed="rId3" cstate="print"/>
            <a:srcRect/>
            <a:stretch>
              <a:fillRect/>
            </a:stretch>
          </p:blipFill>
          <p:spPr bwMode="auto">
            <a:xfrm>
              <a:off x="40" y="40"/>
              <a:ext cx="2976" cy="2232"/>
            </a:xfrm>
            <a:prstGeom prst="rect">
              <a:avLst/>
            </a:prstGeom>
            <a:noFill/>
            <a:ln w="12700">
              <a:noFill/>
              <a:miter lim="800000"/>
              <a:headEnd/>
              <a:tailEnd/>
            </a:ln>
          </p:spPr>
        </p:pic>
        <p:pic>
          <p:nvPicPr>
            <p:cNvPr id="37894" name="Picture 3"/>
            <p:cNvPicPr>
              <a:picLocks noChangeArrowheads="1"/>
            </p:cNvPicPr>
            <p:nvPr/>
          </p:nvPicPr>
          <p:blipFill>
            <a:blip r:embed="rId4" cstate="print"/>
            <a:srcRect/>
            <a:stretch>
              <a:fillRect/>
            </a:stretch>
          </p:blipFill>
          <p:spPr bwMode="auto">
            <a:xfrm>
              <a:off x="0" y="0"/>
              <a:ext cx="3056" cy="2312"/>
            </a:xfrm>
            <a:prstGeom prst="rect">
              <a:avLst/>
            </a:prstGeom>
            <a:noFill/>
            <a:ln w="12700">
              <a:noFill/>
              <a:miter lim="800000"/>
              <a:headEnd/>
              <a:tailEnd/>
            </a:ln>
          </p:spPr>
        </p:pic>
      </p:grpSp>
      <p:sp>
        <p:nvSpPr>
          <p:cNvPr id="37892" name="Rectangle 5"/>
          <p:cNvSpPr>
            <a:spLocks/>
          </p:cNvSpPr>
          <p:nvPr/>
        </p:nvSpPr>
        <p:spPr bwMode="auto">
          <a:xfrm>
            <a:off x="0" y="476672"/>
            <a:ext cx="9144000" cy="653628"/>
          </a:xfrm>
          <a:prstGeom prst="rect">
            <a:avLst/>
          </a:prstGeom>
          <a:noFill/>
          <a:ln w="12700">
            <a:noFill/>
            <a:miter lim="800000"/>
            <a:headEnd/>
            <a:tailEnd/>
          </a:ln>
        </p:spPr>
        <p:txBody>
          <a:bodyPr lIns="0" tIns="0" rIns="0" bIns="0" anchor="ctr"/>
          <a:lstStyle/>
          <a:p>
            <a:pPr algn="ctr"/>
            <a:endParaRPr lang="en-US" altLang="nl-NL">
              <a:latin typeface="Bradley Hand ITC TT-Bold"/>
              <a:ea typeface="ヒラギノ角ゴ ProN W6"/>
              <a:cs typeface="ヒラギノ角ゴ ProN W6"/>
              <a:sym typeface="Bradley Hand ITC TT-Bold"/>
            </a:endParaRPr>
          </a:p>
        </p:txBody>
      </p:sp>
      <p:sp>
        <p:nvSpPr>
          <p:cNvPr id="7" name="Tijdelijke aanduiding voor dianummer 6"/>
          <p:cNvSpPr>
            <a:spLocks noGrp="1"/>
          </p:cNvSpPr>
          <p:nvPr>
            <p:ph type="sldNum" sz="quarter" idx="12"/>
          </p:nvPr>
        </p:nvSpPr>
        <p:spPr/>
        <p:txBody>
          <a:bodyPr/>
          <a:lstStyle/>
          <a:p>
            <a:pPr>
              <a:defRPr/>
            </a:pPr>
            <a:fld id="{39580E86-A725-4BF6-96D5-49EA7979D2D6}" type="slidenum">
              <a:rPr lang="nl-NL" smtClean="0"/>
              <a:pPr>
                <a:defRPr/>
              </a:pPr>
              <a:t>16</a:t>
            </a:fld>
            <a:endParaRPr lang="nl-NL"/>
          </a:p>
        </p:txBody>
      </p:sp>
    </p:spTree>
    <p:extLst>
      <p:ext uri="{BB962C8B-B14F-4D97-AF65-F5344CB8AC3E}">
        <p14:creationId xmlns:p14="http://schemas.microsoft.com/office/powerpoint/2010/main" val="39734918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04664"/>
            <a:ext cx="9144000" cy="648072"/>
          </a:xfrm>
        </p:spPr>
        <p:txBody>
          <a:bodyPr/>
          <a:lstStyle/>
          <a:p>
            <a:r>
              <a:rPr lang="nl-NL" altLang="nl-NL" dirty="0">
                <a:solidFill>
                  <a:srgbClr val="336699"/>
                </a:solidFill>
                <a:latin typeface="Gill Sans MT" panose="020B0502020104020203" pitchFamily="34" charset="0"/>
              </a:rPr>
              <a:t>verloop</a:t>
            </a:r>
          </a:p>
        </p:txBody>
      </p:sp>
      <p:pic>
        <p:nvPicPr>
          <p:cNvPr id="38916" name="Picture 5" descr="C:\Users\0488705\AppData\Local\Microsoft\Windows\Temporary Internet Files\Content.Outlook\JM6A3YJE\_MG_9482 kopie (3).jpg"/>
          <p:cNvPicPr>
            <a:picLocks noChangeAspect="1" noChangeArrowheads="1"/>
          </p:cNvPicPr>
          <p:nvPr/>
        </p:nvPicPr>
        <p:blipFill>
          <a:blip r:embed="rId3" cstate="print"/>
          <a:srcRect/>
          <a:stretch>
            <a:fillRect/>
          </a:stretch>
        </p:blipFill>
        <p:spPr bwMode="auto">
          <a:xfrm>
            <a:off x="4211960" y="3573016"/>
            <a:ext cx="4130675" cy="2754312"/>
          </a:xfrm>
          <a:prstGeom prst="rect">
            <a:avLst/>
          </a:prstGeom>
          <a:noFill/>
          <a:ln w="9525">
            <a:noFill/>
            <a:miter lim="800000"/>
            <a:headEnd/>
            <a:tailEnd/>
          </a:ln>
        </p:spPr>
      </p:pic>
      <p:sp>
        <p:nvSpPr>
          <p:cNvPr id="5" name="Tijdelijke aanduiding voor inhoud 4"/>
          <p:cNvSpPr>
            <a:spLocks noGrp="1"/>
          </p:cNvSpPr>
          <p:nvPr>
            <p:ph idx="1"/>
          </p:nvPr>
        </p:nvSpPr>
        <p:spPr/>
        <p:txBody>
          <a:bodyPr/>
          <a:lstStyle/>
          <a:p>
            <a:pPr>
              <a:buNone/>
            </a:pPr>
            <a:r>
              <a:rPr lang="nl-NL" sz="2400" dirty="0">
                <a:solidFill>
                  <a:schemeClr val="tx1">
                    <a:lumMod val="50000"/>
                    <a:lumOff val="50000"/>
                  </a:schemeClr>
                </a:solidFill>
                <a:latin typeface="Gill Sans MT" panose="020B0502020104020203" pitchFamily="34" charset="0"/>
              </a:rPr>
              <a:t>fasen van de ontsluiting</a:t>
            </a:r>
          </a:p>
          <a:p>
            <a:pPr>
              <a:buNone/>
            </a:pPr>
            <a:endParaRPr lang="nl-NL" sz="2400" dirty="0">
              <a:solidFill>
                <a:schemeClr val="tx1">
                  <a:lumMod val="50000"/>
                  <a:lumOff val="50000"/>
                </a:schemeClr>
              </a:solidFill>
              <a:latin typeface="Gill Sans MT" panose="020B0502020104020203" pitchFamily="34" charset="0"/>
            </a:endParaRPr>
          </a:p>
          <a:p>
            <a:pPr>
              <a:buFont typeface="Arial" pitchFamily="34" charset="0"/>
              <a:buChar char="•"/>
            </a:pPr>
            <a:r>
              <a:rPr lang="nl-NL" sz="2400" dirty="0">
                <a:solidFill>
                  <a:schemeClr val="tx1">
                    <a:lumMod val="50000"/>
                    <a:lumOff val="50000"/>
                  </a:schemeClr>
                </a:solidFill>
                <a:latin typeface="Gill Sans MT" panose="020B0502020104020203" pitchFamily="34" charset="0"/>
              </a:rPr>
              <a:t>transformatie-/voorbereidingsfase</a:t>
            </a:r>
          </a:p>
          <a:p>
            <a:pPr>
              <a:buFont typeface="Arial" pitchFamily="34" charset="0"/>
              <a:buChar char="•"/>
            </a:pPr>
            <a:r>
              <a:rPr lang="nl-NL" sz="2400" dirty="0">
                <a:solidFill>
                  <a:schemeClr val="tx1">
                    <a:lumMod val="50000"/>
                    <a:lumOff val="50000"/>
                  </a:schemeClr>
                </a:solidFill>
                <a:latin typeface="Gill Sans MT" panose="020B0502020104020203" pitchFamily="34" charset="0"/>
              </a:rPr>
              <a:t>latente fase/beginnende ontsluiting</a:t>
            </a:r>
          </a:p>
          <a:p>
            <a:pPr>
              <a:buFont typeface="Arial" pitchFamily="34" charset="0"/>
              <a:buChar char="•"/>
            </a:pPr>
            <a:r>
              <a:rPr lang="nl-NL" sz="2400" dirty="0">
                <a:solidFill>
                  <a:schemeClr val="tx1">
                    <a:lumMod val="50000"/>
                    <a:lumOff val="50000"/>
                  </a:schemeClr>
                </a:solidFill>
                <a:latin typeface="Gill Sans MT" panose="020B0502020104020203" pitchFamily="34" charset="0"/>
              </a:rPr>
              <a:t>actieve fase</a:t>
            </a:r>
          </a:p>
        </p:txBody>
      </p:sp>
      <p:sp>
        <p:nvSpPr>
          <p:cNvPr id="6" name="Tijdelijke aanduiding voor dianummer 5"/>
          <p:cNvSpPr>
            <a:spLocks noGrp="1"/>
          </p:cNvSpPr>
          <p:nvPr>
            <p:ph type="sldNum" sz="quarter" idx="12"/>
          </p:nvPr>
        </p:nvSpPr>
        <p:spPr/>
        <p:txBody>
          <a:bodyPr/>
          <a:lstStyle/>
          <a:p>
            <a:pPr>
              <a:defRPr/>
            </a:pPr>
            <a:fld id="{2E13EC91-CBBB-41E5-A176-CD6D38F69200}" type="slidenum">
              <a:rPr lang="nl-NL" smtClean="0"/>
              <a:pPr>
                <a:defRPr/>
              </a:pPr>
              <a:t>17</a:t>
            </a:fld>
            <a:endParaRPr lang="nl-NL"/>
          </a:p>
        </p:txBody>
      </p:sp>
    </p:spTree>
    <p:extLst>
      <p:ext uri="{BB962C8B-B14F-4D97-AF65-F5344CB8AC3E}">
        <p14:creationId xmlns:p14="http://schemas.microsoft.com/office/powerpoint/2010/main" val="265480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04664"/>
            <a:ext cx="8229600" cy="796950"/>
          </a:xfrm>
        </p:spPr>
        <p:txBody>
          <a:bodyPr/>
          <a:lstStyle/>
          <a:p>
            <a:r>
              <a:rPr lang="nl-NL" altLang="nl-NL" dirty="0">
                <a:solidFill>
                  <a:srgbClr val="336699"/>
                </a:solidFill>
                <a:latin typeface="Gill Sans MT" panose="020B0502020104020203" pitchFamily="34" charset="0"/>
              </a:rPr>
              <a:t>omgaan met baringspijn I</a:t>
            </a:r>
          </a:p>
        </p:txBody>
      </p:sp>
      <p:sp>
        <p:nvSpPr>
          <p:cNvPr id="44035" name="Rectangle 3"/>
          <p:cNvSpPr>
            <a:spLocks noGrp="1" noChangeArrowheads="1"/>
          </p:cNvSpPr>
          <p:nvPr>
            <p:ph type="body" idx="1"/>
          </p:nvPr>
        </p:nvSpPr>
        <p:spPr/>
        <p:txBody>
          <a:bodyPr/>
          <a:lstStyle/>
          <a:p>
            <a:r>
              <a:rPr lang="en-US" altLang="nl-NL" sz="2400" dirty="0" err="1">
                <a:solidFill>
                  <a:schemeClr val="bg2"/>
                </a:solidFill>
                <a:latin typeface="Gill Sans MT" panose="020B0502020104020203" pitchFamily="34" charset="0"/>
              </a:rPr>
              <a:t>cursus</a:t>
            </a:r>
            <a:endParaRPr lang="en-US" altLang="nl-NL" sz="2400" dirty="0">
              <a:solidFill>
                <a:schemeClr val="bg2"/>
              </a:solidFill>
              <a:latin typeface="Gill Sans MT" panose="020B0502020104020203" pitchFamily="34" charset="0"/>
            </a:endParaRPr>
          </a:p>
          <a:p>
            <a:r>
              <a:rPr lang="en-US" altLang="nl-NL" sz="2400" dirty="0">
                <a:solidFill>
                  <a:schemeClr val="bg2"/>
                </a:solidFill>
                <a:latin typeface="Gill Sans MT" panose="020B0502020104020203" pitchFamily="34" charset="0"/>
              </a:rPr>
              <a:t>ademhaling</a:t>
            </a:r>
          </a:p>
          <a:p>
            <a:r>
              <a:rPr lang="en-US" altLang="nl-NL" sz="2400" dirty="0">
                <a:solidFill>
                  <a:schemeClr val="bg2"/>
                </a:solidFill>
                <a:latin typeface="Gill Sans MT" panose="020B0502020104020203" pitchFamily="34" charset="0"/>
              </a:rPr>
              <a:t>ontspanning</a:t>
            </a:r>
          </a:p>
          <a:p>
            <a:r>
              <a:rPr lang="en-US" altLang="nl-NL" sz="2400" dirty="0">
                <a:solidFill>
                  <a:schemeClr val="bg2"/>
                </a:solidFill>
                <a:latin typeface="Gill Sans MT" panose="020B0502020104020203" pitchFamily="34" charset="0"/>
              </a:rPr>
              <a:t>positief denken </a:t>
            </a:r>
          </a:p>
          <a:p>
            <a:r>
              <a:rPr lang="en-US" altLang="nl-NL" sz="2400" dirty="0">
                <a:solidFill>
                  <a:schemeClr val="bg2"/>
                </a:solidFill>
                <a:latin typeface="Gill Sans MT" panose="020B0502020104020203" pitchFamily="34" charset="0"/>
              </a:rPr>
              <a:t>nut van ondersteuning</a:t>
            </a:r>
          </a:p>
          <a:p>
            <a:pPr lvl="1"/>
            <a:r>
              <a:rPr lang="en-US" altLang="nl-NL" sz="2000" dirty="0">
                <a:solidFill>
                  <a:schemeClr val="bg2"/>
                </a:solidFill>
                <a:latin typeface="Gill Sans MT" panose="020B0502020104020203" pitchFamily="34" charset="0"/>
              </a:rPr>
              <a:t>partner/familielid, kraamzorg, verpleegkundige, doula</a:t>
            </a:r>
          </a:p>
          <a:p>
            <a:r>
              <a:rPr lang="en-US" altLang="nl-NL" sz="2400" dirty="0">
                <a:solidFill>
                  <a:schemeClr val="bg2"/>
                </a:solidFill>
                <a:latin typeface="Gill Sans MT" panose="020B0502020104020203" pitchFamily="34" charset="0"/>
              </a:rPr>
              <a:t>bevalplan</a:t>
            </a:r>
          </a:p>
          <a:p>
            <a:endParaRPr lang="nl-NL" altLang="nl-NL" dirty="0"/>
          </a:p>
        </p:txBody>
      </p:sp>
      <p:pic>
        <p:nvPicPr>
          <p:cNvPr id="44036" name="Picture 4"/>
          <p:cNvPicPr>
            <a:picLocks noChangeAspect="1" noChangeArrowheads="1"/>
          </p:cNvPicPr>
          <p:nvPr/>
        </p:nvPicPr>
        <p:blipFill>
          <a:blip r:embed="rId3" cstate="print"/>
          <a:srcRect/>
          <a:stretch>
            <a:fillRect/>
          </a:stretch>
        </p:blipFill>
        <p:spPr bwMode="auto">
          <a:xfrm>
            <a:off x="3768725" y="4581525"/>
            <a:ext cx="5375275" cy="2132013"/>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pPr>
              <a:defRPr/>
            </a:pPr>
            <a:fld id="{2E13EC91-CBBB-41E5-A176-CD6D38F69200}" type="slidenum">
              <a:rPr lang="nl-NL" smtClean="0"/>
              <a:pPr>
                <a:defRPr/>
              </a:pPr>
              <a:t>18</a:t>
            </a:fld>
            <a:endParaRPr lang="nl-NL"/>
          </a:p>
        </p:txBody>
      </p:sp>
    </p:spTree>
    <p:extLst>
      <p:ext uri="{BB962C8B-B14F-4D97-AF65-F5344CB8AC3E}">
        <p14:creationId xmlns:p14="http://schemas.microsoft.com/office/powerpoint/2010/main" val="385580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idx="4294967295"/>
          </p:nvPr>
        </p:nvSpPr>
        <p:spPr>
          <a:xfrm>
            <a:off x="1187450" y="404664"/>
            <a:ext cx="6696075" cy="826396"/>
          </a:xfrm>
        </p:spPr>
        <p:txBody>
          <a:bodyPr lIns="38100" tIns="38100" rIns="38100" bIns="38100"/>
          <a:lstStyle/>
          <a:p>
            <a:pPr eaLnBrk="1" hangingPunct="1"/>
            <a:r>
              <a:rPr lang="nl-NL" altLang="nl-NL" dirty="0">
                <a:solidFill>
                  <a:srgbClr val="336699"/>
                </a:solidFill>
                <a:latin typeface="Gill Sans MT" panose="020B0502020104020203" pitchFamily="34" charset="0"/>
              </a:rPr>
              <a:t>omgaan met baringspijn II</a:t>
            </a:r>
            <a:endParaRPr lang="en-US" altLang="nl-NL" dirty="0">
              <a:solidFill>
                <a:srgbClr val="336699"/>
              </a:solidFill>
              <a:effectLst>
                <a:outerShdw blurRad="38100" dist="38100" dir="2700000" algn="tl">
                  <a:srgbClr val="000000">
                    <a:alpha val="43137"/>
                  </a:srgbClr>
                </a:outerShdw>
              </a:effectLst>
              <a:latin typeface="Palatino" pitchFamily="18" charset="0"/>
            </a:endParaRPr>
          </a:p>
        </p:txBody>
      </p:sp>
      <p:sp>
        <p:nvSpPr>
          <p:cNvPr id="45059" name="Rectangle 2"/>
          <p:cNvSpPr>
            <a:spLocks/>
          </p:cNvSpPr>
          <p:nvPr/>
        </p:nvSpPr>
        <p:spPr bwMode="auto">
          <a:xfrm>
            <a:off x="1187450" y="2852738"/>
            <a:ext cx="2717800" cy="3175000"/>
          </a:xfrm>
          <a:prstGeom prst="rect">
            <a:avLst/>
          </a:prstGeom>
          <a:noFill/>
          <a:ln w="12700">
            <a:noFill/>
            <a:miter lim="800000"/>
            <a:headEnd/>
            <a:tailEnd/>
          </a:ln>
        </p:spPr>
        <p:txBody>
          <a:bodyPr lIns="0" tIns="0" rIns="0" bIns="0" anchor="ctr"/>
          <a:lstStyle/>
          <a:p>
            <a:pPr>
              <a:spcBef>
                <a:spcPts val="1150"/>
              </a:spcBef>
            </a:pPr>
            <a:endParaRPr lang="en-US" altLang="nl-NL" sz="2000">
              <a:latin typeface="Bradley Hand ITC TT-Bold"/>
              <a:ea typeface="ヒラギノ角ゴ ProN W6"/>
              <a:cs typeface="ヒラギノ角ゴ ProN W6"/>
              <a:sym typeface="Bradley Hand ITC TT-Bold"/>
            </a:endParaRPr>
          </a:p>
        </p:txBody>
      </p:sp>
      <p:sp>
        <p:nvSpPr>
          <p:cNvPr id="45060" name="Rectangle 3"/>
          <p:cNvSpPr>
            <a:spLocks/>
          </p:cNvSpPr>
          <p:nvPr/>
        </p:nvSpPr>
        <p:spPr bwMode="auto">
          <a:xfrm>
            <a:off x="1574800" y="-793058"/>
            <a:ext cx="6019800" cy="355600"/>
          </a:xfrm>
          <a:prstGeom prst="rect">
            <a:avLst/>
          </a:prstGeom>
          <a:noFill/>
          <a:ln w="12700">
            <a:noFill/>
            <a:miter lim="800000"/>
            <a:headEnd/>
            <a:tailEnd/>
          </a:ln>
        </p:spPr>
        <p:txBody>
          <a:bodyPr lIns="0" tIns="0" rIns="0" bIns="0" anchor="ctr"/>
          <a:lstStyle/>
          <a:p>
            <a:pPr algn="ctr"/>
            <a:endParaRPr lang="en-US" altLang="nl-NL">
              <a:latin typeface="Bradley Hand ITC TT-Bold"/>
              <a:ea typeface="ヒラギノ角ゴ ProN W6"/>
              <a:cs typeface="ヒラギノ角ゴ ProN W6"/>
              <a:sym typeface="Bradley Hand ITC TT-Bold"/>
            </a:endParaRPr>
          </a:p>
        </p:txBody>
      </p:sp>
      <p:grpSp>
        <p:nvGrpSpPr>
          <p:cNvPr id="45061" name="Group 12"/>
          <p:cNvGrpSpPr>
            <a:grpSpLocks/>
          </p:cNvGrpSpPr>
          <p:nvPr/>
        </p:nvGrpSpPr>
        <p:grpSpPr bwMode="auto">
          <a:xfrm>
            <a:off x="3347864" y="1772816"/>
            <a:ext cx="2900362" cy="2382838"/>
            <a:chOff x="0" y="0"/>
            <a:chExt cx="1736" cy="1320"/>
          </a:xfrm>
        </p:grpSpPr>
        <p:pic>
          <p:nvPicPr>
            <p:cNvPr id="45067" name="Picture 10"/>
            <p:cNvPicPr>
              <a:picLocks noChangeAspect="1" noChangeArrowheads="1"/>
            </p:cNvPicPr>
            <p:nvPr/>
          </p:nvPicPr>
          <p:blipFill>
            <a:blip r:embed="rId3" cstate="print"/>
            <a:srcRect/>
            <a:stretch>
              <a:fillRect/>
            </a:stretch>
          </p:blipFill>
          <p:spPr bwMode="auto">
            <a:xfrm>
              <a:off x="32" y="32"/>
              <a:ext cx="1672" cy="1258"/>
            </a:xfrm>
            <a:prstGeom prst="rect">
              <a:avLst/>
            </a:prstGeom>
            <a:noFill/>
            <a:ln w="12700">
              <a:noFill/>
              <a:miter lim="800000"/>
              <a:headEnd/>
              <a:tailEnd/>
            </a:ln>
          </p:spPr>
        </p:pic>
        <p:pic>
          <p:nvPicPr>
            <p:cNvPr id="45068" name="Picture 11"/>
            <p:cNvPicPr>
              <a:picLocks noChangeArrowheads="1"/>
            </p:cNvPicPr>
            <p:nvPr/>
          </p:nvPicPr>
          <p:blipFill>
            <a:blip r:embed="rId4" cstate="print"/>
            <a:srcRect/>
            <a:stretch>
              <a:fillRect/>
            </a:stretch>
          </p:blipFill>
          <p:spPr bwMode="auto">
            <a:xfrm>
              <a:off x="0" y="0"/>
              <a:ext cx="1736" cy="1320"/>
            </a:xfrm>
            <a:prstGeom prst="rect">
              <a:avLst/>
            </a:prstGeom>
            <a:noFill/>
            <a:ln w="12700">
              <a:noFill/>
              <a:miter lim="800000"/>
              <a:headEnd/>
              <a:tailEnd/>
            </a:ln>
          </p:spPr>
        </p:pic>
      </p:grpSp>
      <p:sp>
        <p:nvSpPr>
          <p:cNvPr id="45062" name="Rectangle 11"/>
          <p:cNvSpPr>
            <a:spLocks noChangeArrowheads="1"/>
          </p:cNvSpPr>
          <p:nvPr/>
        </p:nvSpPr>
        <p:spPr bwMode="auto">
          <a:xfrm>
            <a:off x="539750" y="2420888"/>
            <a:ext cx="3024188" cy="1938992"/>
          </a:xfrm>
          <a:prstGeom prst="rect">
            <a:avLst/>
          </a:prstGeom>
          <a:noFill/>
          <a:ln w="9525">
            <a:noFill/>
            <a:miter lim="800000"/>
            <a:headEnd/>
            <a:tailEnd/>
          </a:ln>
          <a:effectLst/>
        </p:spPr>
        <p:txBody>
          <a:bodyPr>
            <a:spAutoFit/>
          </a:bodyPr>
          <a:lstStyle/>
          <a:p>
            <a:pPr marL="342900" indent="-342900">
              <a:buFont typeface="Arial" panose="020B0604020202020204" pitchFamily="34" charset="0"/>
              <a:buChar char="•"/>
            </a:pPr>
            <a:r>
              <a:rPr lang="en-US" altLang="nl-NL" sz="2400" dirty="0" err="1">
                <a:solidFill>
                  <a:schemeClr val="tx1">
                    <a:lumMod val="50000"/>
                    <a:lumOff val="50000"/>
                  </a:schemeClr>
                </a:solidFill>
                <a:latin typeface="Gill Sans MT" panose="020B0502020104020203" pitchFamily="34" charset="0"/>
              </a:rPr>
              <a:t>houdingen</a:t>
            </a:r>
            <a:r>
              <a:rPr lang="en-US" altLang="nl-NL" sz="2400" dirty="0">
                <a:solidFill>
                  <a:schemeClr val="tx1">
                    <a:lumMod val="50000"/>
                    <a:lumOff val="50000"/>
                  </a:schemeClr>
                </a:solidFill>
                <a:latin typeface="Gill Sans MT" panose="020B0502020104020203" pitchFamily="34" charset="0"/>
              </a:rPr>
              <a:t> </a:t>
            </a:r>
          </a:p>
          <a:p>
            <a:pPr marL="342900" indent="-342900">
              <a:buFont typeface="Arial" panose="020B0604020202020204" pitchFamily="34" charset="0"/>
              <a:buChar char="•"/>
            </a:pPr>
            <a:r>
              <a:rPr lang="en-US" altLang="nl-NL" sz="2400" dirty="0" err="1">
                <a:solidFill>
                  <a:schemeClr val="tx1">
                    <a:lumMod val="50000"/>
                    <a:lumOff val="50000"/>
                  </a:schemeClr>
                </a:solidFill>
                <a:latin typeface="Gill Sans MT" panose="020B0502020104020203" pitchFamily="34" charset="0"/>
              </a:rPr>
              <a:t>bal</a:t>
            </a:r>
            <a:endParaRPr lang="en-US" altLang="nl-NL" sz="2400" dirty="0">
              <a:solidFill>
                <a:schemeClr val="tx1">
                  <a:lumMod val="50000"/>
                  <a:lumOff val="50000"/>
                </a:schemeClr>
              </a:solidFill>
              <a:latin typeface="Gill Sans MT" panose="020B0502020104020203" pitchFamily="34" charset="0"/>
            </a:endParaRP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massage </a:t>
            </a:r>
          </a:p>
          <a:p>
            <a:pPr marL="342900" indent="-342900">
              <a:buFont typeface="Arial" panose="020B0604020202020204" pitchFamily="34" charset="0"/>
              <a:buChar char="•"/>
            </a:pPr>
            <a:r>
              <a:rPr lang="en-US" altLang="nl-NL" sz="2400" dirty="0" err="1">
                <a:solidFill>
                  <a:schemeClr val="tx1">
                    <a:lumMod val="50000"/>
                    <a:lumOff val="50000"/>
                  </a:schemeClr>
                </a:solidFill>
                <a:latin typeface="Gill Sans MT" panose="020B0502020104020203" pitchFamily="34" charset="0"/>
              </a:rPr>
              <a:t>warmte</a:t>
            </a:r>
            <a:endParaRPr lang="en-US" altLang="nl-NL" sz="2400" dirty="0">
              <a:solidFill>
                <a:schemeClr val="tx1">
                  <a:lumMod val="50000"/>
                  <a:lumOff val="50000"/>
                </a:schemeClr>
              </a:solidFill>
              <a:latin typeface="Gill Sans MT" panose="020B0502020104020203" pitchFamily="34" charset="0"/>
            </a:endParaRP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TENS</a:t>
            </a:r>
          </a:p>
        </p:txBody>
      </p:sp>
      <p:pic>
        <p:nvPicPr>
          <p:cNvPr id="45063" name="Picture 13" descr="http://waslijn.com/wp-content/uploads/2008/08/skippybal.jpg">
            <a:hlinkClick r:id="rId5"/>
          </p:cNvPr>
          <p:cNvPicPr>
            <a:picLocks noChangeAspect="1" noChangeArrowheads="1"/>
          </p:cNvPicPr>
          <p:nvPr/>
        </p:nvPicPr>
        <p:blipFill>
          <a:blip r:embed="rId6" cstate="print"/>
          <a:srcRect/>
          <a:stretch>
            <a:fillRect/>
          </a:stretch>
        </p:blipFill>
        <p:spPr bwMode="auto">
          <a:xfrm>
            <a:off x="6300192" y="4005064"/>
            <a:ext cx="2203450" cy="2251075"/>
          </a:xfrm>
          <a:prstGeom prst="rect">
            <a:avLst/>
          </a:prstGeom>
          <a:noFill/>
          <a:ln w="9525">
            <a:noFill/>
            <a:miter lim="800000"/>
            <a:headEnd/>
            <a:tailEnd/>
          </a:ln>
        </p:spPr>
      </p:pic>
      <p:sp>
        <p:nvSpPr>
          <p:cNvPr id="45064" name="AutoShape 15" descr="data:image/jpeg;base64,/9j/4AAQSkZJRgABAQAAAQABAAD/2wCEAAkGBxMSEhQUEhQUFBUSGBQVFBUXFRQXFxUUFxQWGBoVFBQYHCggGBolHRgUITEiJSkrLi4uFx8zODMsNygtLisBCgoKDg0OGxAQGiwkHCUsLCwsLCwsLCwsLCwsLCwsLCwsLCwsLCwsLCwsLCwsLCwsLCwsLCwsLCwsLCwsLCwsLP/AABEIAKAArAMBEQACEQEDEQH/xAAbAAACAwEBAQAAAAAAAAAAAAAEBQIDBgcBAP/EAD4QAAIBAgMEBgcGBgEFAAAAAAECAwARBBIhBTFBUQYTImFxgSMycpGhscEHQnOy0fAUM1Ji4fGCFUNTkqL/xAAaAQADAQEBAQAAAAAAAAAAAAACAwQFAQAG/8QALhEAAgIBBAEEAQMEAgMAAAAAAAECAxEEEiExQSIyUXETIzNhBUKBwZHRFKGx/9oADAMBAAIRAxEAPwDk2HGlSS7LokMQtdgDPoV1URn1q4dLEFcYSRei0DYxIuVaWxiLFWhyEE4ePXyPyoJMOKJYQdhfAUNnuYVa4Rootl5Y8x321rOlfmWEaUaMRyaDoESJJUO7KpHk1S65JxTGUtpYNltEegbvVqz4pppjI8yZyXH4fLIwA7/eK3655iiK2OJATJTUxOCp030xMBopVewnsr9aN+5i8cIrda6mC0VMKI4VstGgGQIogcEcorp7ARhzpuNLkuRkGeYgV6Bya4FAqsiJAVwJFkYoWGkErS2MRYtAw0XIKFhILww13cDu8KXJjYIswkXo17gDQWtbmMqjlI6A+HJQrkfU8hy8awuFLOTb7jjBPopCVnY2vdSLDf6wruonuikKUcZZqsarGAjK33xU3OFx0crx+R8nNtu4YiZhoNF08q1KJ/poVfH1Ct4vCqFInlAHdND4H5U2MuRTiDpH2E9hfrTZP1MWl6UVMprqYLRSymjQDRURRAMrIokCRt+7V08FQDQUuXYyPRDFV2s5YxMKrISS14JFyCgYxBCiltjMFqLQZCRei0DYxIY4FNfI/KkTkPriX7MhzRxjmqj30vUTxNj9NHhHUXitcDn8hXzbfOTYT4PNiw5X87jwNHKecC7E9rHc+oZeGY/Gim+0SQWGmIek2xVc5randb2f9U2M5VPHgbW1ZHDMRjsJ1bsh1ynf5fOr4TykxNkMNgMqaHwb5U+D5ESXAGieji/DX60+b9b+xKXpRS611MCSKGFMTFspYUaYDRSwogWjy1dycwE4caCgn2MiU4oUVYNnQmFWEBNBQsYgiNaBjUghFpbDRei0DYaQREtKbGJDXZya+R/LUtjKq4hewE7MJPBVPuF6Xq36pFGlXpR0/LfXvFYDLs4LsDCFceIpkMblkVdNuBfitGt+9K9b72hVb9IbtGDNGh8D8Kv1UM1xkifTzxNo5NiO0zN/UxPxo48JIrkgOePRvBvymnVy9SEWLhgMaeji/DT61RN+t/YjHoQPItEmLaB3WmRYtoHcUxC2iphRoBkLV0EJw40HhS7B0CvErRQYE1wI1q1kCLkFAxqQRGtA2NRei0tsNBCLS2xiCoVpTY2KHGzIrnyb5GpbZYLKYZGuzNlskETuMvZUAcTzPcP1qXUXKVjUSiivEEbnCy5u64U1lvsfNYQTHv8ACueRcugzaMe5h3GqdTFcSJ6JdxY0gGaEex9DWpGO7TpP4IpPbb/kwWO2YojlOUGyXBtqLEa1lVWPcka8mngyuITst7LflNX1v1ITYuGLUT0UP4SfWqbH+pL7J0vQgd1oosU0DOtNixUkDOKYhbKWFGhbIEURzARhV0HhS7OxtZ7Otegz00Z1BV7M6KCUFLbHJBMa0thpF6ClsYkERrQNhpDODCGwPP4juNTTs5wVwr4yPujmH9MgbQNcHzFRaiXpeCylYNXt451TLoAg07qz4S5yPrjhMI6NvnZQeAsfpXVFOaR7UPFeRvDHdgfH5ilxi28E8p8DFlv2eAAtWi4Ze1kqeOQ/JZdOVvhV7jiGP4Jd26XJmdpR2w2IJ/8AHlHixArH09fcmaMpZnBL5OfYlOy3st+U1RV7kPsXDFUQ9DD+En1qyz9yX2TR9iKJFryYuSBZBToiZIGkWmJi2ihhTMi2isiiTOYCcGNB++FKsG1rgseOuRkdkuDNR1pMzooLjFJbGpBCJS2w0giNaXJjEhrsvCiQOpZUYAMhYgBjqCtT2Saw0U1QUlgfdGY8yyRNvRlIB4BgQfio99RauWMSRbp14Y9GzsjIw3aWIPHWod+corSSZN8Qwy31ui/Khwgkxr0fkGa4FiCL0HtmmLv5gaTqrFj3k+RFVuvblozs5wi7B9rKeen791P0734YFnpTGOLFo7+A91X3PEMkdXM8GT6Y4gCAIv35AD4KCx+NqzZzjsaiaWmg3Zl+EYTFeq3st+U0NT9SLbOmKIf5MH4SfWq7f3JfZJH2R+iiQCupgSQLJamxYloHkA5fGmJimUMBTEwGVWogQjAjTyoLRlXQS6aUqL5GyXBlox9a1GZkew6NaSxqRegpbGJBMaUqTGRQ12Ts6SYkRrmtqdQLCprbYwWZMpqg5PCNN0cwhhxKo/rSIwYctQV+INQ3WKyrK6LYw/Gx/KhCEcgdPfUMXyUoVKCYo2PJV/8Akmnywps9Hod9Gx6//H60izsXf0jV4Q5lXzB8q0aHvgjNs9Mme7PUhiP6dffXtHBxscfgG95jkltrEFbAd/0ov6ha1hI5pK1J5OfbSxDMxBNwCbdxtYms+Bs4S6FGI9VvZb8pqqr3IXP2sUwfyYPwk+tV3fuS+ySHsj9FEleQMgV6bETIHkFMQtlDCmC2V2ogGFbPXQeA+VKufI6lcBjLpSYvkdJcGSiHzPzrXl0ZMQ2OkscgmNaU2NSCoxSpMZFDPZ8rxuHjYow0DDfY7weYqezDWH0UQ4ND0cu+JV2JJLXJ53/YqK9pRwuiyHTZr5IbggcmBrPTw0P3AGFwweGPkLsfcAPrRTlhs6nyOtlYULc8wvz/AM12uO/sRqJ56HOCTJnB3KxI8DetLSx2bot8ZM+yW/D/AICcKt3e3BdfeaoqxKx4+BNvEUUbbUFHb+lSw8qVra1NOXwhmmltkl/JzraC2I/uUN799ZsOUbTFeKPZb2W/Kapr9yE2e1irD/yYPwk+tV3fuy+yWv8Abj9FEtciCwZzToipA7imIWyl6MBlbCunA3Za9nyFKv8AcOoXAa40pEex0ujIIv1+dbDeTIwFQikyGoMiFKY5BUS0mTHRQyw61NNlMEabo2vaB4hh8r/Q1FqOiuC9LNzg4ryEHc27z41PVHM8CLZYrTF+BhtmS3qjL7qVL3cj5y4TGAeyG3KijJqLQhxzIYbDgzq5Ot7D51paCtThJsk1k1CSSGGCQIxHE3Aq6qCrk0TXS3xTFm2ZcsVuMhCgeGpqTWS21/fBVpY7rfrkwm13uw7lA+ZrPqXBrNYE2IPZb2W/Kaqr9yE2e1irC/yYPwk+tVXfuy+ySr9qP0VOa8jjBpKbEVIoemC2UtRgMga6cD9ljseQ+VIvfqKKOguTdSYvkbL2mUZa1kzLaL4hS5MKIXGKSx0UHRCkyHxQww4qeRRE0nRprSA8Ay/X9ajuKYpuLNqgKtpu1Phy+vuqXLTyhUmpR5LJEuwcff7Le2P1FqZat+JLyBCWIuD8dFUq2zDupMk4jItPDHPRhj1JPO7D5Ctr+mRaqefPJnf1DDs4GMsfpl8c361ZOP6iJYy/SYl6Qp/L7g5HmVH0rM/qfG3BfoXlyMDtvssBzUN43JFSVLKNRyyJMSey3sv8jVVa9aE2P0sW4RvQQfhJ9aqvX6svslq/aj9EbXIA4/7riO9gcjU2KEyKXNGLKWowGRrpwZbL9QeA+VT3+4pp9oTJupMexsujNOu6tNMzGicQrkgooLjFJY6IZEKVIbEPw9TzKIGp6MEHOD90q4+IP0qO9FUGaXCYqxjJO8P7sx/UVPnDAlXlSRoWwlsthobX8RxrRdGMNdMzlbnPyXy7LDZSdx08qfZooyabFR1TjlFuBmXrJcuiR5EH/EEn6U2ma3NR6XAq2Etqb7eWETSWky/1DfyzGnyl6sC4x9GfgyW3NtqixwMM07tlRdQAANWY8tBWTY3ZW1JcxNOmvbZuT4ZnOnC9XBFNa/VPkcbrxycQeBDC/maVokptwf8AgdOxxlldGXxmiEjcVbXyIse+qK1iaTDnLMcoWYU+hh/DT61Tcv1H9k1T/Tj9DTZWF9FPOd0aOq+0V/zU854nGHyOgltbZnydBViJGykmiQDKmNGAyJNd4OcjTZnqDwHyqa/3FVPtCXNKj2Nl0Z8jT9860PJnkoxXGzqQVHSmNQVFSZDoh2H7tfCkyQ6IwwG14YWOaRbmwsDewN75rbqGWnslHOBkL608Z5NdjFKqV3dWgt/66/Gs3HJTB55Nls/FhoIieIFa1Ny/FFSMa2pqyWA3amOCBQPvFQO8EgfrVF96jFL5J6KnJtvwZvA7aiSTqSTeWZ0DW0LKGuu/fYMaz6JSjuX85f0XX15jGefBbtjpJFhYTNObFFyheMki3AUeJ41Rp7XZLHkROvauOjEdDYZcdtA4p9bLnfKeyCb5FW+/e1vCmTr3R2L5GykoQznjpD37Q4/Qutuyyn3/AO6gwq9SsDqeaZZOV7DxZxCdRmyyKCqFj2ZAfuNyPI1rXVquW/HBLTY5x2+SeCYtGqqpLQqEdbWZWBI1HK+nlS7klJyfTG05lFRXaNp/02SLZeIR1tISzWvc2a1r9+hrP/JGWpjJdFG14wjI9I8KIcVPGNyOQPDfatCvmKbI5dimR6bgW2DyzW1pkYi3IhmPEijwjmWOdmns+75VDd2W0vgIY0CDkJOfdf51aRMkgoWdQQlAxiLpMQqC7nwA9Y+FAq3N8BuaiuRXjNpu+g7C/wBIJ19puNV10Rh9ktl7lwMeguDV54+sClAGmfQaJEczAi5uCVVdbaE13VtxreOxen5majYW3Wn1c6ydYSN9w7MRb2d3hWTqdModGzprt2EdC2USMMoOmQCs5y3Rf8cnrFiz7LNqYwGfBIL9rrW1O9Ynj0tz7ZPlVskpwjYvHBNVlKyJkekF1eygmSCZsUlhe5WW+UjvGYV6ieLG30+CqVW+pJDHprscYyKSRDdSmaPW41lRtBwNhY1yjUfjtzgndblWqvPRnsF0lfZMUWEwyKSD1mIZx22lZvVXhYKFAP8AbWqrPzRyuCWWmVcsTefg6TiMXh9p4NZorEHRlNsyEi5VrbjuqXXV7oKxdo9pJSqs2S6Zwbph0fbCTWTMRJqOatfgfOqdJqVdD1do7qNM4S3Q6DMTjpFx8gjIDswQ6XuSq5rj2gTS/wAcXQnLrsbGbjdhHQv4zORExJLOHe/AXAsfeaxIw8+DUeFyvgxf2gx5do4kcyp8yoP1rchHEEYu7MTNNqaauAWVGKj3A4Jqo5ULkEkMdn+r++VTW9lNXRdmoMBNimT1m9o/OrPCJH2yaUJ1FE2Ptoup57/d+tMjV5YErfCAWkJuePEnj4mn4QlyzyVSklTYaDefHdRxjzkXN8Gz6F7NIweKkJydeY8KjcWOskoUHiAEHvrP1tnrjjnHP/Rbo6m8xawedHUEUx9KgETKio++RjcaEaALqL8Tah1Pqr6eWUadbLcZ4OtdHvSqQdQ2a5tawsLH31i015nt8eSnVS24kj7E4FH/AIfGu1hh82XlZz2r9+lUxdka0/7WJe3fKtLkzH2gJ1WOAscsvXFiCRlVQrE3Go0f41QqXum/hrB2u9fih9FfRnaMsuCxlgGGjwgtplNxlv5A+dJvrjCUYvj5OwnukrPkxPSc/wAQgnFw5DCT+4xkBj46qwPj5aem/Tewn1cd8Ny4wFfZl0mbCSlSbxyC0i8GABKsBzHaHnXtbB7coRp2p+l9nXtpwxMI5AFkRgpVt4AIuCT9e6sS+tweUX6ezctrMpj48NDNNMUUPhYmlJt6zyHKrd51amVK2UdmeHwMtwmpHPNk7TmedY9c2IljjJvu9Jqp8SefCtezTw/G/wCERQ1TUxj9ouLB2pigN2ZBfvWNbiuwW+tSRPF7VhmfvXguzxTXcHkyYrmQsBuF0X991Is7HQ6PVk1rjXB5PkXYiQBmJNtTVUYtpE85JNgM2JL6C4X5+NPjWo8iXNvoiE/fCu5OLBA25XCm5FEs5B7NTsYphZlMeTFvnVk1KwxSHQEt/wBwi44ALY86mtzOOJcL/wBsoqil1z/ofdI+l8cEKYbDOJpo1cSYm1lV3PpDEBoXY37W5QBa5Ok9Om3PdOOF4QUr3yk/sxWx9oZbxkKfVYcwVzWHkWJqu6ttZTAquw8M6l0d6RFcGbELJIga+lurFgcg8dCfCsa2MqpSjFd8ZNWKV22UvA425i0g2dhoZLXmjub3sq5WuxA1Ns27namTi3GEV9iYTTvnY+lwYTbPSWbbE2WO6pCjEmwvkIUMWI3XKgnyHC5tmvxx3z7Jads/RHoVdFukEWFx6aAYdh1L33MpOrnhv5UVtDsr55fZzfsntXCNhtTo0UE0Cm4RyYRa4BA7GvEMpsfGs6N7hbz/AJNWMFdRuOTYWbq5rqCACQAd45A1uWR3wPnoP8dhvOinTKTBloXDTYZyQsSkB0GpLRPwy66HTduqSdcbI8/5K8vPHfgN6RbdhxEUiRFg2IF1RxlkieKx7VrqyMbEW4g1JTp3TKMlyl/spnZvg4Ps54G7CkXvprexDDiTwN+NafUmZ7eYjDFbTSdPTJ6cvnM1/wCcuQi0i8HBy6jfc7rUCrcXmL4+PgJTTWJf8gu7w4fpXHhhdBOHw7Ne2tlLH2RvPyoJPHAyMMrJ5ahO5wFK1lpbXIaYBicZk10PIGn117nyIss2iuSUubtxO6qlHauCdy3Hqtbfxr3Z5cF8hCi5O760EcthSaS5AUBY2UfvvNO4S5E8t8BaSiK+U6nQsOPCw5Cga3Bp7eikaoSurXPZA3IoBze8n3UWOeQFLjKGkICxgKOZLH7zNYXHcAv1qebzLkphhR4Nj0T6LR4wtNiJGjhgKwt6t5JbaxRngANS39w76RZZsjyURcnJKHLA/tS6Wri8Sy4W/VIohVgdHCnXqxwUn32FOhSs7pE7nJQ2LtnRPsl2cuD2exxMIjaeR87GxYxkADOCOwB/T50nUamrHPT4PRoszhdrkMlxuHw7SLjcoXrxh1LC6tmjEgbdYXW/mKzK9I4T+V/ousv3xW3jP/34KcdLFiFY4STMIH6nMp0LRqrKpO4jK1vLuoNXD8Uk8cMZpLMpxfDONdL9lGLEhzqk/pEbfvN2ueJBN/OtrSXfkp/lcEGrq2XfwL48cUkDC91zDfzuCD3bvdTlD04FxniWSQn3xt6yfy34i3C/KhcP7l0+zu/PpfYN1pLkHTNqRwvxI8aY1xwKTzLkjMOFcidljolh8R91raaDv8a5OHOUdjPwxvsliqzXueyI17i5OhPsqxpFvgqp6Z7lpWQsHxbsjwHyruPUDngSbTe5AqyleSO5lCD9+FMYCRLMRqeG7vr2Pg9n5JKC1i1hyv8ApXOF0d5l2TbEsBlB042+VDsXYTk+gMtfWmoS2OsPhAkar2w8jFZ7iwQAjLEL6ltCW3fdHiidnJTXS9vK7NBs7YUuK60o0UaYVIzI8rZUQG4Gtt5s1hyU1PFrGR0uGkBbV2+wiTCwn0cIdTJqC+c3kax3ZiPcLc6KFWZb5f4QMrdq2x89sN6G7OWMjEzLYkMMIpH3tM2Isd6rcZeZ8KDVXOK2r/P/AEM0lH5GpPo6Zt7EOIYo7qgjVzIWIAy5sgY97EMaxpxcoxTRfThWSeTIdK8UzxswRsqrAQzDVjhw92C3uOzJl1tuq3Sp5Sb55AuiopySF3RLpD/DYh0IBixWQMN2WRc3VuvAHUr33FNvqdlLj5RNXJK5SJ/aDshx1eLU5sO0hUHXRpUDgke9f+IFF/T8/jaYOrfrSZgpls3jofEfrWhF5iRS4lwSTWx1JU2bllbd8a9/B3PkkXDeW7u/xQrKO8M8cDePdXTzXwCsLb/2aYhT7Hmzdqp/Dph2XKyzyTdZfRg8SIEI4EZPjSLoN8oopsS4YTl5io3wVgrv2B4CnY9QlvgT409oVZXwiSx8lchI0trurqXkFt5wExYfLq+p4Ly8aCUvCCjDyyGInr0YnZSBC1OQlsLwOEZmTUAG5vfdY2uRw13UuyajEZVBykbuBvRPY6BWvfViWGpufvsd5rGlJuxN9m3BJV4E+1dtGKAYeJvXcyzcw2UJHHfiFUMfFzyFaFVe7l+DOsmovjsv+zro0mMxSLMbQqw6zgXOpEQ7zY35AHnRXXRr7FqqUouSHH2l7c62eNYVEf8AC5otLC/bsMoGiqNBb+2pdOlKL3lXNTST8jfpTtqKWRJHkCvB10bKbDdKcjqSO0RpoPfUsK57dqWf5K4uFUm2wXZ8olSU3jZeqmylWuXLqVYAEX07B99FtdMlk5bYro8dHNTOLAHQWHie+tbYZTmdYwG11xexOpbKWleSNm17MqZGRz32s1Z886aWI9N5ZVGP/ky3fCOUYlDbdb6EcPI6VoRaySTRCKW1idRazeHdfjXWgUyzauDMTjtK6uqurLuIPMfdO/SvQe5HZrawdMRr4fGicQFM9kQXve16FPwE0nyUPTExbQXDtN1FrBrbid9uVKdMZPI2N84rAUx7A8BSf7h39oDJCWbQbuPAeNUReEIcdzLcwTUWud5/Sh5YXEQV5rmmKGBbnyUM16LAtvk+vXUDkcbJmW1tL8bjW/6VJfF9l2nmg7aW0erXKNSdQBw/uv8AL30qmjc9wy2/ZHahGgznTfqTfhbjerfaSL1PJsujs3UFJSSohz9UGXtBbXJYDv8AiagvW97Ua1EdtbkzPJIxKgnlvtv5353pzSS4IdzbwU428+IdrntF2FzrYknLc+NNTUICrMznkd9EJ3RiyBmkhcKi71BYkBSf6Sbg91S6tZxnop0nlAPTLZaYfFyxxG6AhkGvYVxfqz7JuPACqKLN9akS21uMnFg+xNodUzKWZUksGy30PBrX/Yrl1e9Z8jdPbsbXye7ZjCubEkMA4J3HNq2XmL12ptxX/By5JPgWK2p76d0I7PL2vybSvLk4+Ck6eFGL6LEb/X6UOA0z6vHSIHKugn//2Q==">
            <a:hlinkClick r:id="rId7"/>
          </p:cNvPr>
          <p:cNvSpPr>
            <a:spLocks noChangeAspect="1" noChangeArrowheads="1"/>
          </p:cNvSpPr>
          <p:nvPr/>
        </p:nvSpPr>
        <p:spPr bwMode="auto">
          <a:xfrm>
            <a:off x="-2268760" y="-1155700"/>
            <a:ext cx="2047875" cy="1905000"/>
          </a:xfrm>
          <a:prstGeom prst="rect">
            <a:avLst/>
          </a:prstGeom>
          <a:noFill/>
          <a:ln w="9525">
            <a:noFill/>
            <a:miter lim="800000"/>
            <a:headEnd/>
            <a:tailEnd/>
          </a:ln>
        </p:spPr>
        <p:txBody>
          <a:bodyPr/>
          <a:lstStyle/>
          <a:p>
            <a:endParaRPr lang="nl-NL" altLang="nl-NL"/>
          </a:p>
        </p:txBody>
      </p:sp>
      <p:sp>
        <p:nvSpPr>
          <p:cNvPr id="45065" name="AutoShape 17" descr="data:image/jpeg;base64,/9j/4AAQSkZJRgABAQAAAQABAAD/2wCEAAkGBxMSEhQUEhQUFBUSGBQVFBUXFRQXFxUUFxQWGBoVFBQYHCggGBolHRgUITEiJSkrLi4uFx8zODMsNygtLisBCgoKDg0OGxAQGiwkHCUsLCwsLCwsLCwsLCwsLCwsLCwsLCwsLCwsLCwsLCwsLCwsLCwsLCwsLCwsLCwsLCwsLP/AABEIAKAArAMBEQACEQEDEQH/xAAbAAACAwEBAQAAAAAAAAAAAAAEBQIDBgcBAP/EAD4QAAIBAgMEBgcGBgEFAAAAAAECAwARBBIhBTFBUQYTImFxgSMycpGhscEHQnOy0fAUM1Ji4fGCFUNTkqL/xAAaAQADAQEBAQAAAAAAAAAAAAACAwQFAQAG/8QALhEAAgIBBAEEAQMEAgMAAAAAAAECAxEEEiExQSIyUXETIzNhBUKBwZHRFKGx/9oADAMBAAIRAxEAPwDk2HGlSS7LokMQtdgDPoV1URn1q4dLEFcYSRei0DYxIuVaWxiLFWhyEE4ePXyPyoJMOKJYQdhfAUNnuYVa4Rootl5Y8x321rOlfmWEaUaMRyaDoESJJUO7KpHk1S65JxTGUtpYNltEegbvVqz4pppjI8yZyXH4fLIwA7/eK3655iiK2OJATJTUxOCp030xMBopVewnsr9aN+5i8cIrda6mC0VMKI4VstGgGQIogcEcorp7ARhzpuNLkuRkGeYgV6Bya4FAqsiJAVwJFkYoWGkErS2MRYtAw0XIKFhILww13cDu8KXJjYIswkXo17gDQWtbmMqjlI6A+HJQrkfU8hy8awuFLOTb7jjBPopCVnY2vdSLDf6wruonuikKUcZZqsarGAjK33xU3OFx0crx+R8nNtu4YiZhoNF08q1KJ/poVfH1Ct4vCqFInlAHdND4H5U2MuRTiDpH2E9hfrTZP1MWl6UVMprqYLRSymjQDRURRAMrIokCRt+7V08FQDQUuXYyPRDFV2s5YxMKrISS14JFyCgYxBCiltjMFqLQZCRei0DYxIY4FNfI/KkTkPriX7MhzRxjmqj30vUTxNj9NHhHUXitcDn8hXzbfOTYT4PNiw5X87jwNHKecC7E9rHc+oZeGY/Gim+0SQWGmIek2xVc5randb2f9U2M5VPHgbW1ZHDMRjsJ1bsh1ynf5fOr4TykxNkMNgMqaHwb5U+D5ESXAGieji/DX60+b9b+xKXpRS611MCSKGFMTFspYUaYDRSwogWjy1dycwE4caCgn2MiU4oUVYNnQmFWEBNBQsYgiNaBjUghFpbDRei0DYaQREtKbGJDXZya+R/LUtjKq4hewE7MJPBVPuF6Xq36pFGlXpR0/LfXvFYDLs4LsDCFceIpkMblkVdNuBfitGt+9K9b72hVb9IbtGDNGh8D8Kv1UM1xkifTzxNo5NiO0zN/UxPxo48JIrkgOePRvBvymnVy9SEWLhgMaeji/DT61RN+t/YjHoQPItEmLaB3WmRYtoHcUxC2iphRoBkLV0EJw40HhS7B0CvErRQYE1wI1q1kCLkFAxqQRGtA2NRei0tsNBCLS2xiCoVpTY2KHGzIrnyb5GpbZYLKYZGuzNlskETuMvZUAcTzPcP1qXUXKVjUSiivEEbnCy5u64U1lvsfNYQTHv8ACueRcugzaMe5h3GqdTFcSJ6JdxY0gGaEex9DWpGO7TpP4IpPbb/kwWO2YojlOUGyXBtqLEa1lVWPcka8mngyuITst7LflNX1v1ITYuGLUT0UP4SfWqbH+pL7J0vQgd1oosU0DOtNixUkDOKYhbKWFGhbIEURzARhV0HhS7OxtZ7Otegz00Z1BV7M6KCUFLbHJBMa0thpF6ClsYkERrQNhpDODCGwPP4juNTTs5wVwr4yPujmH9MgbQNcHzFRaiXpeCylYNXt451TLoAg07qz4S5yPrjhMI6NvnZQeAsfpXVFOaR7UPFeRvDHdgfH5ilxi28E8p8DFlv2eAAtWi4Ze1kqeOQ/JZdOVvhV7jiGP4Jd26XJmdpR2w2IJ/8AHlHixArH09fcmaMpZnBL5OfYlOy3st+U1RV7kPsXDFUQ9DD+En1qyz9yX2TR9iKJFryYuSBZBToiZIGkWmJi2ihhTMi2isiiTOYCcGNB++FKsG1rgseOuRkdkuDNR1pMzooLjFJbGpBCJS2w0giNaXJjEhrsvCiQOpZUYAMhYgBjqCtT2Saw0U1QUlgfdGY8yyRNvRlIB4BgQfio99RauWMSRbp14Y9GzsjIw3aWIPHWod+corSSZN8Qwy31ui/Khwgkxr0fkGa4FiCL0HtmmLv5gaTqrFj3k+RFVuvblozs5wi7B9rKeen791P0734YFnpTGOLFo7+A91X3PEMkdXM8GT6Y4gCAIv35AD4KCx+NqzZzjsaiaWmg3Zl+EYTFeq3st+U0NT9SLbOmKIf5MH4SfWq7f3JfZJH2R+iiQCupgSQLJamxYloHkA5fGmJimUMBTEwGVWogQjAjTyoLRlXQS6aUqL5GyXBlox9a1GZkew6NaSxqRegpbGJBMaUqTGRQ12Ts6SYkRrmtqdQLCprbYwWZMpqg5PCNN0cwhhxKo/rSIwYctQV+INQ3WKyrK6LYw/Gx/KhCEcgdPfUMXyUoVKCYo2PJV/8Akmnywps9Hod9Gx6//H60izsXf0jV4Q5lXzB8q0aHvgjNs9Mme7PUhiP6dffXtHBxscfgG95jkltrEFbAd/0ov6ha1hI5pK1J5OfbSxDMxBNwCbdxtYms+Bs4S6FGI9VvZb8pqqr3IXP2sUwfyYPwk+tV3fuS+ySHsj9FEleQMgV6bETIHkFMQtlDCmC2V2ogGFbPXQeA+VKufI6lcBjLpSYvkdJcGSiHzPzrXl0ZMQ2OkscgmNaU2NSCoxSpMZFDPZ8rxuHjYow0DDfY7weYqezDWH0UQ4ND0cu+JV2JJLXJ53/YqK9pRwuiyHTZr5IbggcmBrPTw0P3AGFwweGPkLsfcAPrRTlhs6nyOtlYULc8wvz/AM12uO/sRqJ56HOCTJnB3KxI8DetLSx2bot8ZM+yW/D/AICcKt3e3BdfeaoqxKx4+BNvEUUbbUFHb+lSw8qVra1NOXwhmmltkl/JzraC2I/uUN799ZsOUbTFeKPZb2W/Kapr9yE2e1irD/yYPwk+tV3fuy+yWv8Abj9FEtciCwZzToipA7imIWyl6MBlbCunA3Za9nyFKv8AcOoXAa40pEex0ujIIv1+dbDeTIwFQikyGoMiFKY5BUS0mTHRQyw61NNlMEabo2vaB4hh8r/Q1FqOiuC9LNzg4ryEHc27z41PVHM8CLZYrTF+BhtmS3qjL7qVL3cj5y4TGAeyG3KijJqLQhxzIYbDgzq5Ot7D51paCtThJsk1k1CSSGGCQIxHE3Aq6qCrk0TXS3xTFm2ZcsVuMhCgeGpqTWS21/fBVpY7rfrkwm13uw7lA+ZrPqXBrNYE2IPZb2W/Kaqr9yE2e1irC/yYPwk+tVXfuy+ySr9qP0VOa8jjBpKbEVIoemC2UtRgMga6cD9ljseQ+VIvfqKKOguTdSYvkbL2mUZa1kzLaL4hS5MKIXGKSx0UHRCkyHxQww4qeRRE0nRprSA8Ay/X9ajuKYpuLNqgKtpu1Phy+vuqXLTyhUmpR5LJEuwcff7Le2P1FqZat+JLyBCWIuD8dFUq2zDupMk4jItPDHPRhj1JPO7D5Ctr+mRaqefPJnf1DDs4GMsfpl8c361ZOP6iJYy/SYl6Qp/L7g5HmVH0rM/qfG3BfoXlyMDtvssBzUN43JFSVLKNRyyJMSey3sv8jVVa9aE2P0sW4RvQQfhJ9aqvX6svslq/aj9EbXIA4/7riO9gcjU2KEyKXNGLKWowGRrpwZbL9QeA+VT3+4pp9oTJupMexsujNOu6tNMzGicQrkgooLjFJY6IZEKVIbEPw9TzKIGp6MEHOD90q4+IP0qO9FUGaXCYqxjJO8P7sx/UVPnDAlXlSRoWwlsthobX8RxrRdGMNdMzlbnPyXy7LDZSdx08qfZooyabFR1TjlFuBmXrJcuiR5EH/EEn6U2ma3NR6XAq2Etqb7eWETSWky/1DfyzGnyl6sC4x9GfgyW3NtqixwMM07tlRdQAANWY8tBWTY3ZW1JcxNOmvbZuT4ZnOnC9XBFNa/VPkcbrxycQeBDC/maVokptwf8AgdOxxlldGXxmiEjcVbXyIse+qK1iaTDnLMcoWYU+hh/DT61Tcv1H9k1T/Tj9DTZWF9FPOd0aOq+0V/zU854nGHyOgltbZnydBViJGykmiQDKmNGAyJNd4OcjTZnqDwHyqa/3FVPtCXNKj2Nl0Z8jT9860PJnkoxXGzqQVHSmNQVFSZDoh2H7tfCkyQ6IwwG14YWOaRbmwsDewN75rbqGWnslHOBkL608Z5NdjFKqV3dWgt/66/Gs3HJTB55Nls/FhoIieIFa1Ny/FFSMa2pqyWA3amOCBQPvFQO8EgfrVF96jFL5J6KnJtvwZvA7aiSTqSTeWZ0DW0LKGuu/fYMaz6JSjuX85f0XX15jGefBbtjpJFhYTNObFFyheMki3AUeJ41Rp7XZLHkROvauOjEdDYZcdtA4p9bLnfKeyCb5FW+/e1vCmTr3R2L5GykoQznjpD37Q4/Qutuyyn3/AO6gwq9SsDqeaZZOV7DxZxCdRmyyKCqFj2ZAfuNyPI1rXVquW/HBLTY5x2+SeCYtGqqpLQqEdbWZWBI1HK+nlS7klJyfTG05lFRXaNp/02SLZeIR1tISzWvc2a1r9+hrP/JGWpjJdFG14wjI9I8KIcVPGNyOQPDfatCvmKbI5dimR6bgW2DyzW1pkYi3IhmPEijwjmWOdmns+75VDd2W0vgIY0CDkJOfdf51aRMkgoWdQQlAxiLpMQqC7nwA9Y+FAq3N8BuaiuRXjNpu+g7C/wBIJ19puNV10Rh9ktl7lwMeguDV54+sClAGmfQaJEczAi5uCVVdbaE13VtxreOxen5majYW3Wn1c6ydYSN9w7MRb2d3hWTqdModGzprt2EdC2USMMoOmQCs5y3Rf8cnrFiz7LNqYwGfBIL9rrW1O9Ynj0tz7ZPlVskpwjYvHBNVlKyJkekF1eygmSCZsUlhe5WW+UjvGYV6ieLG30+CqVW+pJDHprscYyKSRDdSmaPW41lRtBwNhY1yjUfjtzgndblWqvPRnsF0lfZMUWEwyKSD1mIZx22lZvVXhYKFAP8AbWqrPzRyuCWWmVcsTefg6TiMXh9p4NZorEHRlNsyEi5VrbjuqXXV7oKxdo9pJSqs2S6Zwbph0fbCTWTMRJqOatfgfOqdJqVdD1do7qNM4S3Q6DMTjpFx8gjIDswQ6XuSq5rj2gTS/wAcXQnLrsbGbjdhHQv4zORExJLOHe/AXAsfeaxIw8+DUeFyvgxf2gx5do4kcyp8yoP1rchHEEYu7MTNNqaauAWVGKj3A4Jqo5ULkEkMdn+r++VTW9lNXRdmoMBNimT1m9o/OrPCJH2yaUJ1FE2Ptoup57/d+tMjV5YErfCAWkJuePEnj4mn4QlyzyVSklTYaDefHdRxjzkXN8Gz6F7NIweKkJydeY8KjcWOskoUHiAEHvrP1tnrjjnHP/Rbo6m8xawedHUEUx9KgETKio++RjcaEaALqL8Tah1Pqr6eWUadbLcZ4OtdHvSqQdQ2a5tawsLH31i015nt8eSnVS24kj7E4FH/AIfGu1hh82XlZz2r9+lUxdka0/7WJe3fKtLkzH2gJ1WOAscsvXFiCRlVQrE3Go0f41QqXum/hrB2u9fih9FfRnaMsuCxlgGGjwgtplNxlv5A+dJvrjCUYvj5OwnukrPkxPSc/wAQgnFw5DCT+4xkBj46qwPj5aem/Tewn1cd8Ny4wFfZl0mbCSlSbxyC0i8GABKsBzHaHnXtbB7coRp2p+l9nXtpwxMI5AFkRgpVt4AIuCT9e6sS+tweUX6ezctrMpj48NDNNMUUPhYmlJt6zyHKrd51amVK2UdmeHwMtwmpHPNk7TmedY9c2IljjJvu9Jqp8SefCtezTw/G/wCERQ1TUxj9ouLB2pigN2ZBfvWNbiuwW+tSRPF7VhmfvXguzxTXcHkyYrmQsBuF0X991Is7HQ6PVk1rjXB5PkXYiQBmJNtTVUYtpE85JNgM2JL6C4X5+NPjWo8iXNvoiE/fCu5OLBA25XCm5FEs5B7NTsYphZlMeTFvnVk1KwxSHQEt/wBwi44ALY86mtzOOJcL/wBsoqil1z/ofdI+l8cEKYbDOJpo1cSYm1lV3PpDEBoXY37W5QBa5Ok9Om3PdOOF4QUr3yk/sxWx9oZbxkKfVYcwVzWHkWJqu6ttZTAquw8M6l0d6RFcGbELJIga+lurFgcg8dCfCsa2MqpSjFd8ZNWKV22UvA425i0g2dhoZLXmjub3sq5WuxA1Ns27namTi3GEV9iYTTvnY+lwYTbPSWbbE2WO6pCjEmwvkIUMWI3XKgnyHC5tmvxx3z7Jads/RHoVdFukEWFx6aAYdh1L33MpOrnhv5UVtDsr55fZzfsntXCNhtTo0UE0Cm4RyYRa4BA7GvEMpsfGs6N7hbz/AJNWMFdRuOTYWbq5rqCACQAd45A1uWR3wPnoP8dhvOinTKTBloXDTYZyQsSkB0GpLRPwy66HTduqSdcbI8/5K8vPHfgN6RbdhxEUiRFg2IF1RxlkieKx7VrqyMbEW4g1JTp3TKMlyl/spnZvg4Ps54G7CkXvprexDDiTwN+NafUmZ7eYjDFbTSdPTJ6cvnM1/wCcuQi0i8HBy6jfc7rUCrcXmL4+PgJTTWJf8gu7w4fpXHhhdBOHw7Ne2tlLH2RvPyoJPHAyMMrJ5ahO5wFK1lpbXIaYBicZk10PIGn117nyIss2iuSUubtxO6qlHauCdy3Hqtbfxr3Z5cF8hCi5O760EcthSaS5AUBY2UfvvNO4S5E8t8BaSiK+U6nQsOPCw5Cga3Bp7eikaoSurXPZA3IoBze8n3UWOeQFLjKGkICxgKOZLH7zNYXHcAv1qebzLkphhR4Nj0T6LR4wtNiJGjhgKwt6t5JbaxRngANS39w76RZZsjyURcnJKHLA/tS6Wri8Sy4W/VIohVgdHCnXqxwUn32FOhSs7pE7nJQ2LtnRPsl2cuD2exxMIjaeR87GxYxkADOCOwB/T50nUamrHPT4PRoszhdrkMlxuHw7SLjcoXrxh1LC6tmjEgbdYXW/mKzK9I4T+V/ousv3xW3jP/34KcdLFiFY4STMIH6nMp0LRqrKpO4jK1vLuoNXD8Uk8cMZpLMpxfDONdL9lGLEhzqk/pEbfvN2ueJBN/OtrSXfkp/lcEGrq2XfwL48cUkDC91zDfzuCD3bvdTlD04FxniWSQn3xt6yfy34i3C/KhcP7l0+zu/PpfYN1pLkHTNqRwvxI8aY1xwKTzLkjMOFcidljolh8R91raaDv8a5OHOUdjPwxvsliqzXueyI17i5OhPsqxpFvgqp6Z7lpWQsHxbsjwHyruPUDngSbTe5AqyleSO5lCD9+FMYCRLMRqeG7vr2Pg9n5JKC1i1hyv8ApXOF0d5l2TbEsBlB042+VDsXYTk+gMtfWmoS2OsPhAkar2w8jFZ7iwQAjLEL6ltCW3fdHiidnJTXS9vK7NBs7YUuK60o0UaYVIzI8rZUQG4Gtt5s1hyU1PFrGR0uGkBbV2+wiTCwn0cIdTJqC+c3kax3ZiPcLc6KFWZb5f4QMrdq2x89sN6G7OWMjEzLYkMMIpH3tM2Isd6rcZeZ8KDVXOK2r/P/AEM0lH5GpPo6Zt7EOIYo7qgjVzIWIAy5sgY97EMaxpxcoxTRfThWSeTIdK8UzxswRsqrAQzDVjhw92C3uOzJl1tuq3Sp5Sb55AuiopySF3RLpD/DYh0IBixWQMN2WRc3VuvAHUr33FNvqdlLj5RNXJK5SJ/aDshx1eLU5sO0hUHXRpUDgke9f+IFF/T8/jaYOrfrSZgpls3jofEfrWhF5iRS4lwSTWx1JU2bllbd8a9/B3PkkXDeW7u/xQrKO8M8cDePdXTzXwCsLb/2aYhT7Hmzdqp/Dph2XKyzyTdZfRg8SIEI4EZPjSLoN8oopsS4YTl5io3wVgrv2B4CnY9QlvgT409oVZXwiSx8lchI0trurqXkFt5wExYfLq+p4Ly8aCUvCCjDyyGInr0YnZSBC1OQlsLwOEZmTUAG5vfdY2uRw13UuyajEZVBykbuBvRPY6BWvfViWGpufvsd5rGlJuxN9m3BJV4E+1dtGKAYeJvXcyzcw2UJHHfiFUMfFzyFaFVe7l+DOsmovjsv+zro0mMxSLMbQqw6zgXOpEQ7zY35AHnRXXRr7FqqUouSHH2l7c62eNYVEf8AC5otLC/bsMoGiqNBb+2pdOlKL3lXNTST8jfpTtqKWRJHkCvB10bKbDdKcjqSO0RpoPfUsK57dqWf5K4uFUm2wXZ8olSU3jZeqmylWuXLqVYAEX07B99FtdMlk5bYro8dHNTOLAHQWHie+tbYZTmdYwG11xexOpbKWleSNm17MqZGRz32s1Z886aWI9N5ZVGP/ky3fCOUYlDbdb6EcPI6VoRaySTRCKW1idRazeHdfjXWgUyzauDMTjtK6uqurLuIPMfdO/SvQe5HZrawdMRr4fGicQFM9kQXve16FPwE0nyUPTExbQXDtN1FrBrbid9uVKdMZPI2N84rAUx7A8BSf7h39oDJCWbQbuPAeNUReEIcdzLcwTUWud5/Sh5YXEQV5rmmKGBbnyUM16LAtvk+vXUDkcbJmW1tL8bjW/6VJfF9l2nmg7aW0erXKNSdQBw/uv8AL30qmjc9wy2/ZHahGgznTfqTfhbjerfaSL1PJsujs3UFJSSohz9UGXtBbXJYDv8AiagvW97Ua1EdtbkzPJIxKgnlvtv5353pzSS4IdzbwU428+IdrntF2FzrYknLc+NNTUICrMznkd9EJ3RiyBmkhcKi71BYkBSf6Sbg91S6tZxnop0nlAPTLZaYfFyxxG6AhkGvYVxfqz7JuPACqKLN9akS21uMnFg+xNodUzKWZUksGy30PBrX/Yrl1e9Z8jdPbsbXye7ZjCubEkMA4J3HNq2XmL12ptxX/By5JPgWK2p76d0I7PL2vybSvLk4+Ck6eFGL6LEb/X6UOA0z6vHSIHKugn//2Q==">
            <a:hlinkClick r:id="rId7"/>
          </p:cNvPr>
          <p:cNvSpPr>
            <a:spLocks noChangeAspect="1" noChangeArrowheads="1"/>
          </p:cNvSpPr>
          <p:nvPr/>
        </p:nvSpPr>
        <p:spPr bwMode="auto">
          <a:xfrm>
            <a:off x="-1927225" y="-1389958"/>
            <a:ext cx="2047875" cy="1905000"/>
          </a:xfrm>
          <a:prstGeom prst="rect">
            <a:avLst/>
          </a:prstGeom>
          <a:noFill/>
          <a:ln w="9525">
            <a:noFill/>
            <a:miter lim="800000"/>
            <a:headEnd/>
            <a:tailEnd/>
          </a:ln>
        </p:spPr>
        <p:txBody>
          <a:bodyPr/>
          <a:lstStyle/>
          <a:p>
            <a:endParaRPr lang="nl-NL" altLang="nl-NL"/>
          </a:p>
        </p:txBody>
      </p:sp>
      <p:sp>
        <p:nvSpPr>
          <p:cNvPr id="13" name="Tijdelijke aanduiding voor dianummer 12"/>
          <p:cNvSpPr>
            <a:spLocks noGrp="1"/>
          </p:cNvSpPr>
          <p:nvPr>
            <p:ph type="sldNum" sz="quarter" idx="12"/>
          </p:nvPr>
        </p:nvSpPr>
        <p:spPr/>
        <p:txBody>
          <a:bodyPr/>
          <a:lstStyle/>
          <a:p>
            <a:pPr>
              <a:defRPr/>
            </a:pPr>
            <a:fld id="{39580E86-A725-4BF6-96D5-49EA7979D2D6}" type="slidenum">
              <a:rPr lang="nl-NL" smtClean="0"/>
              <a:pPr>
                <a:defRPr/>
              </a:pPr>
              <a:t>19</a:t>
            </a:fld>
            <a:endParaRPr lang="nl-NL"/>
          </a:p>
        </p:txBody>
      </p:sp>
      <p:pic>
        <p:nvPicPr>
          <p:cNvPr id="14" name="Picture 2" descr="http://www.bevalcentrumdenieuwemeren.nl/wp-content/gallery/bevalcentrum/10bevalcentrum-42.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1844" y="4560439"/>
            <a:ext cx="3096219" cy="215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2419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0648"/>
            <a:ext cx="9144000" cy="720080"/>
          </a:xfrm>
        </p:spPr>
        <p:txBody>
          <a:bodyPr/>
          <a:lstStyle/>
          <a:p>
            <a:r>
              <a:rPr lang="nl-NL" altLang="nl-NL" dirty="0">
                <a:solidFill>
                  <a:srgbClr val="336699"/>
                </a:solidFill>
                <a:latin typeface="Gill Sans MT" panose="020B0502020104020203" pitchFamily="34" charset="0"/>
              </a:rPr>
              <a:t>onderwerpen</a:t>
            </a:r>
          </a:p>
        </p:txBody>
      </p:sp>
      <p:sp>
        <p:nvSpPr>
          <p:cNvPr id="23555" name="Rectangle 3"/>
          <p:cNvSpPr>
            <a:spLocks noGrp="1" noChangeArrowheads="1"/>
          </p:cNvSpPr>
          <p:nvPr>
            <p:ph type="body" idx="1"/>
          </p:nvPr>
        </p:nvSpPr>
        <p:spPr/>
        <p:txBody>
          <a:bodyPr/>
          <a:lstStyle/>
          <a:p>
            <a:pPr>
              <a:lnSpc>
                <a:spcPct val="80000"/>
              </a:lnSpc>
            </a:pPr>
            <a:r>
              <a:rPr lang="nl-NL" altLang="nl-NL" sz="2400" dirty="0">
                <a:solidFill>
                  <a:schemeClr val="tx1">
                    <a:lumMod val="50000"/>
                    <a:lumOff val="50000"/>
                  </a:schemeClr>
                </a:solidFill>
                <a:latin typeface="Gill Sans MT" panose="020B0502020104020203" pitchFamily="34" charset="0"/>
              </a:rPr>
              <a:t>thuis of in het ziekenhuis</a:t>
            </a:r>
          </a:p>
          <a:p>
            <a:pPr>
              <a:lnSpc>
                <a:spcPct val="80000"/>
              </a:lnSpc>
            </a:pPr>
            <a:r>
              <a:rPr lang="nl-NL" altLang="nl-NL" sz="2400" dirty="0">
                <a:solidFill>
                  <a:schemeClr val="tx1">
                    <a:lumMod val="50000"/>
                    <a:lumOff val="50000"/>
                  </a:schemeClr>
                </a:solidFill>
                <a:latin typeface="Gill Sans MT" panose="020B0502020104020203" pitchFamily="34" charset="0"/>
              </a:rPr>
              <a:t>voorbereiding </a:t>
            </a:r>
          </a:p>
          <a:p>
            <a:pPr>
              <a:lnSpc>
                <a:spcPct val="80000"/>
              </a:lnSpc>
            </a:pPr>
            <a:r>
              <a:rPr lang="nl-NL" altLang="nl-NL" sz="2400" dirty="0">
                <a:solidFill>
                  <a:schemeClr val="tx1">
                    <a:lumMod val="50000"/>
                    <a:lumOff val="50000"/>
                  </a:schemeClr>
                </a:solidFill>
                <a:latin typeface="Gill Sans MT" panose="020B0502020104020203" pitchFamily="34" charset="0"/>
              </a:rPr>
              <a:t>verloop van bevalling</a:t>
            </a:r>
          </a:p>
          <a:p>
            <a:pPr>
              <a:lnSpc>
                <a:spcPct val="80000"/>
              </a:lnSpc>
            </a:pPr>
            <a:r>
              <a:rPr lang="nl-NL" altLang="nl-NL" sz="2400" dirty="0">
                <a:solidFill>
                  <a:schemeClr val="tx1">
                    <a:lumMod val="50000"/>
                    <a:lumOff val="50000"/>
                  </a:schemeClr>
                </a:solidFill>
                <a:latin typeface="Gill Sans MT" panose="020B0502020104020203" pitchFamily="34" charset="0"/>
              </a:rPr>
              <a:t>wanneer bellen</a:t>
            </a:r>
          </a:p>
          <a:p>
            <a:pPr>
              <a:lnSpc>
                <a:spcPct val="80000"/>
              </a:lnSpc>
            </a:pPr>
            <a:r>
              <a:rPr lang="nl-NL" altLang="nl-NL" sz="2400" dirty="0">
                <a:solidFill>
                  <a:schemeClr val="tx1">
                    <a:lumMod val="50000"/>
                    <a:lumOff val="50000"/>
                  </a:schemeClr>
                </a:solidFill>
                <a:latin typeface="Gill Sans MT" panose="020B0502020104020203" pitchFamily="34" charset="0"/>
              </a:rPr>
              <a:t>pijnstilling</a:t>
            </a:r>
          </a:p>
          <a:p>
            <a:pPr>
              <a:lnSpc>
                <a:spcPct val="80000"/>
              </a:lnSpc>
            </a:pPr>
            <a:r>
              <a:rPr lang="nl-NL" altLang="nl-NL" sz="2400" dirty="0">
                <a:solidFill>
                  <a:schemeClr val="tx1">
                    <a:lumMod val="50000"/>
                    <a:lumOff val="50000"/>
                  </a:schemeClr>
                </a:solidFill>
                <a:latin typeface="Gill Sans MT" panose="020B0502020104020203" pitchFamily="34" charset="0"/>
              </a:rPr>
              <a:t>inleiding van de bevalling</a:t>
            </a:r>
          </a:p>
          <a:p>
            <a:pPr>
              <a:lnSpc>
                <a:spcPct val="80000"/>
              </a:lnSpc>
            </a:pPr>
            <a:r>
              <a:rPr lang="nl-NL" altLang="nl-NL" sz="2400" dirty="0">
                <a:solidFill>
                  <a:schemeClr val="tx1">
                    <a:lumMod val="50000"/>
                    <a:lumOff val="50000"/>
                  </a:schemeClr>
                </a:solidFill>
                <a:latin typeface="Gill Sans MT" panose="020B0502020104020203" pitchFamily="34" charset="0"/>
              </a:rPr>
              <a:t>kunstverlossing</a:t>
            </a:r>
          </a:p>
          <a:p>
            <a:pPr>
              <a:lnSpc>
                <a:spcPct val="80000"/>
              </a:lnSpc>
            </a:pPr>
            <a:r>
              <a:rPr lang="nl-NL" altLang="nl-NL" sz="2400" dirty="0">
                <a:solidFill>
                  <a:schemeClr val="tx1">
                    <a:lumMod val="50000"/>
                    <a:lumOff val="50000"/>
                  </a:schemeClr>
                </a:solidFill>
                <a:latin typeface="Gill Sans MT" panose="020B0502020104020203" pitchFamily="34" charset="0"/>
              </a:rPr>
              <a:t>keizersnede</a:t>
            </a:r>
          </a:p>
          <a:p>
            <a:pPr>
              <a:lnSpc>
                <a:spcPct val="80000"/>
              </a:lnSpc>
            </a:pPr>
            <a:r>
              <a:rPr lang="nl-NL" altLang="nl-NL" sz="2400" dirty="0">
                <a:solidFill>
                  <a:schemeClr val="tx1">
                    <a:lumMod val="50000"/>
                    <a:lumOff val="50000"/>
                  </a:schemeClr>
                </a:solidFill>
                <a:latin typeface="Gill Sans MT" panose="020B0502020104020203" pitchFamily="34" charset="0"/>
              </a:rPr>
              <a:t>kraamtijd</a:t>
            </a:r>
          </a:p>
          <a:p>
            <a:pPr>
              <a:lnSpc>
                <a:spcPct val="80000"/>
              </a:lnSpc>
            </a:pPr>
            <a:endParaRPr lang="nl-NL" altLang="nl-NL" sz="2800" dirty="0"/>
          </a:p>
          <a:p>
            <a:pPr>
              <a:lnSpc>
                <a:spcPct val="80000"/>
              </a:lnSpc>
            </a:pPr>
            <a:endParaRPr lang="nl-NL" altLang="nl-NL" sz="2800" dirty="0"/>
          </a:p>
          <a:p>
            <a:pPr>
              <a:lnSpc>
                <a:spcPct val="80000"/>
              </a:lnSpc>
            </a:pPr>
            <a:endParaRPr lang="nl-NL" altLang="nl-NL" sz="2800" dirty="0"/>
          </a:p>
        </p:txBody>
      </p:sp>
      <p:sp>
        <p:nvSpPr>
          <p:cNvPr id="23556" name="AutoShape 5" descr="data:image/jpeg;base64,/9j/4AAQSkZJRgABAQAAAQABAAD/2wCEAAkGBxQTEBUUEhQVFhUWFRQUFhUXFxQYFxUYFRgcFhQYFhQYHCggGRolHRgXITEhJSkrLi4uGB80OjMsNyktLisBCgoKDAwOFQ8PFCscFBwrLCwsKywrLCsrLCssLCs3LCs3LCsrKysrLCwsKzcrNzcsKysrLCssKywrKysrKysrK//AABEIAMkA+wMBIgACEQEDEQH/xAAcAAACAgMBAQAAAAAAAAAAAAAABgQFAQIDCAf/xABLEAACAQMCAwUEBQoDBQYHAAABAgMABBESIQUxQQYTIlFhFDJxgQcjQpGxMzVDUmJyc4Kh0WPB8BUkNFNUdIOSorLCRGSTlLPh4v/EABYBAQEBAAAAAAAAAAAAAAAAAAABAv/EABURAQEAAAAAAAAAAAAAAAAAAAAB/9oADAMBAAIRAxEAPwD5SKzRRRoUUUUBRRUrh9g0zELhVUapJGOEiTOC7t5eQGSTsATQRa621pJJgxxu4O2VRmGfLUBipkl5HHtbrkjb2iVQzt6xwNlIh8dT4+0NxUK4uXfPeOz5/WYt8sHkPSiJy9nrs8raf/6T/wBqi3lhLF+Vikj3x9ZG6ZPPA1AZNRBEv6o+4VJN5JoKd5JoOCY9b6GI3GUzpJ+IoONFNFl2cieCPVIoadsQXSsTb94F8VpcoyhoJM8n5HI6A0uXds8UjRyqUkRijoeasOYP9+vOg5UUUUUU+fQj+eF/7PP+KUh0+fQj+eF/gT/ilEeiqKKKIKKKKArBNQuKcSWBAWyzMdEca4LyudwiA9diSTgAAkkAEjitnJJ4p2IHSKJiFG+2uQYZzj4LvyPOgmT30ae/Ii/vMo/oTXBuN24GTPEAN8mRMfjUm3tEQYRFUfsgD8OtdqCLZcSimAMMscgIyCjq4I88qeVSqjPZRlw/dprAID6V1AHmA2MgUtXnaaVZ5AsZIgGZ7Yri47vUQLm3YMVnTA9wb8xnV4SDdRUewvEmjWWJg6OoZGHJlO4IqRQFFFFAUUUUHjmiiiiiiitWYDmQPiaK3jQsQqglmIVVHNmY4UD4kgfOrvtE4h/3KIgrC317j9PcD3yf2IyWjUcvCzc2NHYxgsstyMN7JbTXKdR3w0xW+fg8itzB8GRyqiA/0etEZoooooooHPA5+XX7q6NbsOY0/vEL/wCoigvOzDarfiMLDMbWTzkHkJbd0MLD1yxHqNq68cm9p4fBdsczRS+wTMSdUqiMzW0jZ5sFDoTzOkelQHu44rZ4Ij3jzGMzy4IQJEdaRRBgGb6zxM5AB0qACN6kTt3XCo4ycNc3Ruguf0MMZgRiPJ3MmPSPPwIoaKKKKKfPoR/PC/wJ/wAUpDp8+hH88L/An/FKJXoqiiiiCtJpQoLMQAASSdgANySa2zS7228cUVt/1c6QN6xgNNODvyMUTr/NQb9nIzOfbZQQ0q4hVucNucFQAfdd8K79fdU50Cr8CgCs0BRWM1hnAGScDzNBtSz2rhxc2Eq/lFuu6zsMxzRSd6pPUeBWx5oKvzdL0Or90FvwqsWyeW5SaVdCQhu5jJUtrcaXlkxkA6cqqg8mYncgKFZwGP2XiE9ou0MqC8gXIxGxfRdRoudk1FHAAABkam2lm2QTcVklAyLa3Fvqz+lmYTSJjzVFiJ/iDyNM1AUUUUBRRRQeOaKKKKmcH4ebi4jhDBdbYLtyRVBeRz6Kis3ypwTtxa2ng4dYwso53FyC8sp6NjOVHUDPI8lpItrgoWIAy0ckfwEqmNyPXSzD51yoPofEO1jX3C77Vb28LRtZeKBSpcPPybJ6Ff6188p07KWgMJtcnveIWt2yD9pChs84zza2nIO20vwpKB+XoenxoJ/C+H97rd27uGIBpZMZI1ZCIi/alcghR6EnYGpNnZRSd9cOrRWsTKNAfVI7v+TgSRhguQrOzY8KhiByFd+PJ3NrZQDPjh9uk6anuSViyP2IkAH755Zqqe/cwJB4RGkkkoAByzyBVLOc7kKoUYxgeeaAub5mGAFjTkI4wVUfEklnPmzkk1FA8qzWCaKlcMsWnnihTAaWRI1J1YBc4ydIJwOZ26UcTuXklYySd4QdAcaQpWPwJoCgKE0qMAADFWsObEaj/wAW8ZCL/wBJHKuO8f8Ax2RjpT7AbUdyFFABRGaKKKKKfPoR/PC/wJ/xSkOnz6Efzwv8Cf8AFKJXoqoPG78QQPKVLlR4UX3pHPhjRf2mYqo+NTqj3tqJAobkrpJjGd4zqX+oBz6UQhv2Gurz6ziF/cRs3K3tHEcUQP2MkHvNsDJHnzrTh3ZRbLidmDdXU6st0UW5kEgR1jUAxkAYOhnGPKvo3SkTtZc4mF2D9XYXNur7DYSI6XTZ5gBLmIk/4Z8jQPgqt4vxPuikcah55dQijzgHTjW7t9mNcgs2DzAAJIBsCaXez2Zbq8nYg6ZRaRDOdKQqC/wZpHcnHRUHSgkXt/JH3NuhV7mUEliulEVMd7MyA5CgkBVzkllGebCwteHqu5LO/Mu5y2fToo9FAFYh4ai3Dz7mR0jjOcYVYyzAKMbZLknz28hU2gxiofGeILb20s7glYo3kIXGpgilsLk4ycYHxqYTS9Ji+YBf+FSXLH/qXhb3V/wlkXcn3imMad2C24XapHEqxroU5fTkk6pCXcsSSSxZiSSeZNTKwKzQFFFFAUUUUHjmiiiit4oy2rHRWY+gGNz6birXs1wE3TuWfureFe8uZzt3Ue/u55yNghR513lntIuH93EWkurkJ37MAEt0jkEndR+bMyISfIDlyqot2kYdzHrYSOh7pcnWyg6PCOZGW+HPpmgmcS420l57TEO60NGbdOkKQ4ECADoAoyBzJbzrbtTPBLctNbHwTBZni0upglcZmjywAYB9RBXIwwHSonELZI8IJBI4z3hTBiXlhVk/SMNwxA055FudRKBz4twh7xbBoWj1tw2KOOMtgzSWjNHLHGSNOsDBwSM4NJrKQSCCCCVIIwQRsQQdwQehpk4KPabCe15zW+b61P2iBgXcakbjwhZAP1l+7QcRivVC3brFchdMd4c93MPsreAAnPQTjfGNWcZoF2toVJdVUZYkBV56iSABjruR99WM/Z65SeOBom7yVgsWPFHLnbVHKvhZOpYchzxXTi94sbdxaue6j8LSrlWuXGQ8rkblMlgq5wF9SaCT9IUobit2VII70DIxjKIiMNvJlYfKl+sCs0BRRXWO2ZuQ+fKiuVPn0I/nhf4E/wCKUnrw5upH9TTx9D1r3fFVbOfqZhj46f7UR6CrlcShdOSBlgoz1J6D1rUXQ9aXoILqfiBeUJHaW+e4VSC9xI6aTI/6qqGdQuxzk7jFESe1PaH2VERF725nJjtoBzkcDJJP2Y1HiZjyHyrtw3gipZezTHvdaOJ2Ix3zy5M7EdNTMxx0zU26WJT30mkGNXAkbA0K2C/iPIHSufgK04bctKC5QpGQCmvIkYb7tHjwAjBAPi3OQp2oIPZCG4jthDdDxws0Sy5U9/GhxFLgEkErgEHB1A7YxVDwPjEdkb5HV9Ed+7SuMMIkukWdZZADqEeWxkA45nABIeqU+PD2XiEN1+iudNlc+QJJNpIf5maM/wAQeVA0wyhgGBBBAIIIIIO4II5jFdKVf9ny2OWtEMttlmezGnXFncm0LEDTn9CTjfwke6bSDtDbtC8qyjRED3mch4yBnS8Zwyvy8JGTkedBZTuApLHAAJJzjAG5Oem1UXYBCOGWgII+oj2Oc4IyM535YrrwWyeRe/ul+tkwwhbDLbpsVjUctWwLNzLZ3wABeUBRRRQFFFFAUUUUHjmiiiigmru7X2WARD/iLiNXnPWGGQao7cDo7DDvnoyL+tnj2T4cLi/toW915lDeqL43HzVWHzqTwlBxHiqmXOi4nklkycERKGmZcjliNCu3pigq14c+hXYrGrDKGQlS6/rIiguydNQUjOwOxqM4wSAQ2PtDVg+oDANj4gVI4nxJrmZ532Mjago5IvKNF/ZVQqj92o1BL4RxKS2njniOHicOvkejKfRlJU+hqw7U8NjjdJ7fPstyDLDy+qJ/K27Y2Dxk4x5Y571SVdcA4rGivbXQZrWYhm0jLwSgaUuIf2gNmX7S7b8iFXHdyLG0aySLG2dUau6o2djqQHS2RsciuNTuMcJktnCuVZWGqKZDmKZOjxt1HmOYOxqDQFdre2L8uXnW1nbazvyHP19KtlUAYHKg4w2qr0yfM13rBNRJr8D3d/woJlNv0WfnJf4Uv+VfO3vnPXHwFO/0LSluLqGOR3E5x/4aD7pRUxrYfCqbtRK8FnPImNSxto8tZGlM+moiiI9nL7VP3jkm3hcrEvSSVCVeZ/1lU5VByyGbBOgrcvxNNTJGGkZfeEYBCn9VnJChsYOknOCDjcUvcRk9h4biP3ooo4o8+ImRysUefMl2XJ65q64NbLBEkQOQoxqPNmO7Mx6ljkk+ZoLKFiQCQVyPdOnI9DpJGfgai8b4YlzBJBJnRIpUkc18mU9GBwQfMCp1FAvdkOJu8bQXP/FWxEc3Id6P0dwo/UkUZ9G1L0q5kso2cSNGhcYAcqpYYORhiMjcn76qO0fB3ZkubUhbqIELqOEmjO7QS/snmG5q2COoMzgXGkuUJUFXQ6JYnGJIXxko6/gRsRggkUFniiiigKKKKAooooCiiig8c0UUUUx/RypPFIAvMrdBf3jazBf64rH0b57+RhuyWF26/vCHTt64Y/1qL2NvRDxG0lb3VnjDb4ADnuySfIByflVz2OsjDxprUAc761wd9hDKEGeudK0Cao22rNaQnwr8B+Fb0VY8Q4UY7e2nD6luVmIGnToaGTu2XVk6vPkKrqY5E7zgqMAc29/Imc7BLmEOdv30H3mlyiLPhXGTEhhkRZ7ZjqaB8gB+XeQuN4ZcfaX5g1I/2Ik5zYyGQnnbS6UuU/dOyXA9Y/FyyoqkqXw6EMTkZAHI+v8Ao0FkkOjwEEFdmUghgeupTuD8ayTV4tw78OmMrl8T26Q6yWZSFkeUKzZIBUrty2pW4nNsFHXc/CgjXd0WOB7v4/GuCKScAZoRSTgczVxbW4QevU0EOLhx+0ceg/vTz9ENsI+KKwyT3Mw39dP9qWKbfos/OS/wpf8AKg+4pdDqKXfpMJPDX05P1tqTj9UXEZf5YzVxVT2ttml4fdRxk6mgk04561XUmPmBRGn0gJi3jI5G8sQf/uo2/ECrmlztXxRZODR3QBZdXD7nHM4FxDI2cdQNWfnTRcR4O3I0He3fI9RVdwzjQlurq306WtmhB3zqWaISKw2231LjfdDUm3bDfHaqaL6vjbjJ/wB4sY2xjbNtKyk588Tj76Boqn4vwISuJo3aG4UALMmMlRkiOVDtLHknwtyySCp3q4ooF9ONvCdN8gjA5XEeWt2xkksd2g2GTr8PQOTV5DMrKGUhlIyGBBBHmCOdb6aVjapHxeBYFEYa2u5Zwi6Vcl7dImkxsW2cAnfANA1UUUUBRRRQFFFFB45oooorB+718vWnviPEAvEuHcTIAS4FvLK2cBZoiLe7BOdgoAO+OfxpFpk4OntXDrmzwTJDm+t8bkgAR3caj1TDgdSD1oKnj3D/AGe7ngGwimkQDOcKGOgZ6+HTUGmXty3fPb3o5XltHIx3P10I7icfIop/mz1paoGLs+mvh3E48ZKpZ3I35dxORIcfuSE/IUu0ydgMNcywEFvaLO8gAH63dGUf/iI+dLMbZAPmM/fQbVdcJsn0+Id3k+9LmNfvYb/AAn0qlq74ZA7QtLzVGCsxYA5Y4UAMcueuBnA3OKCwvr5WSOGI/VxamJOzSSPjXIy/ZGAqqp3CjzJpavGy7fHH3U1wcalVFjkVJogo0xSouAp5d3IAHTzDKfLmNqWuL26pMQhJRgJELY1aXGQHxtqU6lJ5EqSNiKDfhcfNvkP86nk1G4d+THxNbX7YjPyH9aCDc3ZY7HA/H405/Qj+eF/gT/ilIdPv0KoRxVXPLuZx8zp/tQehJIAfQ1CkTGxqwjcEZFcrtds+VEINjaM/D+IcOydUQuIowMZ7uVTLa4G3Q6P5DTfwK9FzYwTD9JDFJ0JBZASCR1zkGl/i59nv4LkY7ubFpOc4wTlrVjnn4yyf96Kmdgfq47i0Ix7LcyogGwMMv18BAAAA0yaceaGgt6qO0TaOI8NlyfE1zbEDkRNF3gz8GgWriqPt82i1t5tRXuL2ykOOqmZYnH/hkagbqDRRQQ5OIoB4TrPLTHh2z8ByHqcD1qHwjh7LLLcTflZtK6QcrFFHnu4wepyzMx6s2Nwq1LmvY0kji31SaiqqjkYUZJdlGlB0yxGTsN6r7ns9E7maF3hmJJ7yKRsFgcHvIs93IAQRhgcb4wd6C9FFQ+FXDPH9YAJFZkfHulkONSjOysMMAdwGFTKAooooCiiig8c0UUUUVM4LxR7W4iuIxlonDBc4DDGl0J8mUsvzqHRRT9x3hSeyXEEJzHAV4rZnGdVncDTOg9I20n+U+eyDT12M4v8A7tuNT8PZ59GM97Yz+G+i5/ZLd4Om9LHaXhItbp4VOqPwvC/SSGQaoWB6+E4J81PlRFh9G7kcXs8f80j5NG6n+hNLrQlDoPNSVPxXY/hVr2RvO64haSEgBbiHJOwAZwrHPwJqPx+Ax3lyhxlbidTj0lagg0w9mL9UwrxQSJ3qsxljLmMHAcpgjmo3UhgdI2NL1TOGSYYjzH4UDVxqDXMSs3tE0p73RFHNpjiILKB3gDYA0gADCqm55Un3nv8AmMbH0JLfixpmj4xcLF3SzyiLpGHYKN88s8s9OVc7niEbjN1AsoPOWMLDcKOQIZBokxjlIp+POgqOFybFfnUi7j1IR8/u3ov+EmFFuYJBPbM2gSgFWjcjPdXER3jfy3IbmD0rME4YbHfy60FLX0T6HWzfJ6RzD8P70pvaoTkj8RTp9FEeOIqFH6KXYfKg+32Z511uz4a2hjwK4Xb8hRFXxnhqXEEkL+7IuM9VPNWHqrAMD5ilXs/xRhd288uzzK3C7xRjC3drqeF998OpkA57PHTuoycUn9s+DYuTg6Y75UiLj9De2/1lnP6ZC6D5lUHWgb6qvpDOnhF02ASkXeAHzQhx/UV27M8R9qgSQrpfdZUPOORDplU/Ag/Iiu/bS0MvDbyNRqZ7adVA6t3baB9+KC3gfKg+YB+8ZrpVd2evRNaQTKMCWGKQA8wHQNg+u9WNBS9ouENKpaOaeJwjLiF0TvdiVVmKkrvnDKVYajuKhdm7wRQBWhNrBEO71TyQa3l14cnumZcltRLE5ZmJx1LPVVJ2ctWn7820BmJz3pjTvM40g68ZzjbNBZRpjJ8zk/cB/kK3qjl4JJHvaTvGd/q5S00LZOd1Y606+4yjfkcDG3COO95K0E6GG5VQxiJDLIvIyQSbd5HnY7BgeajIyF1RRRQFFFFB45oooooooooqy7NcV9lu4pz7itiUb4aJ/BMpA55Qn5gUz8a4VrjuLIHVPwxne33y09jJiQoOrNGGRx6EgUikU28c4m8bcMvYWxN7IgJwAGe1ka3fUB7wYAqfQUQpZ22PwI/oRTP2oX2tf9oRDOpY1vEHvQzhdBkK/wDJk0gh+Wcg71w7VcPjHd3dsuLa51EIP/h5l/LW522wd1815bCqzhPE5LaUSwkBgCpBGpJFPvJInJ0I5g/HYgGgh1lGwQR0q+4vwuOSE3lkpEOQJ7fOprN25b/bgb7L9OR3G1BQXcMoZQRW5FU9rcFD6HmP7VbxyBhkcqDPCbxrSUuq95A40XEB5TRE+JCPPmVbmD8Tnh2m4QLafEbF4JEWe3l/Xik3XP7S7qeuVz1qRVpPEs3DV1DxWtwUXntHdqXx5flI2+GfWgURcuPtGnn6FJCeMLkk/UT/AIpSo3Dl8z/SnL6IrUJxNWBOe5mGfjp/tQffZZQvxqCxzWM12hhz8KI3tI+v3VV9rOH+028kIOGK5jbqkqkNEw8iGANXoFRo4CTk+f30CL2f4p3ckF5jTBxHRHOuCO4vV+rBbPuhyhiP7Sp5mvoWMjf4Um8B4YkqcTspQDELuTwjIwlxHHcAg9GDSMQRyIqf2Q4pJ9ZZ3TZubbSGfGO/ibIhnUcvEAQwycMp9KDh2Xl9kf8A2fN4cNIbN9gs0JJcRqf+bEDpK9VAYZ3w1ioPGeEx3MRilBIyGVlJV43U5SSNxujqdwRVTwbiskUwtL0gzYPcTgaUu0UZJA5LOo96P+ZdshQZaKwDWaAqo7R8EW5iADGOaM64Jl96GQDZh5joynZgSDVvWCKCm7KcZa5gzIoSaN2hnjH2JU97H7JBDL6MKuqVoV7njTKMBLu1707jeW1dYycY3JjlTfP6OmmgKKKKDxzRRRRRRRRRRV72jXTbcOjzkraPKfhdXEkyD4451WcK4e1xPHAnOVwmf1Qffc+irqY+impHaS/We7lljGIyyrGP8KJVih/8iKfn1oiR2a4skReC5Ba0uAFnUbsjL+Snj8nQ4PqMjfaonHOEPazmKQhvCrxyL7k0b7xyof1WH9cjpUCmHg19HNALK7cIgJa1uG5Wsje8kn/y7nGf1Tvy5BWcE4s9rMJYwrbMjxuMxyxvs8ci9VI/qAandouExqkd1a5NpMSqhjl7eUbvbykdRzU/aXffmaviNjJBK8Uy6JEOllPTyIPUEYIPUHNWXZniyQu8VwC1rcAR3C9VAOUmTyeNjqGOe/pQUtbxSlTkH+1TOO8Je1uHhchtOCkgxpljbeORf2WG/wAcjpUCgsouID7Qx8OVMnD7qM8NusHfvLNWJxgsZJnUjbIwoYb56cqSavuKHubC3tzs8rvfSr1CsO6tAceaB3wf115UGO8HmPvFNv0UOG4mqqQT3Upx8Mf3r5rT59CP54X+BP8AilB6CjtvPepGKKKIKxWahcZ4itvBJM4yI1LYHNjyVFHVmJCgdSQKCn7Kxg3PEZcECS7CAnHiEFvDE3/nVx8q69quDPL3c9sQt3bktCW2SQN+UglxzjcD5EKem8nstw029rHG5BkwzykcmllYyTEehdmwPLHlVvQVnZ/jKXcPepkYZkkRtnikQ6ZI3HRlO3keY2NY7Q8Fju4TFJqG4ZJEOJIpF9ySNvsuvnVXx7h8lvN7baIXJwLq3XGblAMB0B279By5ah4Sfdxe8Nv454lkhYPG4yrD7iCOYIOQQdwQQaCp7O8Ydne1ucC6gVS2kYWeNtknjH6pwQR9lgR5EsNUHargrTKksBC3VuWkt3PI5GHif/DcDSfLY8xU3s/xhLq3SZAV1ZDI3vRuhKyRuOjKwI+VBZUUVgmgVuIxH/bFpnciK8kB38EYWGNgcnq7KdqaqXOFDvuIXFx9iJVs4j5kHvLll9NRjQ+sJ8t2OgKKKKDxzRRRRRRRWVRmIVRqZiFVRzZicKB8SQKKu+G/7vZy3H27jXZwDyQgG7lHXYaYgfORvKqOr3tk4W5FuhzHaILVDz1Mu9w/xaUyH5CqKiCiiiimCyu0uoktrlwksY02t0x2x0t7g/8ALz7shzoO3KqW8tXikaOVGSRDpZGGCp/1ggjYggjnXGr6y4lFPELe9JBUYt7vBZ4B/wAuYDeWDy6p022BEhT7Xwwg/l+HgMp6yWkjYZf+6cg+itSzU68gmtJnj16XClGaGXKyRuM7PGfFGwwcH0yByqHC65BYagM5UNpzt+tg4wd+XTFBM4SkOoyXBBSMBu5zh7hs+GMbHShPvP0XluRXHiF680ryyHLyHUxGw5AAKOigAADoAK0WYA7In82tvv8AEB/SrfiyR+xwO0SR3EjuQI9aq9sFASR42YgM0mrSwxqVSfI0FHT59CP54X+BP+KUh0+fQj+eF/gT/ilCvRVFFFEBpe4kfaLyK35pBpupvItki2jP8waTH+GmdjvfTyBVLMcBQST5Abk1Q9ioy1t7S4Ie7Y3TA8wrgCBCOmmIRjA6g9ScgwCs0UUGDS1e2MlpM9zbIXikOq5tl5lsbzwDrLgAMn2wM+8PEzVjFBGsL2OaNZInV0YZV1OQfPf7xjpS43+58UBH5DiBIbyS7jXwnHTvI1I+MQ86kX/CpbeVrmyGrX4p7QnSsxH6WE8o58bHPhfbVg4YWdpLDdxJIU1LqEirLGVZHQ7EpIMq6kc+hG1BYg1W8Yll0hIB43OnvDgrCv2pCDzYD3V6sRnbJqdKDjCkA+ZGRz32yOnrXJrZjzd/loH/ALc/1oMcNskgiSKMYVBgZJJPUlmO7MTkknckk1Lpe4S8vtsyiVpLdEQZcKSs5Yl0RwBlVTTkHOC3PYimGgKKKKDxzRRRRRV92BgD8VslIBBuEJB5eAFx/VRVDU/s/wARFtdwXBGRDKkhA56QfHgdTpJoIHfM/jc5ZyXY+bMdTH5kk0Va9qeFey3k0I9wMXiI91oZPHCynqukgZ81NVVAUUUUUUUUUGAMcqtI+NtoRJIraYIoRO9iGpUUYVe9iKOQPVjVZRREsX4BykECEcvDLJg8wQs8rr94rhcTs7F3YszHLMxJJ6bk+mB6ACudFAU+fQj+eF/gT/ilIdPn0I/nhf4E/wCKUK9FUUUUQv8Ab5yOF3hBIPs8oyOYyuP86vIIwqhRyUBR8AMCoHaXhntNncQZwZYZIwfIspA6HbOK5dkuKe02cUh2fSElUndJY/BKh9QwIoLiiuc0oUHlnBIGeeBnb7q2DjlkZIzjrQbUVgMPOgMPOgzWCKNQ86wzgbZGeg6n4UFVPwMZdopp4WckkxyZGSckiOUPGCf3a7DhpIw88zg7HJjTP80SKR8jXW6IYA89O+Mrtk8zk46EffXaDIHiIzz58s0G1vAqKFRQqjkqgADrsBXSsaqzmgKKKKDxzRWgrNFbUVrRQW0vGTJarBNGJGiwLebUVkhTPiibwnvYuoUkaTyONqq60rNBtRWtFBtRWtFBtRWtFBtRWtFBtT59CP54X/s8/wCKUgGn76D/AM8L/An/APZQei6KKKIDVNDwLu7pp4ZNCS5a4h06klfGFlU5HdybKGO4YAZGfFVzRQRbiI76QMsNOon3R/o8q2EO75HMAZ64x59K7mgUESO32YaSARjJI5DYKAOQxn/RokjYhhpwCoXGR5nP9KlVmgjGI5JA5up6cgB/+9qzHGSzFgBnAHU4Hr8670Cgi902lhgAYCgbb45kkfL7qy0JJbYbuh/lUL/Y7VKNYoIrQEruDkM5GCMjJOCM7Zwa2CkBQoIAxkeE8+e5Px9TUmsUEUd5t/8Az5rk/wDr/pUiPOBnngZ+PWtqzQf/2Q==">
            <a:hlinkClick r:id="rId3"/>
          </p:cNvPr>
          <p:cNvSpPr>
            <a:spLocks noChangeAspect="1" noChangeArrowheads="1"/>
          </p:cNvSpPr>
          <p:nvPr/>
        </p:nvSpPr>
        <p:spPr bwMode="auto">
          <a:xfrm>
            <a:off x="8676456" y="-1744265"/>
            <a:ext cx="3810000" cy="3048001"/>
          </a:xfrm>
          <a:prstGeom prst="rect">
            <a:avLst/>
          </a:prstGeom>
          <a:noFill/>
          <a:ln w="9525">
            <a:noFill/>
            <a:miter lim="800000"/>
            <a:headEnd/>
            <a:tailEnd/>
          </a:ln>
        </p:spPr>
        <p:txBody>
          <a:bodyPr/>
          <a:lstStyle/>
          <a:p>
            <a:endParaRPr lang="nl-NL"/>
          </a:p>
        </p:txBody>
      </p:sp>
      <p:sp>
        <p:nvSpPr>
          <p:cNvPr id="23557" name="AutoShape 7" descr="data:image/jpeg;base64,/9j/4AAQSkZJRgABAQAAAQABAAD/2wCEAAkGBxQTEBUUEhQVFhUWFRQUFhUXFxQYFxUYFRgcFhQYFhQYHCggGRolHRgXITEhJSkrLi4uGB80OjMsNyktLisBCgoKDAwOFQ8PFCscFBwrLCwsKywrLCsrLCssLCs3LCs3LCsrKysrLCwsKzcrNzcsKysrLCssKywrKysrKysrK//AABEIAMkA+wMBIgACEQEDEQH/xAAcAAACAgMBAQAAAAAAAAAAAAAABgQFAQIDCAf/xABLEAACAQMCAwUEBQoDBQYHAAABAgMABBESIQUxQQYTIlFhFDJxgQcjQpGxMzVDUmJyc4Kh0WPB8BUkNFNUdIOSorLCRGSTlLPh4v/EABYBAQEBAAAAAAAAAAAAAAAAAAABAv/EABURAQEAAAAAAAAAAAAAAAAAAAAB/9oADAMBAAIRAxEAPwD5SKzRRRoUUUUBRRUrh9g0zELhVUapJGOEiTOC7t5eQGSTsATQRa621pJJgxxu4O2VRmGfLUBipkl5HHtbrkjb2iVQzt6xwNlIh8dT4+0NxUK4uXfPeOz5/WYt8sHkPSiJy9nrs8raf/6T/wBqi3lhLF+Vikj3x9ZG6ZPPA1AZNRBEv6o+4VJN5JoKd5JoOCY9b6GI3GUzpJ+IoONFNFl2cieCPVIoadsQXSsTb94F8VpcoyhoJM8n5HI6A0uXds8UjRyqUkRijoeasOYP9+vOg5UUUUUU+fQj+eF/7PP+KUh0+fQj+eF/gT/ilEeiqKKKIKKKKArBNQuKcSWBAWyzMdEca4LyudwiA9diSTgAAkkAEjitnJJ4p2IHSKJiFG+2uQYZzj4LvyPOgmT30ae/Ii/vMo/oTXBuN24GTPEAN8mRMfjUm3tEQYRFUfsgD8OtdqCLZcSimAMMscgIyCjq4I88qeVSqjPZRlw/dprAID6V1AHmA2MgUtXnaaVZ5AsZIgGZ7Yri47vUQLm3YMVnTA9wb8xnV4SDdRUewvEmjWWJg6OoZGHJlO4IqRQFFFFAUUUUHjmiiiiiiitWYDmQPiaK3jQsQqglmIVVHNmY4UD4kgfOrvtE4h/3KIgrC317j9PcD3yf2IyWjUcvCzc2NHYxgsstyMN7JbTXKdR3w0xW+fg8itzB8GRyqiA/0etEZoooooooHPA5+XX7q6NbsOY0/vEL/wCoigvOzDarfiMLDMbWTzkHkJbd0MLD1yxHqNq68cm9p4fBdsczRS+wTMSdUqiMzW0jZ5sFDoTzOkelQHu44rZ4Ij3jzGMzy4IQJEdaRRBgGb6zxM5AB0qACN6kTt3XCo4ycNc3Ruguf0MMZgRiPJ3MmPSPPwIoaKKKKKfPoR/PC/wJ/wAUpDp8+hH88L/An/FKJXoqiiiiCtJpQoLMQAASSdgANySa2zS7228cUVt/1c6QN6xgNNODvyMUTr/NQb9nIzOfbZQQ0q4hVucNucFQAfdd8K79fdU50Cr8CgCs0BRWM1hnAGScDzNBtSz2rhxc2Eq/lFuu6zsMxzRSd6pPUeBWx5oKvzdL0Or90FvwqsWyeW5SaVdCQhu5jJUtrcaXlkxkA6cqqg8mYncgKFZwGP2XiE9ou0MqC8gXIxGxfRdRoudk1FHAAABkam2lm2QTcVklAyLa3Fvqz+lmYTSJjzVFiJ/iDyNM1AUUUUBRRRQeOaKKKKmcH4ebi4jhDBdbYLtyRVBeRz6Kis3ypwTtxa2ng4dYwso53FyC8sp6NjOVHUDPI8lpItrgoWIAy0ckfwEqmNyPXSzD51yoPofEO1jX3C77Vb28LRtZeKBSpcPPybJ6Ff6188p07KWgMJtcnveIWt2yD9pChs84zza2nIO20vwpKB+XoenxoJ/C+H97rd27uGIBpZMZI1ZCIi/alcghR6EnYGpNnZRSd9cOrRWsTKNAfVI7v+TgSRhguQrOzY8KhiByFd+PJ3NrZQDPjh9uk6anuSViyP2IkAH755Zqqe/cwJB4RGkkkoAByzyBVLOc7kKoUYxgeeaAub5mGAFjTkI4wVUfEklnPmzkk1FA8qzWCaKlcMsWnnihTAaWRI1J1YBc4ydIJwOZ26UcTuXklYySd4QdAcaQpWPwJoCgKE0qMAADFWsObEaj/wAW8ZCL/wBJHKuO8f8Ax2RjpT7AbUdyFFABRGaKKKKKfPoR/PC/wJ/xSkOnz6Efzwv8Cf8AFKJXoqoPG78QQPKVLlR4UX3pHPhjRf2mYqo+NTqj3tqJAobkrpJjGd4zqX+oBz6UQhv2Gurz6ziF/cRs3K3tHEcUQP2MkHvNsDJHnzrTh3ZRbLidmDdXU6st0UW5kEgR1jUAxkAYOhnGPKvo3SkTtZc4mF2D9XYXNur7DYSI6XTZ5gBLmIk/4Z8jQPgqt4vxPuikcah55dQijzgHTjW7t9mNcgs2DzAAJIBsCaXez2Zbq8nYg6ZRaRDOdKQqC/wZpHcnHRUHSgkXt/JH3NuhV7mUEliulEVMd7MyA5CgkBVzkllGebCwteHqu5LO/Mu5y2fToo9FAFYh4ai3Dz7mR0jjOcYVYyzAKMbZLknz28hU2gxiofGeILb20s7glYo3kIXGpgilsLk4ycYHxqYTS9Ji+YBf+FSXLH/qXhb3V/wlkXcn3imMad2C24XapHEqxroU5fTkk6pCXcsSSSxZiSSeZNTKwKzQFFFFAUUUUHjmiiiit4oy2rHRWY+gGNz6birXs1wE3TuWfureFe8uZzt3Ue/u55yNghR513lntIuH93EWkurkJ37MAEt0jkEndR+bMyISfIDlyqot2kYdzHrYSOh7pcnWyg6PCOZGW+HPpmgmcS420l57TEO60NGbdOkKQ4ECADoAoyBzJbzrbtTPBLctNbHwTBZni0upglcZmjywAYB9RBXIwwHSonELZI8IJBI4z3hTBiXlhVk/SMNwxA055FudRKBz4twh7xbBoWj1tw2KOOMtgzSWjNHLHGSNOsDBwSM4NJrKQSCCCCVIIwQRsQQdwQehpk4KPabCe15zW+b61P2iBgXcakbjwhZAP1l+7QcRivVC3brFchdMd4c93MPsreAAnPQTjfGNWcZoF2toVJdVUZYkBV56iSABjruR99WM/Z65SeOBom7yVgsWPFHLnbVHKvhZOpYchzxXTi94sbdxaue6j8LSrlWuXGQ8rkblMlgq5wF9SaCT9IUobit2VII70DIxjKIiMNvJlYfKl+sCs0BRRXWO2ZuQ+fKiuVPn0I/nhf4E/wCKUnrw5upH9TTx9D1r3fFVbOfqZhj46f7UR6CrlcShdOSBlgoz1J6D1rUXQ9aXoILqfiBeUJHaW+e4VSC9xI6aTI/6qqGdQuxzk7jFESe1PaH2VERF725nJjtoBzkcDJJP2Y1HiZjyHyrtw3gipZezTHvdaOJ2Ix3zy5M7EdNTMxx0zU26WJT30mkGNXAkbA0K2C/iPIHSufgK04bctKC5QpGQCmvIkYb7tHjwAjBAPi3OQp2oIPZCG4jthDdDxws0Sy5U9/GhxFLgEkErgEHB1A7YxVDwPjEdkb5HV9Ed+7SuMMIkukWdZZADqEeWxkA45nABIeqU+PD2XiEN1+iudNlc+QJJNpIf5maM/wAQeVA0wyhgGBBBAIIIIIO4II5jFdKVf9ny2OWtEMttlmezGnXFncm0LEDTn9CTjfwke6bSDtDbtC8qyjRED3mch4yBnS8Zwyvy8JGTkedBZTuApLHAAJJzjAG5Oem1UXYBCOGWgII+oj2Oc4IyM535YrrwWyeRe/ul+tkwwhbDLbpsVjUctWwLNzLZ3wABeUBRRRQFFFFAUUUUHjmiiiigmru7X2WARD/iLiNXnPWGGQao7cDo7DDvnoyL+tnj2T4cLi/toW915lDeqL43HzVWHzqTwlBxHiqmXOi4nklkycERKGmZcjliNCu3pigq14c+hXYrGrDKGQlS6/rIiguydNQUjOwOxqM4wSAQ2PtDVg+oDANj4gVI4nxJrmZ532Mjago5IvKNF/ZVQqj92o1BL4RxKS2njniOHicOvkejKfRlJU+hqw7U8NjjdJ7fPstyDLDy+qJ/K27Y2Dxk4x5Y571SVdcA4rGivbXQZrWYhm0jLwSgaUuIf2gNmX7S7b8iFXHdyLG0aySLG2dUau6o2djqQHS2RsciuNTuMcJktnCuVZWGqKZDmKZOjxt1HmOYOxqDQFdre2L8uXnW1nbazvyHP19KtlUAYHKg4w2qr0yfM13rBNRJr8D3d/woJlNv0WfnJf4Uv+VfO3vnPXHwFO/0LSluLqGOR3E5x/4aD7pRUxrYfCqbtRK8FnPImNSxto8tZGlM+moiiI9nL7VP3jkm3hcrEvSSVCVeZ/1lU5VByyGbBOgrcvxNNTJGGkZfeEYBCn9VnJChsYOknOCDjcUvcRk9h4biP3ooo4o8+ImRysUefMl2XJ65q64NbLBEkQOQoxqPNmO7Mx6ljkk+ZoLKFiQCQVyPdOnI9DpJGfgai8b4YlzBJBJnRIpUkc18mU9GBwQfMCp1FAvdkOJu8bQXP/FWxEc3Id6P0dwo/UkUZ9G1L0q5kso2cSNGhcYAcqpYYORhiMjcn76qO0fB3ZkubUhbqIELqOEmjO7QS/snmG5q2COoMzgXGkuUJUFXQ6JYnGJIXxko6/gRsRggkUFniiiigKKKKAooooCiiig8c0UUUUx/RypPFIAvMrdBf3jazBf64rH0b57+RhuyWF26/vCHTt64Y/1qL2NvRDxG0lb3VnjDb4ADnuySfIByflVz2OsjDxprUAc761wd9hDKEGeudK0Cao22rNaQnwr8B+Fb0VY8Q4UY7e2nD6luVmIGnToaGTu2XVk6vPkKrqY5E7zgqMAc29/Imc7BLmEOdv30H3mlyiLPhXGTEhhkRZ7ZjqaB8gB+XeQuN4ZcfaX5g1I/2Ik5zYyGQnnbS6UuU/dOyXA9Y/FyyoqkqXw6EMTkZAHI+v8Ao0FkkOjwEEFdmUghgeupTuD8ayTV4tw78OmMrl8T26Q6yWZSFkeUKzZIBUrty2pW4nNsFHXc/CgjXd0WOB7v4/GuCKScAZoRSTgczVxbW4QevU0EOLhx+0ceg/vTz9ENsI+KKwyT3Mw39dP9qWKbfos/OS/wpf8AKg+4pdDqKXfpMJPDX05P1tqTj9UXEZf5YzVxVT2ttml4fdRxk6mgk04561XUmPmBRGn0gJi3jI5G8sQf/uo2/ECrmlztXxRZODR3QBZdXD7nHM4FxDI2cdQNWfnTRcR4O3I0He3fI9RVdwzjQlurq306WtmhB3zqWaISKw2231LjfdDUm3bDfHaqaL6vjbjJ/wB4sY2xjbNtKyk588Tj76Boqn4vwISuJo3aG4UALMmMlRkiOVDtLHknwtyySCp3q4ooF9ONvCdN8gjA5XEeWt2xkksd2g2GTr8PQOTV5DMrKGUhlIyGBBBHmCOdb6aVjapHxeBYFEYa2u5Zwi6Vcl7dImkxsW2cAnfANA1UUUUBRRRQFFFFB45oooorB+718vWnviPEAvEuHcTIAS4FvLK2cBZoiLe7BOdgoAO+OfxpFpk4OntXDrmzwTJDm+t8bkgAR3caj1TDgdSD1oKnj3D/AGe7ngGwimkQDOcKGOgZ6+HTUGmXty3fPb3o5XltHIx3P10I7icfIop/mz1paoGLs+mvh3E48ZKpZ3I35dxORIcfuSE/IUu0ydgMNcywEFvaLO8gAH63dGUf/iI+dLMbZAPmM/fQbVdcJsn0+Id3k+9LmNfvYb/AAn0qlq74ZA7QtLzVGCsxYA5Y4UAMcueuBnA3OKCwvr5WSOGI/VxamJOzSSPjXIy/ZGAqqp3CjzJpavGy7fHH3U1wcalVFjkVJogo0xSouAp5d3IAHTzDKfLmNqWuL26pMQhJRgJELY1aXGQHxtqU6lJ5EqSNiKDfhcfNvkP86nk1G4d+THxNbX7YjPyH9aCDc3ZY7HA/H405/Qj+eF/gT/ilIdPv0KoRxVXPLuZx8zp/tQehJIAfQ1CkTGxqwjcEZFcrtds+VEINjaM/D+IcOydUQuIowMZ7uVTLa4G3Q6P5DTfwK9FzYwTD9JDFJ0JBZASCR1zkGl/i59nv4LkY7ubFpOc4wTlrVjnn4yyf96Kmdgfq47i0Ix7LcyogGwMMv18BAAAA0yaceaGgt6qO0TaOI8NlyfE1zbEDkRNF3gz8GgWriqPt82i1t5tRXuL2ykOOqmZYnH/hkagbqDRRQQ5OIoB4TrPLTHh2z8ByHqcD1qHwjh7LLLcTflZtK6QcrFFHnu4wepyzMx6s2Nwq1LmvY0kji31SaiqqjkYUZJdlGlB0yxGTsN6r7ns9E7maF3hmJJ7yKRsFgcHvIs93IAQRhgcb4wd6C9FFQ+FXDPH9YAJFZkfHulkONSjOysMMAdwGFTKAooooCiiig8c0UUUUVM4LxR7W4iuIxlonDBc4DDGl0J8mUsvzqHRRT9x3hSeyXEEJzHAV4rZnGdVncDTOg9I20n+U+eyDT12M4v8A7tuNT8PZ59GM97Yz+G+i5/ZLd4Om9LHaXhItbp4VOqPwvC/SSGQaoWB6+E4J81PlRFh9G7kcXs8f80j5NG6n+hNLrQlDoPNSVPxXY/hVr2RvO64haSEgBbiHJOwAZwrHPwJqPx+Ax3lyhxlbidTj0lagg0w9mL9UwrxQSJ3qsxljLmMHAcpgjmo3UhgdI2NL1TOGSYYjzH4UDVxqDXMSs3tE0p73RFHNpjiILKB3gDYA0gADCqm55Un3nv8AmMbH0JLfixpmj4xcLF3SzyiLpGHYKN88s8s9OVc7niEbjN1AsoPOWMLDcKOQIZBokxjlIp+POgqOFybFfnUi7j1IR8/u3ov+EmFFuYJBPbM2gSgFWjcjPdXER3jfy3IbmD0rME4YbHfy60FLX0T6HWzfJ6RzD8P70pvaoTkj8RTp9FEeOIqFH6KXYfKg+32Z511uz4a2hjwK4Xb8hRFXxnhqXEEkL+7IuM9VPNWHqrAMD5ilXs/xRhd288uzzK3C7xRjC3drqeF998OpkA57PHTuoycUn9s+DYuTg6Y75UiLj9De2/1lnP6ZC6D5lUHWgb6qvpDOnhF02ASkXeAHzQhx/UV27M8R9qgSQrpfdZUPOORDplU/Ag/Iiu/bS0MvDbyNRqZ7adVA6t3baB9+KC3gfKg+YB+8ZrpVd2evRNaQTKMCWGKQA8wHQNg+u9WNBS9ouENKpaOaeJwjLiF0TvdiVVmKkrvnDKVYajuKhdm7wRQBWhNrBEO71TyQa3l14cnumZcltRLE5ZmJx1LPVVJ2ctWn7820BmJz3pjTvM40g68ZzjbNBZRpjJ8zk/cB/kK3qjl4JJHvaTvGd/q5S00LZOd1Y606+4yjfkcDG3COO95K0E6GG5VQxiJDLIvIyQSbd5HnY7BgeajIyF1RRRQFFFFB45oooooooooqy7NcV9lu4pz7itiUb4aJ/BMpA55Qn5gUz8a4VrjuLIHVPwxne33y09jJiQoOrNGGRx6EgUikU28c4m8bcMvYWxN7IgJwAGe1ka3fUB7wYAqfQUQpZ22PwI/oRTP2oX2tf9oRDOpY1vEHvQzhdBkK/wDJk0gh+Wcg71w7VcPjHd3dsuLa51EIP/h5l/LW522wd1815bCqzhPE5LaUSwkBgCpBGpJFPvJInJ0I5g/HYgGgh1lGwQR0q+4vwuOSE3lkpEOQJ7fOprN25b/bgb7L9OR3G1BQXcMoZQRW5FU9rcFD6HmP7VbxyBhkcqDPCbxrSUuq95A40XEB5TRE+JCPPmVbmD8Tnh2m4QLafEbF4JEWe3l/Xik3XP7S7qeuVz1qRVpPEs3DV1DxWtwUXntHdqXx5flI2+GfWgURcuPtGnn6FJCeMLkk/UT/AIpSo3Dl8z/SnL6IrUJxNWBOe5mGfjp/tQffZZQvxqCxzWM12hhz8KI3tI+v3VV9rOH+028kIOGK5jbqkqkNEw8iGANXoFRo4CTk+f30CL2f4p3ckF5jTBxHRHOuCO4vV+rBbPuhyhiP7Sp5mvoWMjf4Um8B4YkqcTspQDELuTwjIwlxHHcAg9GDSMQRyIqf2Q4pJ9ZZ3TZubbSGfGO/ibIhnUcvEAQwycMp9KDh2Xl9kf8A2fN4cNIbN9gs0JJcRqf+bEDpK9VAYZ3w1ioPGeEx3MRilBIyGVlJV43U5SSNxujqdwRVTwbiskUwtL0gzYPcTgaUu0UZJA5LOo96P+ZdshQZaKwDWaAqo7R8EW5iADGOaM64Jl96GQDZh5joynZgSDVvWCKCm7KcZa5gzIoSaN2hnjH2JU97H7JBDL6MKuqVoV7njTKMBLu1707jeW1dYycY3JjlTfP6OmmgKKKKDxzRRRRRRRRRRV72jXTbcOjzkraPKfhdXEkyD4451WcK4e1xPHAnOVwmf1Qffc+irqY+impHaS/We7lljGIyyrGP8KJVih/8iKfn1oiR2a4skReC5Ba0uAFnUbsjL+Snj8nQ4PqMjfaonHOEPazmKQhvCrxyL7k0b7xyof1WH9cjpUCmHg19HNALK7cIgJa1uG5Wsje8kn/y7nGf1Tvy5BWcE4s9rMJYwrbMjxuMxyxvs8ci9VI/qAandouExqkd1a5NpMSqhjl7eUbvbykdRzU/aXffmaviNjJBK8Uy6JEOllPTyIPUEYIPUHNWXZniyQu8VwC1rcAR3C9VAOUmTyeNjqGOe/pQUtbxSlTkH+1TOO8Je1uHhchtOCkgxpljbeORf2WG/wAcjpUCgsouID7Qx8OVMnD7qM8NusHfvLNWJxgsZJnUjbIwoYb56cqSavuKHubC3tzs8rvfSr1CsO6tAceaB3wf115UGO8HmPvFNv0UOG4mqqQT3Upx8Mf3r5rT59CP54X+BP8AilB6CjtvPepGKKKIKxWahcZ4itvBJM4yI1LYHNjyVFHVmJCgdSQKCn7Kxg3PEZcECS7CAnHiEFvDE3/nVx8q69quDPL3c9sQt3bktCW2SQN+UglxzjcD5EKem8nstw029rHG5BkwzykcmllYyTEehdmwPLHlVvQVnZ/jKXcPepkYZkkRtnikQ6ZI3HRlO3keY2NY7Q8Fju4TFJqG4ZJEOJIpF9ySNvsuvnVXx7h8lvN7baIXJwLq3XGblAMB0B279By5ah4Sfdxe8Nv454lkhYPG4yrD7iCOYIOQQdwQQaCp7O8Ydne1ucC6gVS2kYWeNtknjH6pwQR9lgR5EsNUHargrTKksBC3VuWkt3PI5GHif/DcDSfLY8xU3s/xhLq3SZAV1ZDI3vRuhKyRuOjKwI+VBZUUVgmgVuIxH/bFpnciK8kB38EYWGNgcnq7KdqaqXOFDvuIXFx9iJVs4j5kHvLll9NRjQ+sJ8t2OgKKKKDxzRRRRRRRWVRmIVRqZiFVRzZicKB8SQKKu+G/7vZy3H27jXZwDyQgG7lHXYaYgfORvKqOr3tk4W5FuhzHaILVDz1Mu9w/xaUyH5CqKiCiiiimCyu0uoktrlwksY02t0x2x0t7g/8ALz7shzoO3KqW8tXikaOVGSRDpZGGCp/1ggjYggjnXGr6y4lFPELe9JBUYt7vBZ4B/wAuYDeWDy6p022BEhT7Xwwg/l+HgMp6yWkjYZf+6cg+itSzU68gmtJnj16XClGaGXKyRuM7PGfFGwwcH0yByqHC65BYagM5UNpzt+tg4wd+XTFBM4SkOoyXBBSMBu5zh7hs+GMbHShPvP0XluRXHiF680ryyHLyHUxGw5AAKOigAADoAK0WYA7In82tvv8AEB/SrfiyR+xwO0SR3EjuQI9aq9sFASR42YgM0mrSwxqVSfI0FHT59CP54X+BP+KUh0+fQj+eF/gT/ilCvRVFFFEBpe4kfaLyK35pBpupvItki2jP8waTH+GmdjvfTyBVLMcBQST5Abk1Q9ioy1t7S4Ie7Y3TA8wrgCBCOmmIRjA6g9ScgwCs0UUGDS1e2MlpM9zbIXikOq5tl5lsbzwDrLgAMn2wM+8PEzVjFBGsL2OaNZInV0YZV1OQfPf7xjpS43+58UBH5DiBIbyS7jXwnHTvI1I+MQ86kX/CpbeVrmyGrX4p7QnSsxH6WE8o58bHPhfbVg4YWdpLDdxJIU1LqEirLGVZHQ7EpIMq6kc+hG1BYg1W8Yll0hIB43OnvDgrCv2pCDzYD3V6sRnbJqdKDjCkA+ZGRz32yOnrXJrZjzd/loH/ALc/1oMcNskgiSKMYVBgZJJPUlmO7MTkknckk1Lpe4S8vtsyiVpLdEQZcKSs5Yl0RwBlVTTkHOC3PYimGgKKKKDxzRRRRRV92BgD8VslIBBuEJB5eAFx/VRVDU/s/wARFtdwXBGRDKkhA56QfHgdTpJoIHfM/jc5ZyXY+bMdTH5kk0Va9qeFey3k0I9wMXiI91oZPHCynqukgZ81NVVAUUUUUUUUUGAMcqtI+NtoRJIraYIoRO9iGpUUYVe9iKOQPVjVZRREsX4BykECEcvDLJg8wQs8rr94rhcTs7F3YszHLMxJJ6bk+mB6ACudFAU+fQj+eF/gT/ilIdPn0I/nhf4E/wCKUK9FUUUUQv8Ab5yOF3hBIPs8oyOYyuP86vIIwqhRyUBR8AMCoHaXhntNncQZwZYZIwfIspA6HbOK5dkuKe02cUh2fSElUndJY/BKh9QwIoLiiuc0oUHlnBIGeeBnb7q2DjlkZIzjrQbUVgMPOgMPOgzWCKNQ86wzgbZGeg6n4UFVPwMZdopp4WckkxyZGSckiOUPGCf3a7DhpIw88zg7HJjTP80SKR8jXW6IYA89O+Mrtk8zk46EffXaDIHiIzz58s0G1vAqKFRQqjkqgADrsBXSsaqzmgKKKKDxzRWgrNFbUVrRQW0vGTJarBNGJGiwLebUVkhTPiibwnvYuoUkaTyONqq60rNBtRWtFBtRWtFBtRWtFBtRWtFBtT59CP54X/s8/wCKUgGn76D/AM8L/An/APZQei6KKKIDVNDwLu7pp4ZNCS5a4h06klfGFlU5HdybKGO4YAZGfFVzRQRbiI76QMsNOon3R/o8q2EO75HMAZ64x59K7mgUESO32YaSARjJI5DYKAOQxn/RokjYhhpwCoXGR5nP9KlVmgjGI5JA5up6cgB/+9qzHGSzFgBnAHU4Hr8670Cgi902lhgAYCgbb45kkfL7qy0JJbYbuh/lUL/Y7VKNYoIrQEruDkM5GCMjJOCM7Zwa2CkBQoIAxkeE8+e5Px9TUmsUEUd5t/8Az5rk/wDr/pUiPOBnngZ+PWtqzQf/2Q==">
            <a:hlinkClick r:id="rId3"/>
          </p:cNvPr>
          <p:cNvSpPr>
            <a:spLocks noChangeAspect="1" noChangeArrowheads="1"/>
          </p:cNvSpPr>
          <p:nvPr/>
        </p:nvSpPr>
        <p:spPr bwMode="auto">
          <a:xfrm>
            <a:off x="8028384" y="-1539552"/>
            <a:ext cx="3810000" cy="1319288"/>
          </a:xfrm>
          <a:prstGeom prst="rect">
            <a:avLst/>
          </a:prstGeom>
          <a:noFill/>
          <a:ln w="9525">
            <a:noFill/>
            <a:miter lim="800000"/>
            <a:headEnd/>
            <a:tailEnd/>
          </a:ln>
        </p:spPr>
        <p:txBody>
          <a:bodyPr/>
          <a:lstStyle/>
          <a:p>
            <a:endParaRPr lang="nl-NL" dirty="0"/>
          </a:p>
        </p:txBody>
      </p:sp>
      <p:pic>
        <p:nvPicPr>
          <p:cNvPr id="23558" name="Picture 56" descr="Baby loading - please wait T-shirts"/>
          <p:cNvPicPr>
            <a:picLocks noChangeAspect="1" noChangeArrowheads="1"/>
          </p:cNvPicPr>
          <p:nvPr/>
        </p:nvPicPr>
        <p:blipFill>
          <a:blip r:embed="rId4" cstate="print"/>
          <a:srcRect/>
          <a:stretch>
            <a:fillRect/>
          </a:stretch>
        </p:blipFill>
        <p:spPr bwMode="auto">
          <a:xfrm>
            <a:off x="4973702" y="2060575"/>
            <a:ext cx="3967163" cy="3967163"/>
          </a:xfrm>
          <a:prstGeom prst="rect">
            <a:avLst/>
          </a:prstGeom>
          <a:noFill/>
          <a:ln w="9525">
            <a:noFill/>
            <a:miter lim="800000"/>
            <a:headEnd/>
            <a:tailEnd/>
          </a:ln>
        </p:spPr>
      </p:pic>
      <p:sp>
        <p:nvSpPr>
          <p:cNvPr id="7" name="Tijdelijke aanduiding voor dianummer 6"/>
          <p:cNvSpPr>
            <a:spLocks noGrp="1"/>
          </p:cNvSpPr>
          <p:nvPr>
            <p:ph type="sldNum" sz="quarter" idx="12"/>
          </p:nvPr>
        </p:nvSpPr>
        <p:spPr/>
        <p:txBody>
          <a:bodyPr/>
          <a:lstStyle/>
          <a:p>
            <a:pPr>
              <a:defRPr/>
            </a:pPr>
            <a:fld id="{2E13EC91-CBBB-41E5-A176-CD6D38F69200}" type="slidenum">
              <a:rPr lang="nl-NL" smtClean="0"/>
              <a:pPr>
                <a:defRPr/>
              </a:pPr>
              <a:t>2</a:t>
            </a:fld>
            <a:endParaRPr lang="nl-NL"/>
          </a:p>
        </p:txBody>
      </p:sp>
      <mc:AlternateContent xmlns:mc="http://schemas.openxmlformats.org/markup-compatibility/2006" xmlns:p14="http://schemas.microsoft.com/office/powerpoint/2010/main">
        <mc:Choice Requires="p14">
          <p:contentPart p14:bwMode="auto" r:id="rId5">
            <p14:nvContentPartPr>
              <p14:cNvPr id="2" name="Inkt 1"/>
              <p14:cNvContentPartPr/>
              <p14:nvPr/>
            </p14:nvContentPartPr>
            <p14:xfrm>
              <a:off x="2743200" y="5549760"/>
              <a:ext cx="360" cy="360"/>
            </p14:xfrm>
          </p:contentPart>
        </mc:Choice>
        <mc:Fallback xmlns="">
          <p:pic>
            <p:nvPicPr>
              <p:cNvPr id="2" name="Inkt 1"/>
              <p:cNvPicPr/>
              <p:nvPr/>
            </p:nvPicPr>
            <p:blipFill>
              <a:blip r:embed="rId6"/>
              <a:stretch>
                <a:fillRect/>
              </a:stretch>
            </p:blipFill>
            <p:spPr>
              <a:xfrm>
                <a:off x="2733840" y="5540400"/>
                <a:ext cx="19080" cy="19080"/>
              </a:xfrm>
              <a:prstGeom prst="rect">
                <a:avLst/>
              </a:prstGeom>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259632" y="1284867"/>
            <a:ext cx="6893768" cy="5024453"/>
          </a:xfrm>
          <a:prstGeom prst="rect">
            <a:avLst/>
          </a:prstGeom>
          <a:noFill/>
          <a:ln w="9525">
            <a:noFill/>
            <a:miter lim="800000"/>
            <a:headEnd/>
            <a:tailEnd/>
          </a:ln>
        </p:spPr>
      </p:pic>
      <p:sp>
        <p:nvSpPr>
          <p:cNvPr id="3" name="Titel 2"/>
          <p:cNvSpPr>
            <a:spLocks noGrp="1"/>
          </p:cNvSpPr>
          <p:nvPr>
            <p:ph type="title"/>
          </p:nvPr>
        </p:nvSpPr>
        <p:spPr>
          <a:xfrm>
            <a:off x="457200" y="399802"/>
            <a:ext cx="8229600" cy="580926"/>
          </a:xfrm>
        </p:spPr>
        <p:txBody>
          <a:bodyPr/>
          <a:lstStyle/>
          <a:p>
            <a:pPr lvl="0"/>
            <a:r>
              <a:rPr lang="nl-NL" altLang="nl-NL" dirty="0">
                <a:solidFill>
                  <a:srgbClr val="336699"/>
                </a:solidFill>
                <a:latin typeface="Gill Sans MT" panose="020B0502020104020203" pitchFamily="34" charset="0"/>
              </a:rPr>
              <a:t>persen</a:t>
            </a:r>
            <a:endParaRPr lang="nl-NL" dirty="0"/>
          </a:p>
        </p:txBody>
      </p:sp>
      <p:sp>
        <p:nvSpPr>
          <p:cNvPr id="5" name="Tijdelijke aanduiding voor dianummer 4"/>
          <p:cNvSpPr>
            <a:spLocks noGrp="1"/>
          </p:cNvSpPr>
          <p:nvPr>
            <p:ph type="sldNum" sz="quarter" idx="12"/>
          </p:nvPr>
        </p:nvSpPr>
        <p:spPr/>
        <p:txBody>
          <a:bodyPr/>
          <a:lstStyle/>
          <a:p>
            <a:pPr>
              <a:defRPr/>
            </a:pPr>
            <a:fld id="{2E13EC91-CBBB-41E5-A176-CD6D38F69200}" type="slidenum">
              <a:rPr lang="nl-NL" smtClean="0"/>
              <a:pPr>
                <a:defRPr/>
              </a:pPr>
              <a:t>20</a:t>
            </a:fld>
            <a:endParaRPr lang="nl-NL"/>
          </a:p>
        </p:txBody>
      </p:sp>
    </p:spTree>
    <p:extLst>
      <p:ext uri="{BB962C8B-B14F-4D97-AF65-F5344CB8AC3E}">
        <p14:creationId xmlns:p14="http://schemas.microsoft.com/office/powerpoint/2010/main" val="3901251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936625" y="771525"/>
            <a:ext cx="7251700" cy="5283200"/>
          </a:xfrm>
          <a:prstGeom prst="rect">
            <a:avLst/>
          </a:prstGeom>
          <a:noFill/>
          <a:ln w="9525">
            <a:noFill/>
            <a:miter lim="800000"/>
            <a:headEnd/>
            <a:tailEnd/>
          </a:ln>
        </p:spPr>
      </p:pic>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21</a:t>
            </a:fld>
            <a:endParaRPr lang="nl-NL"/>
          </a:p>
        </p:txBody>
      </p:sp>
    </p:spTree>
    <p:extLst>
      <p:ext uri="{BB962C8B-B14F-4D97-AF65-F5344CB8AC3E}">
        <p14:creationId xmlns:p14="http://schemas.microsoft.com/office/powerpoint/2010/main" val="4052833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contrast="12000"/>
          </a:blip>
          <a:srcRect/>
          <a:stretch>
            <a:fillRect/>
          </a:stretch>
        </p:blipFill>
        <p:spPr bwMode="auto">
          <a:xfrm>
            <a:off x="669479" y="893763"/>
            <a:ext cx="7646937" cy="5068887"/>
          </a:xfrm>
          <a:prstGeom prst="rect">
            <a:avLst/>
          </a:prstGeom>
          <a:noFill/>
          <a:ln w="9525">
            <a:noFill/>
            <a:miter lim="800000"/>
            <a:headEnd/>
            <a:tailEnd/>
          </a:ln>
        </p:spPr>
      </p:pic>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22</a:t>
            </a:fld>
            <a:endParaRPr lang="nl-NL"/>
          </a:p>
        </p:txBody>
      </p:sp>
    </p:spTree>
    <p:extLst>
      <p:ext uri="{BB962C8B-B14F-4D97-AF65-F5344CB8AC3E}">
        <p14:creationId xmlns:p14="http://schemas.microsoft.com/office/powerpoint/2010/main" val="3496608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tLang="nl-NL" dirty="0">
                <a:solidFill>
                  <a:srgbClr val="336699"/>
                </a:solidFill>
                <a:effectLst>
                  <a:outerShdw blurRad="38100" dist="38100" dir="2700000" algn="tl">
                    <a:srgbClr val="000000">
                      <a:alpha val="43137"/>
                    </a:srgbClr>
                  </a:outerShdw>
                </a:effectLst>
                <a:latin typeface="Palatino" pitchFamily="18" charset="0"/>
              </a:rPr>
              <a:t>Spildraai</a:t>
            </a:r>
            <a:endParaRPr lang="nl-NL" dirty="0"/>
          </a:p>
        </p:txBody>
      </p:sp>
      <p:sp>
        <p:nvSpPr>
          <p:cNvPr id="5" name="Tijdelijke aanduiding voor dianummer 4"/>
          <p:cNvSpPr>
            <a:spLocks noGrp="1"/>
          </p:cNvSpPr>
          <p:nvPr>
            <p:ph type="sldNum" sz="quarter" idx="12"/>
          </p:nvPr>
        </p:nvSpPr>
        <p:spPr/>
        <p:txBody>
          <a:bodyPr/>
          <a:lstStyle/>
          <a:p>
            <a:pPr>
              <a:defRPr/>
            </a:pPr>
            <a:fld id="{2E13EC91-CBBB-41E5-A176-CD6D38F69200}" type="slidenum">
              <a:rPr lang="nl-NL" smtClean="0"/>
              <a:pPr>
                <a:defRPr/>
              </a:pPr>
              <a:t>23</a:t>
            </a:fld>
            <a:endParaRPr lang="nl-NL"/>
          </a:p>
        </p:txBody>
      </p:sp>
      <p:sp>
        <p:nvSpPr>
          <p:cNvPr id="3" name="Tijdelijke aanduiding voor inhoud 2"/>
          <p:cNvSpPr>
            <a:spLocks noGrp="1"/>
          </p:cNvSpPr>
          <p:nvPr>
            <p:ph idx="1"/>
          </p:nvPr>
        </p:nvSpPr>
        <p:spPr/>
        <p:txBody>
          <a:bodyPr/>
          <a:lstStyle/>
          <a:p>
            <a:endParaRPr lang="nl-NL"/>
          </a:p>
        </p:txBody>
      </p:sp>
    </p:spTree>
    <p:controls>
      <mc:AlternateContent xmlns:mc="http://schemas.openxmlformats.org/markup-compatibility/2006">
        <mc:Choice xmlns:v="urn:schemas-microsoft-com:vml" Requires="v">
          <p:control spid="39956" name="WindowsMediaPlayer1" r:id="rId2" imgW="8640720" imgH="6335640"/>
        </mc:Choice>
        <mc:Fallback>
          <p:control name="WindowsMediaPlayer1" r:id="rId2" imgW="8640720" imgH="6335640">
            <p:pic>
              <p:nvPicPr>
                <p:cNvPr id="4" name="WindowsMediaPlayer1"/>
                <p:cNvPicPr preferRelativeResize="0">
                  <a:picLocks noChangeArrowheads="1" noChangeShapeType="1"/>
                </p:cNvPicPr>
                <p:nvPr/>
              </p:nvPicPr>
              <p:blipFill>
                <a:blip r:embed="rId4"/>
                <a:srcRect/>
                <a:stretch>
                  <a:fillRect/>
                </a:stretch>
              </p:blipFill>
              <p:spPr bwMode="auto">
                <a:xfrm>
                  <a:off x="250825" y="188913"/>
                  <a:ext cx="8640763" cy="63357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21817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rgbClr val="336699"/>
                </a:solidFill>
                <a:latin typeface="Gill Sans MT" panose="020B0502020104020203" pitchFamily="34" charset="0"/>
              </a:rPr>
              <a:t>Nageboortetijdperk</a:t>
            </a:r>
          </a:p>
        </p:txBody>
      </p:sp>
      <p:sp>
        <p:nvSpPr>
          <p:cNvPr id="4" name="Tijdelijke aanduiding voor inhoud 3"/>
          <p:cNvSpPr>
            <a:spLocks noGrp="1"/>
          </p:cNvSpPr>
          <p:nvPr>
            <p:ph idx="1"/>
          </p:nvPr>
        </p:nvSpPr>
        <p:spPr/>
        <p:txBody>
          <a:bodyPr/>
          <a:lstStyle/>
          <a:p>
            <a:r>
              <a:rPr lang="nl-NL" sz="2400" dirty="0">
                <a:solidFill>
                  <a:schemeClr val="tx1">
                    <a:lumMod val="50000"/>
                    <a:lumOff val="50000"/>
                  </a:schemeClr>
                </a:solidFill>
                <a:latin typeface="Gill Sans MT" panose="020B0502020104020203" pitchFamily="34" charset="0"/>
              </a:rPr>
              <a:t>inknippen/uitscheuren</a:t>
            </a:r>
          </a:p>
          <a:p>
            <a:r>
              <a:rPr lang="nl-NL" sz="2400" dirty="0">
                <a:solidFill>
                  <a:schemeClr val="tx1">
                    <a:lumMod val="50000"/>
                    <a:lumOff val="50000"/>
                  </a:schemeClr>
                </a:solidFill>
                <a:latin typeface="Gill Sans MT" panose="020B0502020104020203" pitchFamily="34" charset="0"/>
              </a:rPr>
              <a:t>moederkoek (placenta)</a:t>
            </a:r>
          </a:p>
          <a:p>
            <a:r>
              <a:rPr lang="nl-NL" sz="2400" dirty="0">
                <a:solidFill>
                  <a:schemeClr val="tx1">
                    <a:lumMod val="50000"/>
                    <a:lumOff val="50000"/>
                  </a:schemeClr>
                </a:solidFill>
                <a:latin typeface="Gill Sans MT" panose="020B0502020104020203" pitchFamily="34" charset="0"/>
              </a:rPr>
              <a:t>bloedverlies</a:t>
            </a:r>
          </a:p>
          <a:p>
            <a:r>
              <a:rPr lang="nl-NL" sz="2400" dirty="0">
                <a:solidFill>
                  <a:schemeClr val="tx1">
                    <a:lumMod val="50000"/>
                    <a:lumOff val="50000"/>
                  </a:schemeClr>
                </a:solidFill>
                <a:latin typeface="Gill Sans MT" panose="020B0502020104020203" pitchFamily="34" charset="0"/>
              </a:rPr>
              <a:t>hechten</a:t>
            </a:r>
          </a:p>
        </p:txBody>
      </p:sp>
      <p:sp>
        <p:nvSpPr>
          <p:cNvPr id="2" name="Tijdelijke aanduiding voor dianummer 1"/>
          <p:cNvSpPr>
            <a:spLocks noGrp="1"/>
          </p:cNvSpPr>
          <p:nvPr>
            <p:ph type="sldNum" sz="quarter" idx="12"/>
          </p:nvPr>
        </p:nvSpPr>
        <p:spPr/>
        <p:txBody>
          <a:bodyPr/>
          <a:lstStyle/>
          <a:p>
            <a:pPr>
              <a:defRPr/>
            </a:pPr>
            <a:fld id="{39580E86-A725-4BF6-96D5-49EA7979D2D6}" type="slidenum">
              <a:rPr lang="nl-NL" smtClean="0"/>
              <a:pPr>
                <a:defRPr/>
              </a:pPr>
              <a:t>24</a:t>
            </a:fld>
            <a:endParaRPr lang="nl-NL"/>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946" y="3284984"/>
            <a:ext cx="3165163" cy="3138787"/>
          </a:xfrm>
          <a:prstGeom prst="rect">
            <a:avLst/>
          </a:prstGeom>
        </p:spPr>
      </p:pic>
    </p:spTree>
    <p:extLst>
      <p:ext uri="{BB962C8B-B14F-4D97-AF65-F5344CB8AC3E}">
        <p14:creationId xmlns:p14="http://schemas.microsoft.com/office/powerpoint/2010/main" val="2204169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0" y="404664"/>
            <a:ext cx="9144000" cy="792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4400" kern="0" dirty="0">
                <a:solidFill>
                  <a:srgbClr val="336699"/>
                </a:solidFill>
                <a:latin typeface="Gill Sans MT" panose="020B0502020104020203" pitchFamily="34" charset="0"/>
                <a:ea typeface="+mj-ea"/>
                <a:cs typeface="+mj-cs"/>
              </a:rPr>
              <a:t>i</a:t>
            </a:r>
            <a:r>
              <a:rPr kumimoji="0" lang="nl-NL" altLang="nl-NL" sz="4400" i="0" u="none" strike="noStrike" kern="0" cap="none" spc="0" normalizeH="0" noProof="0" dirty="0" err="1">
                <a:ln>
                  <a:noFill/>
                </a:ln>
                <a:solidFill>
                  <a:srgbClr val="336699"/>
                </a:solidFill>
                <a:uLnTx/>
                <a:uFillTx/>
                <a:latin typeface="Gill Sans MT" panose="020B0502020104020203" pitchFamily="34" charset="0"/>
                <a:ea typeface="+mj-ea"/>
                <a:cs typeface="+mj-cs"/>
              </a:rPr>
              <a:t>nleiden</a:t>
            </a:r>
            <a:r>
              <a:rPr kumimoji="0" lang="nl-NL" altLang="nl-NL" sz="4400" i="0" u="none" strike="noStrike" kern="0" cap="none" spc="0" normalizeH="0" baseline="0" noProof="0" dirty="0">
                <a:ln>
                  <a:noFill/>
                </a:ln>
                <a:solidFill>
                  <a:srgbClr val="336699"/>
                </a:solidFill>
                <a:uLnTx/>
                <a:uFillTx/>
                <a:latin typeface="Gill Sans MT" panose="020B0502020104020203" pitchFamily="34" charset="0"/>
                <a:ea typeface="+mj-ea"/>
                <a:cs typeface="+mj-cs"/>
              </a:rPr>
              <a:t> van de bevalling</a:t>
            </a:r>
          </a:p>
        </p:txBody>
      </p:sp>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25</a:t>
            </a:fld>
            <a:endParaRPr lang="nl-NL"/>
          </a:p>
        </p:txBody>
      </p:sp>
      <p:pic>
        <p:nvPicPr>
          <p:cNvPr id="96258" name="Picture 2" descr="http://ts1.mm.bing.net/th?&amp;id=HN.608044623707178658&amp;w=300&amp;h=300&amp;c=0&amp;pid=1.9&amp;rs=0&amp;p=0"/>
          <p:cNvPicPr>
            <a:picLocks noChangeAspect="1" noChangeArrowheads="1"/>
          </p:cNvPicPr>
          <p:nvPr/>
        </p:nvPicPr>
        <p:blipFill>
          <a:blip r:embed="rId3" cstate="print"/>
          <a:srcRect/>
          <a:stretch>
            <a:fillRect/>
          </a:stretch>
        </p:blipFill>
        <p:spPr bwMode="auto">
          <a:xfrm>
            <a:off x="1210444" y="2060848"/>
            <a:ext cx="2857500" cy="2857500"/>
          </a:xfrm>
          <a:prstGeom prst="rect">
            <a:avLst/>
          </a:prstGeom>
          <a:noFill/>
        </p:spPr>
      </p:pic>
    </p:spTree>
    <p:extLst>
      <p:ext uri="{BB962C8B-B14F-4D97-AF65-F5344CB8AC3E}">
        <p14:creationId xmlns:p14="http://schemas.microsoft.com/office/powerpoint/2010/main" val="236648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0" y="410146"/>
            <a:ext cx="9144000" cy="7145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4400" kern="0" dirty="0">
                <a:solidFill>
                  <a:srgbClr val="336699"/>
                </a:solidFill>
                <a:latin typeface="Gill Sans MT" panose="020B0502020104020203" pitchFamily="34" charset="0"/>
                <a:ea typeface="+mj-ea"/>
                <a:cs typeface="+mj-cs"/>
              </a:rPr>
              <a:t>o</a:t>
            </a:r>
            <a:r>
              <a:rPr kumimoji="0" lang="nl-NL" altLang="nl-NL" sz="4400" i="0" u="none" strike="noStrike" kern="0" cap="none" spc="0" normalizeH="0" baseline="0" noProof="0" dirty="0" err="1">
                <a:ln>
                  <a:noFill/>
                </a:ln>
                <a:solidFill>
                  <a:srgbClr val="336699"/>
                </a:solidFill>
                <a:effectLst/>
                <a:uLnTx/>
                <a:uFillTx/>
                <a:latin typeface="Gill Sans MT" panose="020B0502020104020203" pitchFamily="34" charset="0"/>
                <a:ea typeface="+mj-ea"/>
                <a:cs typeface="+mj-cs"/>
              </a:rPr>
              <a:t>nrijpe</a:t>
            </a:r>
            <a:r>
              <a:rPr kumimoji="0" lang="nl-NL" altLang="nl-NL" sz="4400" i="0" u="none" strike="noStrike" kern="0" cap="none" spc="0" normalizeH="0" baseline="0" noProof="0" dirty="0">
                <a:ln>
                  <a:noFill/>
                </a:ln>
                <a:solidFill>
                  <a:srgbClr val="336699"/>
                </a:solidFill>
                <a:effectLst/>
                <a:uLnTx/>
                <a:uFillTx/>
                <a:latin typeface="Gill Sans MT" panose="020B0502020104020203" pitchFamily="34" charset="0"/>
                <a:ea typeface="+mj-ea"/>
                <a:cs typeface="+mj-cs"/>
              </a:rPr>
              <a:t> baarmoedermond</a:t>
            </a:r>
          </a:p>
        </p:txBody>
      </p:sp>
      <p:sp>
        <p:nvSpPr>
          <p:cNvPr id="5" name="Rectangle 3"/>
          <p:cNvSpPr txBox="1">
            <a:spLocks/>
          </p:cNvSpPr>
          <p:nvPr/>
        </p:nvSpPr>
        <p:spPr bwMode="auto">
          <a:xfrm>
            <a:off x="912423" y="1388442"/>
            <a:ext cx="7488237" cy="960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nl-NL" altLang="nl-NL" sz="2400" kern="0" dirty="0">
                <a:solidFill>
                  <a:schemeClr val="tx1">
                    <a:lumMod val="50000"/>
                    <a:lumOff val="50000"/>
                  </a:schemeClr>
                </a:solidFill>
                <a:latin typeface="Gill Sans MT" panose="020B0502020104020203" pitchFamily="34" charset="0"/>
              </a:rPr>
              <a:t>p</a:t>
            </a:r>
            <a:r>
              <a:rPr kumimoji="0" lang="nl-NL"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rPr>
              <a:t>rimen</a:t>
            </a:r>
            <a:r>
              <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 = week maken van de baarmoedermond met behulp van vaginale tabletten</a:t>
            </a: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nl-NL" altLang="nl-NL" sz="2400" b="0" i="0" u="none" strike="noStrike" kern="0" cap="none" spc="0" normalizeH="0" baseline="0" noProof="0" dirty="0">
              <a:ln>
                <a:noFill/>
              </a:ln>
              <a:solidFill>
                <a:schemeClr val="bg2"/>
              </a:solidFill>
              <a:effectLst/>
              <a:uLnTx/>
              <a:uFillTx/>
              <a:latin typeface="+mn-lt"/>
            </a:endParaRPr>
          </a:p>
        </p:txBody>
      </p:sp>
      <p:pic>
        <p:nvPicPr>
          <p:cNvPr id="6" name="Picture 4"/>
          <p:cNvPicPr>
            <a:picLocks noChangeAspect="1" noChangeArrowheads="1"/>
          </p:cNvPicPr>
          <p:nvPr/>
        </p:nvPicPr>
        <p:blipFill>
          <a:blip r:embed="rId3" cstate="print"/>
          <a:srcRect/>
          <a:stretch>
            <a:fillRect/>
          </a:stretch>
        </p:blipFill>
        <p:spPr bwMode="auto">
          <a:xfrm>
            <a:off x="1259632" y="2348880"/>
            <a:ext cx="6408712" cy="4176464"/>
          </a:xfrm>
          <a:prstGeom prst="rect">
            <a:avLst/>
          </a:prstGeom>
          <a:noFill/>
          <a:ln w="9525">
            <a:solidFill>
              <a:srgbClr val="000000"/>
            </a:solidFill>
            <a:miter lim="800000"/>
            <a:headEnd/>
            <a:tailEnd/>
          </a:ln>
        </p:spPr>
      </p:pic>
      <p:sp>
        <p:nvSpPr>
          <p:cNvPr id="7" name="Tijdelijke aanduiding voor dianummer 6"/>
          <p:cNvSpPr>
            <a:spLocks noGrp="1"/>
          </p:cNvSpPr>
          <p:nvPr>
            <p:ph type="sldNum" sz="quarter" idx="12"/>
          </p:nvPr>
        </p:nvSpPr>
        <p:spPr/>
        <p:txBody>
          <a:bodyPr/>
          <a:lstStyle/>
          <a:p>
            <a:pPr>
              <a:defRPr/>
            </a:pPr>
            <a:fld id="{39580E86-A725-4BF6-96D5-49EA7979D2D6}" type="slidenum">
              <a:rPr lang="nl-NL" smtClean="0"/>
              <a:pPr>
                <a:defRPr/>
              </a:pPr>
              <a:t>26</a:t>
            </a:fld>
            <a:endParaRPr lang="nl-NL"/>
          </a:p>
        </p:txBody>
      </p:sp>
    </p:spTree>
    <p:extLst>
      <p:ext uri="{BB962C8B-B14F-4D97-AF65-F5344CB8AC3E}">
        <p14:creationId xmlns:p14="http://schemas.microsoft.com/office/powerpoint/2010/main" val="2245371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0" y="423516"/>
            <a:ext cx="9144000" cy="557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4400" kern="0" dirty="0">
                <a:solidFill>
                  <a:srgbClr val="336699"/>
                </a:solidFill>
                <a:latin typeface="Gill Sans MT" panose="020B0502020104020203" pitchFamily="34" charset="0"/>
                <a:ea typeface="+mj-ea"/>
                <a:cs typeface="+mj-cs"/>
              </a:rPr>
              <a:t>r</a:t>
            </a:r>
            <a:r>
              <a:rPr kumimoji="0" lang="nl-NL" altLang="nl-NL" sz="4400" i="0" u="none" strike="noStrike" kern="0" cap="none" spc="0" normalizeH="0" baseline="0" noProof="0" dirty="0" err="1">
                <a:ln>
                  <a:noFill/>
                </a:ln>
                <a:solidFill>
                  <a:srgbClr val="336699"/>
                </a:solidFill>
                <a:uLnTx/>
                <a:uFillTx/>
                <a:latin typeface="Gill Sans MT" panose="020B0502020104020203" pitchFamily="34" charset="0"/>
                <a:ea typeface="+mj-ea"/>
                <a:cs typeface="+mj-cs"/>
              </a:rPr>
              <a:t>ijpe</a:t>
            </a:r>
            <a:r>
              <a:rPr kumimoji="0" lang="nl-NL" altLang="nl-NL" sz="4400" i="0" u="none" strike="noStrike" kern="0" cap="none" spc="0" normalizeH="0" baseline="0" noProof="0" dirty="0">
                <a:ln>
                  <a:noFill/>
                </a:ln>
                <a:solidFill>
                  <a:srgbClr val="336699"/>
                </a:solidFill>
                <a:uLnTx/>
                <a:uFillTx/>
                <a:latin typeface="Gill Sans MT" panose="020B0502020104020203" pitchFamily="34" charset="0"/>
                <a:ea typeface="+mj-ea"/>
                <a:cs typeface="+mj-cs"/>
              </a:rPr>
              <a:t> baarmoedermond</a:t>
            </a:r>
          </a:p>
        </p:txBody>
      </p:sp>
      <p:sp>
        <p:nvSpPr>
          <p:cNvPr id="3" name="Rectangle 3"/>
          <p:cNvSpPr txBox="1">
            <a:spLocks/>
          </p:cNvSpPr>
          <p:nvPr/>
        </p:nvSpPr>
        <p:spPr bwMode="auto">
          <a:xfrm>
            <a:off x="797123" y="1254820"/>
            <a:ext cx="7807325" cy="662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rPr>
              <a:t>wee</a:t>
            </a:r>
            <a:r>
              <a:rPr kumimoji="0" lang="nl-NL"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cs typeface="Arial" pitchFamily="34" charset="0"/>
              </a:rPr>
              <a:t>ënstimulerende</a:t>
            </a:r>
            <a:r>
              <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cs typeface="Arial" pitchFamily="34" charset="0"/>
              </a:rPr>
              <a:t> medicijnen na breken van vliezen</a:t>
            </a:r>
          </a:p>
        </p:txBody>
      </p:sp>
      <p:pic>
        <p:nvPicPr>
          <p:cNvPr id="4" name="Picture 4"/>
          <p:cNvPicPr>
            <a:picLocks noChangeAspect="1" noChangeArrowheads="1"/>
          </p:cNvPicPr>
          <p:nvPr/>
        </p:nvPicPr>
        <p:blipFill>
          <a:blip r:embed="rId3" cstate="print"/>
          <a:srcRect/>
          <a:stretch>
            <a:fillRect/>
          </a:stretch>
        </p:blipFill>
        <p:spPr bwMode="auto">
          <a:xfrm>
            <a:off x="1135211" y="1844824"/>
            <a:ext cx="6461125" cy="4392488"/>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pPr>
              <a:defRPr/>
            </a:pPr>
            <a:fld id="{39580E86-A725-4BF6-96D5-49EA7979D2D6}" type="slidenum">
              <a:rPr lang="nl-NL" smtClean="0"/>
              <a:pPr>
                <a:defRPr/>
              </a:pPr>
              <a:t>27</a:t>
            </a:fld>
            <a:endParaRPr lang="nl-NL"/>
          </a:p>
        </p:txBody>
      </p:sp>
    </p:spTree>
    <p:extLst>
      <p:ext uri="{BB962C8B-B14F-4D97-AF65-F5344CB8AC3E}">
        <p14:creationId xmlns:p14="http://schemas.microsoft.com/office/powerpoint/2010/main" val="3309729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0" y="260648"/>
            <a:ext cx="9144000" cy="864096"/>
          </a:xfrm>
        </p:spPr>
        <p:txBody>
          <a:bodyPr/>
          <a:lstStyle/>
          <a:p>
            <a:r>
              <a:rPr lang="nl-NL" altLang="nl-NL" dirty="0" err="1">
                <a:solidFill>
                  <a:srgbClr val="336699"/>
                </a:solidFill>
                <a:latin typeface="Gill Sans MT" panose="020B0502020104020203" pitchFamily="34" charset="0"/>
              </a:rPr>
              <a:t>cardiotocogram</a:t>
            </a:r>
            <a:r>
              <a:rPr lang="nl-NL" altLang="nl-NL" dirty="0">
                <a:solidFill>
                  <a:srgbClr val="336699"/>
                </a:solidFill>
                <a:latin typeface="Gill Sans MT" panose="020B0502020104020203" pitchFamily="34" charset="0"/>
              </a:rPr>
              <a:t> (CTG)</a:t>
            </a:r>
          </a:p>
        </p:txBody>
      </p:sp>
      <p:sp>
        <p:nvSpPr>
          <p:cNvPr id="6" name="Tijdelijke aanduiding voor dianummer 5"/>
          <p:cNvSpPr>
            <a:spLocks noGrp="1"/>
          </p:cNvSpPr>
          <p:nvPr>
            <p:ph type="sldNum" sz="quarter" idx="12"/>
          </p:nvPr>
        </p:nvSpPr>
        <p:spPr/>
        <p:txBody>
          <a:bodyPr/>
          <a:lstStyle/>
          <a:p>
            <a:pPr>
              <a:defRPr/>
            </a:pPr>
            <a:fld id="{2E13EC91-CBBB-41E5-A176-CD6D38F69200}" type="slidenum">
              <a:rPr lang="nl-NL" smtClean="0"/>
              <a:pPr>
                <a:defRPr/>
              </a:pPr>
              <a:t>28</a:t>
            </a:fld>
            <a:endParaRPr lang="nl-NL"/>
          </a:p>
        </p:txBody>
      </p:sp>
      <p:sp>
        <p:nvSpPr>
          <p:cNvPr id="3" name="Tekstvak 2"/>
          <p:cNvSpPr txBox="1"/>
          <p:nvPr/>
        </p:nvSpPr>
        <p:spPr>
          <a:xfrm>
            <a:off x="539750" y="5919663"/>
            <a:ext cx="3836988" cy="461665"/>
          </a:xfrm>
          <a:prstGeom prst="rect">
            <a:avLst/>
          </a:prstGeom>
          <a:noFill/>
        </p:spPr>
        <p:txBody>
          <a:bodyPr wrap="square" rtlCol="0">
            <a:spAutoFit/>
          </a:bodyPr>
          <a:lstStyle/>
          <a:p>
            <a:pPr algn="ctr"/>
            <a:r>
              <a:rPr lang="nl-NL" sz="2400" dirty="0">
                <a:latin typeface="Gill Sans MT" panose="020B0502020104020203" pitchFamily="34" charset="0"/>
              </a:rPr>
              <a:t>uitwendig</a:t>
            </a:r>
          </a:p>
        </p:txBody>
      </p:sp>
      <p:sp>
        <p:nvSpPr>
          <p:cNvPr id="5" name="Tekstvak 4"/>
          <p:cNvSpPr txBox="1"/>
          <p:nvPr/>
        </p:nvSpPr>
        <p:spPr>
          <a:xfrm>
            <a:off x="4736373" y="5919663"/>
            <a:ext cx="3685316" cy="461665"/>
          </a:xfrm>
          <a:prstGeom prst="rect">
            <a:avLst/>
          </a:prstGeom>
          <a:noFill/>
        </p:spPr>
        <p:txBody>
          <a:bodyPr wrap="square" rtlCol="0">
            <a:spAutoFit/>
          </a:bodyPr>
          <a:lstStyle/>
          <a:p>
            <a:pPr algn="ctr"/>
            <a:r>
              <a:rPr lang="nl-NL" sz="2400" dirty="0">
                <a:latin typeface="Gill Sans MT" panose="020B0502020104020203" pitchFamily="34" charset="0"/>
              </a:rPr>
              <a:t>inwendig</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06" y="2710673"/>
            <a:ext cx="3888432" cy="2916324"/>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053" y="1476164"/>
            <a:ext cx="3111810" cy="4149080"/>
          </a:xfrm>
          <a:prstGeom prst="rect">
            <a:avLst/>
          </a:prstGeom>
        </p:spPr>
      </p:pic>
    </p:spTree>
    <p:extLst>
      <p:ext uri="{BB962C8B-B14F-4D97-AF65-F5344CB8AC3E}">
        <p14:creationId xmlns:p14="http://schemas.microsoft.com/office/powerpoint/2010/main" val="2701971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p:cNvSpPr>
          <p:nvPr>
            <p:ph type="title"/>
          </p:nvPr>
        </p:nvSpPr>
        <p:spPr bwMode="auto">
          <a:xfrm>
            <a:off x="0" y="260648"/>
            <a:ext cx="9144000" cy="868958"/>
          </a:xfrm>
          <a:prstGeom prst="rect">
            <a:avLst/>
          </a:prstGeom>
          <a:noFill/>
          <a:ln w="9525">
            <a:noFill/>
            <a:miter lim="800000"/>
            <a:headEnd/>
            <a:tailEnd/>
          </a:ln>
        </p:spPr>
        <p:txBody>
          <a:bodyPr anchor="ctr"/>
          <a:lstStyle/>
          <a:p>
            <a:pPr algn="ctr" eaLnBrk="0" hangingPunct="0"/>
            <a:r>
              <a:rPr lang="nl-NL" altLang="nl-NL" dirty="0">
                <a:solidFill>
                  <a:srgbClr val="336699"/>
                </a:solidFill>
                <a:latin typeface="Gill Sans MT" panose="020B0502020104020203" pitchFamily="34" charset="0"/>
              </a:rPr>
              <a:t>CTG-registratie</a:t>
            </a:r>
          </a:p>
        </p:txBody>
      </p:sp>
      <p:pic>
        <p:nvPicPr>
          <p:cNvPr id="5" name="Picture 4" descr="voorbeeld CTG"/>
          <p:cNvPicPr>
            <a:picLocks noGrp="1" noChangeAspect="1" noChangeArrowheads="1"/>
          </p:cNvPicPr>
          <p:nvPr>
            <p:ph idx="1"/>
          </p:nvPr>
        </p:nvPicPr>
        <p:blipFill>
          <a:blip r:embed="rId3" cstate="print"/>
          <a:srcRect/>
          <a:stretch>
            <a:fillRect/>
          </a:stretch>
        </p:blipFill>
        <p:spPr bwMode="auto">
          <a:xfrm>
            <a:off x="457200" y="2492896"/>
            <a:ext cx="8229600" cy="2367095"/>
          </a:xfrm>
          <a:prstGeom prst="rect">
            <a:avLst/>
          </a:prstGeom>
          <a:noFill/>
          <a:ln w="9525">
            <a:noFill/>
            <a:miter lim="800000"/>
            <a:headEnd/>
            <a:tailEnd/>
          </a:ln>
        </p:spPr>
      </p:pic>
      <p:sp>
        <p:nvSpPr>
          <p:cNvPr id="6" name="Tijdelijke aanduiding voor dianummer 5"/>
          <p:cNvSpPr>
            <a:spLocks noGrp="1"/>
          </p:cNvSpPr>
          <p:nvPr>
            <p:ph type="sldNum" sz="quarter" idx="12"/>
          </p:nvPr>
        </p:nvSpPr>
        <p:spPr/>
        <p:txBody>
          <a:bodyPr/>
          <a:lstStyle/>
          <a:p>
            <a:pPr>
              <a:defRPr/>
            </a:pPr>
            <a:fld id="{2E13EC91-CBBB-41E5-A176-CD6D38F69200}" type="slidenum">
              <a:rPr lang="nl-NL" smtClean="0"/>
              <a:pPr>
                <a:defRPr/>
              </a:pPr>
              <a:t>29</a:t>
            </a:fld>
            <a:endParaRPr lang="nl-NL"/>
          </a:p>
        </p:txBody>
      </p:sp>
    </p:spTree>
    <p:extLst>
      <p:ext uri="{BB962C8B-B14F-4D97-AF65-F5344CB8AC3E}">
        <p14:creationId xmlns:p14="http://schemas.microsoft.com/office/powerpoint/2010/main" val="346291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baby_pasgeboren_muts_2"/>
          <p:cNvPicPr>
            <a:picLocks noGrp="1" noChangeAspect="1" noChangeArrowheads="1"/>
          </p:cNvPicPr>
          <p:nvPr>
            <p:ph idx="4294967295"/>
          </p:nvPr>
        </p:nvPicPr>
        <p:blipFill>
          <a:blip r:embed="rId3" cstate="print"/>
          <a:srcRect/>
          <a:stretch>
            <a:fillRect/>
          </a:stretch>
        </p:blipFill>
        <p:spPr>
          <a:xfrm>
            <a:off x="-396875" y="-4763"/>
            <a:ext cx="9937750" cy="6862763"/>
          </a:xfrm>
        </p:spPr>
      </p:pic>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3</a:t>
            </a:fld>
            <a:endParaRPr lang="nl-NL"/>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0648"/>
            <a:ext cx="8229600" cy="868958"/>
          </a:xfrm>
        </p:spPr>
        <p:txBody>
          <a:bodyPr/>
          <a:lstStyle/>
          <a:p>
            <a:pPr eaLnBrk="1" hangingPunct="1"/>
            <a:r>
              <a:rPr lang="en-US" altLang="nl-NL" dirty="0">
                <a:solidFill>
                  <a:srgbClr val="336699"/>
                </a:solidFill>
                <a:latin typeface="Gill Sans MT" panose="020B0502020104020203" pitchFamily="34" charset="0"/>
              </a:rPr>
              <a:t>centrale post verloskamers</a:t>
            </a:r>
            <a:endParaRPr lang="nl-NL" altLang="nl-NL" dirty="0"/>
          </a:p>
        </p:txBody>
      </p:sp>
      <p:sp>
        <p:nvSpPr>
          <p:cNvPr id="5" name="Tijdelijke aanduiding voor dianummer 4"/>
          <p:cNvSpPr>
            <a:spLocks noGrp="1"/>
          </p:cNvSpPr>
          <p:nvPr>
            <p:ph type="sldNum" sz="quarter" idx="12"/>
          </p:nvPr>
        </p:nvSpPr>
        <p:spPr/>
        <p:txBody>
          <a:bodyPr/>
          <a:lstStyle/>
          <a:p>
            <a:pPr>
              <a:defRPr/>
            </a:pPr>
            <a:fld id="{2E13EC91-CBBB-41E5-A176-CD6D38F69200}" type="slidenum">
              <a:rPr lang="nl-NL" smtClean="0"/>
              <a:pPr>
                <a:defRPr/>
              </a:pPr>
              <a:t>30</a:t>
            </a:fld>
            <a:endParaRPr lang="nl-NL"/>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81" y="1124744"/>
            <a:ext cx="7296811" cy="5472608"/>
          </a:xfrm>
          <a:prstGeom prst="rect">
            <a:avLst/>
          </a:prstGeom>
        </p:spPr>
      </p:pic>
    </p:spTree>
    <p:extLst>
      <p:ext uri="{BB962C8B-B14F-4D97-AF65-F5344CB8AC3E}">
        <p14:creationId xmlns:p14="http://schemas.microsoft.com/office/powerpoint/2010/main" val="2602160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0" y="404664"/>
            <a:ext cx="9143999" cy="557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4400" kern="0" noProof="0" dirty="0">
                <a:solidFill>
                  <a:srgbClr val="336699"/>
                </a:solidFill>
                <a:latin typeface="Gill Sans MT" panose="020B0502020104020203" pitchFamily="34" charset="0"/>
                <a:ea typeface="+mj-ea"/>
                <a:cs typeface="+mj-cs"/>
              </a:rPr>
              <a:t>p</a:t>
            </a:r>
            <a:r>
              <a:rPr kumimoji="0" lang="nl-NL" altLang="nl-NL" sz="4400" i="0" u="none" strike="noStrike" kern="0" cap="none" spc="0" normalizeH="0" baseline="0" noProof="0" dirty="0">
                <a:ln>
                  <a:noFill/>
                </a:ln>
                <a:solidFill>
                  <a:srgbClr val="336699"/>
                </a:solidFill>
                <a:uLnTx/>
                <a:uFillTx/>
                <a:latin typeface="Gill Sans MT" panose="020B0502020104020203" pitchFamily="34" charset="0"/>
                <a:ea typeface="+mj-ea"/>
                <a:cs typeface="+mj-cs"/>
              </a:rPr>
              <a:t>ijnstilling – situatie-afhankelijk</a:t>
            </a:r>
          </a:p>
        </p:txBody>
      </p:sp>
      <p:sp>
        <p:nvSpPr>
          <p:cNvPr id="3" name="Rectangle 3"/>
          <p:cNvSpPr txBox="1">
            <a:spLocks/>
          </p:cNvSpPr>
          <p:nvPr/>
        </p:nvSpPr>
        <p:spPr bwMode="auto">
          <a:xfrm>
            <a:off x="804821" y="2153904"/>
            <a:ext cx="7488238" cy="382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nl-NL" altLang="nl-NL" sz="2400" kern="0" dirty="0">
                <a:solidFill>
                  <a:schemeClr val="tx1">
                    <a:lumMod val="50000"/>
                    <a:lumOff val="50000"/>
                  </a:schemeClr>
                </a:solidFill>
                <a:latin typeface="Gill Sans MT" panose="020B0502020104020203" pitchFamily="34" charset="0"/>
              </a:rPr>
              <a:t>p</a:t>
            </a:r>
            <a:r>
              <a:rPr kumimoji="0" lang="nl-NL"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rPr>
              <a:t>ethidine</a:t>
            </a:r>
            <a:r>
              <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rPr>
              <a:t>remifentanil</a:t>
            </a:r>
            <a:endPar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nl-NL" altLang="nl-NL" sz="2400" kern="0" dirty="0">
                <a:solidFill>
                  <a:schemeClr val="tx1">
                    <a:lumMod val="50000"/>
                    <a:lumOff val="50000"/>
                  </a:schemeClr>
                </a:solidFill>
                <a:latin typeface="Gill Sans MT" panose="020B0502020104020203" pitchFamily="34" charset="0"/>
              </a:rPr>
              <a:t>r</a:t>
            </a:r>
            <a:r>
              <a:rPr kumimoji="0" lang="nl-NL"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rPr>
              <a:t>uggenprik</a:t>
            </a:r>
            <a:r>
              <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 (epiduraal)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nl-NL" altLang="nl-NL" sz="2800" b="0" i="0" u="none" strike="noStrike" kern="0" cap="none" spc="0" normalizeH="0" baseline="0" noProof="0" dirty="0">
              <a:ln>
                <a:noFill/>
              </a:ln>
              <a:solidFill>
                <a:schemeClr val="bg1"/>
              </a:solidFill>
              <a:effectLst/>
              <a:uLnTx/>
              <a:uFillTx/>
              <a:latin typeface="Gill Sans MT" panose="020B0502020104020203"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nl-NL" altLang="nl-NL" sz="2800" b="0" i="0" u="none" strike="noStrike" kern="0" cap="none" spc="0" normalizeH="0" baseline="0" noProof="0" dirty="0">
              <a:ln>
                <a:noFill/>
              </a:ln>
              <a:solidFill>
                <a:schemeClr val="bg1"/>
              </a:solidFill>
              <a:effectLst/>
              <a:uLnTx/>
              <a:uFillTx/>
              <a:latin typeface="+mn-lt"/>
              <a:ea typeface="+mn-ea"/>
              <a:cs typeface="+mn-cs"/>
            </a:endParaRPr>
          </a:p>
        </p:txBody>
      </p:sp>
      <p:sp>
        <p:nvSpPr>
          <p:cNvPr id="4" name="Tijdelijke aanduiding voor dianummer 3"/>
          <p:cNvSpPr>
            <a:spLocks noGrp="1"/>
          </p:cNvSpPr>
          <p:nvPr>
            <p:ph type="sldNum" sz="quarter" idx="12"/>
          </p:nvPr>
        </p:nvSpPr>
        <p:spPr/>
        <p:txBody>
          <a:bodyPr/>
          <a:lstStyle/>
          <a:p>
            <a:pPr>
              <a:defRPr/>
            </a:pPr>
            <a:fld id="{39580E86-A725-4BF6-96D5-49EA7979D2D6}" type="slidenum">
              <a:rPr lang="nl-NL" smtClean="0"/>
              <a:pPr>
                <a:defRPr/>
              </a:pPr>
              <a:t>31</a:t>
            </a:fld>
            <a:endParaRPr lang="nl-NL"/>
          </a:p>
        </p:txBody>
      </p:sp>
      <p:pic>
        <p:nvPicPr>
          <p:cNvPr id="40962" name="Picture 2" descr="http://revolution.butler-cms.com/cust-images/cust-6/newsitem-abd959f934dd42896329edbc3882787f-thum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88119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87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36512" y="476672"/>
            <a:ext cx="9108504" cy="557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altLang="nl-NL" sz="4400" kern="0" dirty="0">
                <a:solidFill>
                  <a:srgbClr val="336699"/>
                </a:solidFill>
                <a:latin typeface="Gill Sans MT" panose="020B0502020104020203" pitchFamily="34" charset="0"/>
                <a:ea typeface="+mj-ea"/>
                <a:cs typeface="+mj-cs"/>
              </a:rPr>
              <a:t>ruggenprik</a:t>
            </a:r>
            <a:r>
              <a:rPr kumimoji="0" lang="nl-NL" altLang="nl-NL" sz="4400" i="0" u="none" strike="noStrike" kern="0" cap="none" spc="0" normalizeH="0" baseline="0" noProof="0" dirty="0">
                <a:ln>
                  <a:noFill/>
                </a:ln>
                <a:solidFill>
                  <a:srgbClr val="336699"/>
                </a:solidFill>
                <a:uLnTx/>
                <a:uFillTx/>
                <a:latin typeface="Gill Sans MT" panose="020B0502020104020203" pitchFamily="34" charset="0"/>
                <a:ea typeface="+mj-ea"/>
                <a:cs typeface="+mj-cs"/>
              </a:rPr>
              <a:t> </a:t>
            </a:r>
          </a:p>
        </p:txBody>
      </p:sp>
      <p:sp>
        <p:nvSpPr>
          <p:cNvPr id="4" name="Rectangle 3"/>
          <p:cNvSpPr txBox="1">
            <a:spLocks/>
          </p:cNvSpPr>
          <p:nvPr/>
        </p:nvSpPr>
        <p:spPr bwMode="auto">
          <a:xfrm>
            <a:off x="415800" y="1744663"/>
            <a:ext cx="8548688" cy="382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infuus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extra </a:t>
            </a:r>
            <a:r>
              <a:rPr lang="nl-NL" altLang="nl-NL" sz="2400" kern="0" dirty="0">
                <a:solidFill>
                  <a:schemeClr val="tx1">
                    <a:lumMod val="50000"/>
                    <a:lumOff val="50000"/>
                  </a:schemeClr>
                </a:solidFill>
                <a:latin typeface="Gill Sans MT" panose="020B0502020104020203" pitchFamily="34" charset="0"/>
              </a:rPr>
              <a:t>bewaking</a:t>
            </a:r>
            <a:r>
              <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 baby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nl-NL" altLang="nl-NL" sz="2400" kern="0" dirty="0">
                <a:solidFill>
                  <a:schemeClr val="tx1">
                    <a:lumMod val="50000"/>
                    <a:lumOff val="50000"/>
                  </a:schemeClr>
                </a:solidFill>
                <a:latin typeface="Gill Sans MT" panose="020B0502020104020203" pitchFamily="34" charset="0"/>
              </a:rPr>
              <a:t>b</a:t>
            </a:r>
            <a:r>
              <a:rPr kumimoji="0" lang="nl-NL"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rPr>
              <a:t>loeddrukdaling</a:t>
            </a:r>
            <a:r>
              <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nl-NL" altLang="nl-NL" sz="2400" kern="0" dirty="0">
                <a:solidFill>
                  <a:schemeClr val="tx1">
                    <a:lumMod val="50000"/>
                    <a:lumOff val="50000"/>
                  </a:schemeClr>
                </a:solidFill>
                <a:latin typeface="Gill Sans MT" panose="020B0502020104020203" pitchFamily="34" charset="0"/>
              </a:rPr>
              <a:t>t</a:t>
            </a:r>
            <a:r>
              <a:rPr kumimoji="0" lang="nl-NL"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rPr>
              <a:t>emperatuursverhoging</a:t>
            </a:r>
            <a:endParaRPr lang="nl-NL" altLang="nl-NL" sz="2400" kern="0" dirty="0">
              <a:solidFill>
                <a:schemeClr val="tx1">
                  <a:lumMod val="50000"/>
                  <a:lumOff val="50000"/>
                </a:schemeClr>
              </a:solidFill>
              <a:latin typeface="Gill Sans MT" panose="020B0502020104020203"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nl-NL"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endParaRPr>
          </a:p>
        </p:txBody>
      </p:sp>
      <p:sp>
        <p:nvSpPr>
          <p:cNvPr id="5" name="Tijdelijke aanduiding voor dianummer 4"/>
          <p:cNvSpPr>
            <a:spLocks noGrp="1"/>
          </p:cNvSpPr>
          <p:nvPr>
            <p:ph type="sldNum" sz="quarter" idx="12"/>
          </p:nvPr>
        </p:nvSpPr>
        <p:spPr/>
        <p:txBody>
          <a:bodyPr/>
          <a:lstStyle/>
          <a:p>
            <a:pPr>
              <a:defRPr/>
            </a:pPr>
            <a:fld id="{39580E86-A725-4BF6-96D5-49EA7979D2D6}" type="slidenum">
              <a:rPr lang="nl-NL" smtClean="0"/>
              <a:pPr>
                <a:defRPr/>
              </a:pPr>
              <a:t>32</a:t>
            </a:fld>
            <a:endParaRPr lang="nl-NL"/>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614" y="3655219"/>
            <a:ext cx="4680372" cy="305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322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404664"/>
            <a:ext cx="9144000"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nl-NL" sz="4400" dirty="0">
                <a:solidFill>
                  <a:srgbClr val="336699"/>
                </a:solidFill>
                <a:latin typeface="Gill Sans MT" panose="020B0502020104020203" pitchFamily="34" charset="0"/>
              </a:rPr>
              <a:t>hulpmiddelen</a:t>
            </a:r>
          </a:p>
        </p:txBody>
      </p:sp>
      <p:pic>
        <p:nvPicPr>
          <p:cNvPr id="3" name="Picture 2"/>
          <p:cNvPicPr>
            <a:picLocks noChangeAspect="1" noChangeArrowheads="1"/>
          </p:cNvPicPr>
          <p:nvPr/>
        </p:nvPicPr>
        <p:blipFill>
          <a:blip r:embed="rId3" cstate="print"/>
          <a:srcRect/>
          <a:stretch>
            <a:fillRect/>
          </a:stretch>
        </p:blipFill>
        <p:spPr bwMode="auto">
          <a:xfrm>
            <a:off x="386343" y="1904405"/>
            <a:ext cx="2952030" cy="1956643"/>
          </a:xfrm>
          <a:prstGeom prst="rect">
            <a:avLst/>
          </a:prstGeom>
          <a:noFill/>
          <a:ln w="9525">
            <a:noFill/>
            <a:miter lim="800000"/>
            <a:headEnd/>
            <a:tailEnd/>
          </a:ln>
        </p:spPr>
      </p:pic>
      <p:pic>
        <p:nvPicPr>
          <p:cNvPr id="4" name="Picture 5" descr="IMG_1047"/>
          <p:cNvPicPr>
            <a:picLocks noChangeAspect="1" noChangeArrowheads="1"/>
          </p:cNvPicPr>
          <p:nvPr/>
        </p:nvPicPr>
        <p:blipFill>
          <a:blip r:embed="rId4" cstate="print"/>
          <a:srcRect/>
          <a:stretch>
            <a:fillRect/>
          </a:stretch>
        </p:blipFill>
        <p:spPr bwMode="auto">
          <a:xfrm>
            <a:off x="386343" y="4077072"/>
            <a:ext cx="2993852" cy="2246041"/>
          </a:xfrm>
          <a:prstGeom prst="rect">
            <a:avLst/>
          </a:prstGeom>
          <a:noFill/>
          <a:ln w="9525">
            <a:noFill/>
            <a:miter lim="800000"/>
            <a:headEnd/>
            <a:tailEnd/>
          </a:ln>
        </p:spPr>
      </p:pic>
      <p:sp>
        <p:nvSpPr>
          <p:cNvPr id="7" name="Tijdelijke aanduiding voor dianummer 6"/>
          <p:cNvSpPr>
            <a:spLocks noGrp="1"/>
          </p:cNvSpPr>
          <p:nvPr>
            <p:ph type="sldNum" sz="quarter" idx="12"/>
          </p:nvPr>
        </p:nvSpPr>
        <p:spPr/>
        <p:txBody>
          <a:bodyPr/>
          <a:lstStyle/>
          <a:p>
            <a:pPr>
              <a:defRPr/>
            </a:pPr>
            <a:fld id="{39580E86-A725-4BF6-96D5-49EA7979D2D6}" type="slidenum">
              <a:rPr lang="nl-NL" smtClean="0"/>
              <a:pPr>
                <a:defRPr/>
              </a:pPr>
              <a:t>33</a:t>
            </a:fld>
            <a:endParaRPr lang="nl-NL"/>
          </a:p>
        </p:txBody>
      </p:sp>
      <p:graphicFrame>
        <p:nvGraphicFramePr>
          <p:cNvPr id="8" name="Tijdelijke aanduiding voor inhoud 2"/>
          <p:cNvGraphicFramePr>
            <a:graphicFrameLocks noGrp="1"/>
          </p:cNvGraphicFramePr>
          <p:nvPr>
            <p:extLst>
              <p:ext uri="{D42A27DB-BD31-4B8C-83A1-F6EECF244321}">
                <p14:modId xmlns:p14="http://schemas.microsoft.com/office/powerpoint/2010/main" val="448569882"/>
              </p:ext>
            </p:extLst>
          </p:nvPr>
        </p:nvGraphicFramePr>
        <p:xfrm>
          <a:off x="3203848" y="2204865"/>
          <a:ext cx="5781328" cy="324024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nl-NL" sz="4400" kern="0" dirty="0">
                <a:solidFill>
                  <a:srgbClr val="336699"/>
                </a:solidFill>
                <a:latin typeface="Gill Sans MT" panose="020B0502020104020203" pitchFamily="34" charset="0"/>
                <a:ea typeface="+mj-ea"/>
                <a:cs typeface="+mj-cs"/>
              </a:rPr>
              <a:t>h</a:t>
            </a:r>
            <a:r>
              <a:rPr kumimoji="0" lang="en-US" altLang="nl-NL" sz="4400" i="0" u="none" strike="noStrike" kern="0" cap="none" spc="0" normalizeH="0" baseline="0" noProof="0" dirty="0">
                <a:ln>
                  <a:noFill/>
                </a:ln>
                <a:solidFill>
                  <a:srgbClr val="336699"/>
                </a:solidFill>
                <a:uLnTx/>
                <a:uFillTx/>
                <a:latin typeface="Gill Sans MT" panose="020B0502020104020203" pitchFamily="34" charset="0"/>
                <a:ea typeface="+mj-ea"/>
                <a:cs typeface="+mj-cs"/>
              </a:rPr>
              <a:t>oofdje na de bevalling</a:t>
            </a:r>
            <a:endParaRPr kumimoji="0" lang="nl-NL" altLang="nl-NL" sz="4400" i="0" u="none" strike="noStrike" kern="0" cap="none" spc="0" normalizeH="0" baseline="0" noProof="0" dirty="0">
              <a:ln>
                <a:noFill/>
              </a:ln>
              <a:solidFill>
                <a:srgbClr val="336699"/>
              </a:solidFill>
              <a:uLnTx/>
              <a:uFillTx/>
              <a:latin typeface="Gill Sans MT" panose="020B0502020104020203" pitchFamily="34" charset="0"/>
              <a:ea typeface="+mj-ea"/>
              <a:cs typeface="+mj-cs"/>
            </a:endParaRPr>
          </a:p>
        </p:txBody>
      </p:sp>
      <p:pic>
        <p:nvPicPr>
          <p:cNvPr id="3" name="Tijdelijke aanduiding voor inhoud 5"/>
          <p:cNvPicPr>
            <a:picLocks noChangeAspect="1"/>
          </p:cNvPicPr>
          <p:nvPr/>
        </p:nvPicPr>
        <p:blipFill>
          <a:blip r:embed="rId3" cstate="print"/>
          <a:srcRect/>
          <a:stretch>
            <a:fillRect/>
          </a:stretch>
        </p:blipFill>
        <p:spPr bwMode="auto">
          <a:xfrm>
            <a:off x="457200" y="1628800"/>
            <a:ext cx="4250820" cy="3401368"/>
          </a:xfrm>
          <a:prstGeom prst="rect">
            <a:avLst/>
          </a:prstGeom>
          <a:noFill/>
          <a:ln w="9525">
            <a:noFill/>
            <a:miter lim="800000"/>
            <a:headEnd/>
            <a:tailEnd/>
          </a:ln>
        </p:spPr>
      </p:pic>
      <p:pic>
        <p:nvPicPr>
          <p:cNvPr id="37892" name="Picture 4" descr="https://bienalneo.files.wordpress.com/2009/06/av3-2.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1247304"/>
            <a:ext cx="1908318" cy="2458642"/>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http://www.bidankita.com/wp-content/uploads/2014/11/151329540832863.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4005064"/>
            <a:ext cx="3305744" cy="248156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dianummer 5"/>
          <p:cNvSpPr>
            <a:spLocks noGrp="1"/>
          </p:cNvSpPr>
          <p:nvPr>
            <p:ph type="sldNum" sz="quarter" idx="12"/>
          </p:nvPr>
        </p:nvSpPr>
        <p:spPr/>
        <p:txBody>
          <a:bodyPr/>
          <a:lstStyle/>
          <a:p>
            <a:pPr>
              <a:defRPr/>
            </a:pPr>
            <a:fld id="{39580E86-A725-4BF6-96D5-49EA7979D2D6}" type="slidenum">
              <a:rPr lang="nl-NL" smtClean="0"/>
              <a:pPr>
                <a:defRPr/>
              </a:pPr>
              <a:t>34</a:t>
            </a:fld>
            <a:endParaRPr lang="nl-N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404664"/>
            <a:ext cx="9144000"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nl-NL" sz="4400" dirty="0">
                <a:solidFill>
                  <a:srgbClr val="336699"/>
                </a:solidFill>
                <a:latin typeface="Gill Sans MT" panose="020B0502020104020203" pitchFamily="34" charset="0"/>
              </a:rPr>
              <a:t>keizersnede</a:t>
            </a:r>
          </a:p>
        </p:txBody>
      </p:sp>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35</a:t>
            </a:fld>
            <a:endParaRPr lang="nl-NL"/>
          </a:p>
        </p:txBody>
      </p:sp>
      <p:pic>
        <p:nvPicPr>
          <p:cNvPr id="90114" name="Picture 2" descr="http://sidshoppe.files.wordpress.com/2012/11/post-icon-c-birth.png"/>
          <p:cNvPicPr>
            <a:picLocks noChangeAspect="1" noChangeArrowheads="1"/>
          </p:cNvPicPr>
          <p:nvPr/>
        </p:nvPicPr>
        <p:blipFill>
          <a:blip r:embed="rId3" cstate="print"/>
          <a:srcRect/>
          <a:stretch>
            <a:fillRect/>
          </a:stretch>
        </p:blipFill>
        <p:spPr bwMode="auto">
          <a:xfrm>
            <a:off x="1835696" y="1916832"/>
            <a:ext cx="5353050" cy="3990976"/>
          </a:xfrm>
          <a:prstGeom prst="rect">
            <a:avLst/>
          </a:prstGeom>
          <a:noFill/>
        </p:spPr>
      </p:pic>
    </p:spTree>
    <p:extLst>
      <p:ext uri="{BB962C8B-B14F-4D97-AF65-F5344CB8AC3E}">
        <p14:creationId xmlns:p14="http://schemas.microsoft.com/office/powerpoint/2010/main" val="2496160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404664"/>
            <a:ext cx="9144000" cy="648072"/>
          </a:xfrm>
        </p:spPr>
        <p:txBody>
          <a:bodyPr/>
          <a:lstStyle/>
          <a:p>
            <a:r>
              <a:rPr lang="en-US" altLang="nl-NL" dirty="0" err="1">
                <a:solidFill>
                  <a:srgbClr val="336699"/>
                </a:solidFill>
                <a:latin typeface="Gill Sans MT" panose="020B0502020104020203" pitchFamily="34" charset="0"/>
              </a:rPr>
              <a:t>operatiekamer</a:t>
            </a:r>
            <a:endParaRPr lang="nl-NL" dirty="0"/>
          </a:p>
        </p:txBody>
      </p:sp>
      <p:pic>
        <p:nvPicPr>
          <p:cNvPr id="6" name="Tijdelijke aanduiding voor inhou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196752"/>
            <a:ext cx="4036172" cy="2690782"/>
          </a:xfr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3212976"/>
            <a:ext cx="4571492" cy="3047661"/>
          </a:xfrm>
          <a:prstGeom prst="rect">
            <a:avLst/>
          </a:prstGeom>
        </p:spPr>
      </p:pic>
      <p:sp>
        <p:nvSpPr>
          <p:cNvPr id="8" name="Tijdelijke aanduiding voor dianummer 2"/>
          <p:cNvSpPr>
            <a:spLocks noGrp="1"/>
          </p:cNvSpPr>
          <p:nvPr>
            <p:ph type="sldNum" sz="quarter" idx="12"/>
          </p:nvPr>
        </p:nvSpPr>
        <p:spPr>
          <a:xfrm>
            <a:off x="8244408" y="6245225"/>
            <a:ext cx="442392" cy="476250"/>
          </a:xfrm>
        </p:spPr>
        <p:txBody>
          <a:bodyPr/>
          <a:lstStyle/>
          <a:p>
            <a:pPr>
              <a:defRPr/>
            </a:pPr>
            <a:fld id="{39580E86-A725-4BF6-96D5-49EA7979D2D6}" type="slidenum">
              <a:rPr lang="nl-NL" smtClean="0"/>
              <a:pPr>
                <a:defRPr/>
              </a:pPr>
              <a:t>36</a:t>
            </a:fld>
            <a:endParaRPr lang="nl-NL" dirty="0"/>
          </a:p>
        </p:txBody>
      </p:sp>
    </p:spTree>
    <p:extLst>
      <p:ext uri="{BB962C8B-B14F-4D97-AF65-F5344CB8AC3E}">
        <p14:creationId xmlns:p14="http://schemas.microsoft.com/office/powerpoint/2010/main" val="2536117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422275" y="403225"/>
            <a:ext cx="8277225" cy="6030913"/>
          </a:xfrm>
          <a:prstGeom prst="rect">
            <a:avLst/>
          </a:prstGeom>
          <a:noFill/>
          <a:ln w="9525">
            <a:noFill/>
            <a:miter lim="800000"/>
            <a:headEnd/>
            <a:tailEnd/>
          </a:ln>
        </p:spPr>
      </p:pic>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37</a:t>
            </a:fld>
            <a:endParaRPr lang="nl-NL"/>
          </a:p>
        </p:txBody>
      </p:sp>
    </p:spTree>
    <p:extLst>
      <p:ext uri="{BB962C8B-B14F-4D97-AF65-F5344CB8AC3E}">
        <p14:creationId xmlns:p14="http://schemas.microsoft.com/office/powerpoint/2010/main" val="172003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460375" y="436563"/>
            <a:ext cx="8183563" cy="5962650"/>
          </a:xfrm>
          <a:prstGeom prst="rect">
            <a:avLst/>
          </a:prstGeom>
          <a:noFill/>
          <a:ln w="9525">
            <a:noFill/>
            <a:miter lim="800000"/>
            <a:headEnd/>
            <a:tailEnd/>
          </a:ln>
        </p:spPr>
      </p:pic>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38</a:t>
            </a:fld>
            <a:endParaRPr lang="nl-NL"/>
          </a:p>
        </p:txBody>
      </p:sp>
    </p:spTree>
    <p:extLst>
      <p:ext uri="{BB962C8B-B14F-4D97-AF65-F5344CB8AC3E}">
        <p14:creationId xmlns:p14="http://schemas.microsoft.com/office/powerpoint/2010/main" val="78878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899592" y="1635590"/>
            <a:ext cx="3002632" cy="4170938"/>
          </a:xfrm>
          <a:prstGeom prst="rect">
            <a:avLst/>
          </a:prstGeom>
          <a:noFill/>
          <a:ln w="9525">
            <a:noFill/>
            <a:miter lim="800000"/>
            <a:headEnd/>
            <a:tailEnd/>
          </a:ln>
        </p:spPr>
      </p:pic>
      <p:sp>
        <p:nvSpPr>
          <p:cNvPr id="5" name="Titel 4"/>
          <p:cNvSpPr>
            <a:spLocks noGrp="1"/>
          </p:cNvSpPr>
          <p:nvPr>
            <p:ph type="title"/>
          </p:nvPr>
        </p:nvSpPr>
        <p:spPr/>
        <p:txBody>
          <a:bodyPr/>
          <a:lstStyle/>
          <a:p>
            <a:endParaRPr lang="nl-NL" dirty="0">
              <a:latin typeface="Gill Sans MT" panose="020B0502020104020203" pitchFamily="34" charset="0"/>
            </a:endParaRPr>
          </a:p>
        </p:txBody>
      </p:sp>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39</a:t>
            </a:fld>
            <a:endParaRPr lang="nl-NL"/>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636912"/>
            <a:ext cx="4643420" cy="3169616"/>
          </a:xfrm>
          <a:prstGeom prst="rect">
            <a:avLst/>
          </a:prstGeom>
        </p:spPr>
      </p:pic>
    </p:spTree>
    <p:extLst>
      <p:ext uri="{BB962C8B-B14F-4D97-AF65-F5344CB8AC3E}">
        <p14:creationId xmlns:p14="http://schemas.microsoft.com/office/powerpoint/2010/main" val="358593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457200" y="260648"/>
            <a:ext cx="8229600" cy="868958"/>
          </a:xfrm>
        </p:spPr>
        <p:txBody>
          <a:bodyPr/>
          <a:lstStyle/>
          <a:p>
            <a:r>
              <a:rPr lang="nl-NL" altLang="nl-NL" dirty="0">
                <a:solidFill>
                  <a:srgbClr val="336699"/>
                </a:solidFill>
                <a:latin typeface="Gill Sans MT" panose="020B0502020104020203" pitchFamily="34" charset="0"/>
              </a:rPr>
              <a:t>opleidingscentrum</a:t>
            </a:r>
          </a:p>
        </p:txBody>
      </p:sp>
      <p:pic>
        <p:nvPicPr>
          <p:cNvPr id="35844" name="Picture 2" descr="C:\Users\0488705\AppData\Local\Microsoft\Windows\Temporary Internet Files\Content.Outlook\JM6A3YJE\_MG_9429 kopie (2).jpg"/>
          <p:cNvPicPr>
            <a:picLocks noChangeAspect="1" noChangeArrowheads="1"/>
          </p:cNvPicPr>
          <p:nvPr/>
        </p:nvPicPr>
        <p:blipFill>
          <a:blip r:embed="rId3" cstate="print"/>
          <a:srcRect/>
          <a:stretch>
            <a:fillRect/>
          </a:stretch>
        </p:blipFill>
        <p:spPr bwMode="auto">
          <a:xfrm>
            <a:off x="3672408" y="2829272"/>
            <a:ext cx="4572000" cy="3048000"/>
          </a:xfrm>
          <a:prstGeom prst="rect">
            <a:avLst/>
          </a:prstGeom>
          <a:noFill/>
          <a:ln w="9525">
            <a:noFill/>
            <a:miter lim="800000"/>
            <a:headEnd/>
            <a:tailEnd/>
          </a:ln>
        </p:spPr>
      </p:pic>
      <p:pic>
        <p:nvPicPr>
          <p:cNvPr id="35845" name="Picture 3"/>
          <p:cNvPicPr>
            <a:picLocks noChangeAspect="1" noChangeArrowheads="1"/>
          </p:cNvPicPr>
          <p:nvPr/>
        </p:nvPicPr>
        <p:blipFill>
          <a:blip r:embed="rId4" cstate="print"/>
          <a:srcRect/>
          <a:stretch>
            <a:fillRect/>
          </a:stretch>
        </p:blipFill>
        <p:spPr bwMode="auto">
          <a:xfrm>
            <a:off x="1031875" y="4365625"/>
            <a:ext cx="1773238" cy="1208088"/>
          </a:xfrm>
          <a:prstGeom prst="rect">
            <a:avLst/>
          </a:prstGeom>
          <a:noFill/>
          <a:ln w="9525">
            <a:noFill/>
            <a:miter lim="800000"/>
            <a:headEnd/>
            <a:tailEnd/>
          </a:ln>
        </p:spPr>
      </p:pic>
      <p:pic>
        <p:nvPicPr>
          <p:cNvPr id="35846" name="Picture 4" descr="C:\Users\0488705\AppData\Local\Microsoft\Windows\Temporary Internet Files\Content.Outlook\JM6A3YJE\_MG_9506 kopie (3).jpg"/>
          <p:cNvPicPr>
            <a:picLocks noChangeAspect="1" noChangeArrowheads="1"/>
          </p:cNvPicPr>
          <p:nvPr/>
        </p:nvPicPr>
        <p:blipFill>
          <a:blip r:embed="rId5" cstate="print"/>
          <a:srcRect/>
          <a:stretch>
            <a:fillRect/>
          </a:stretch>
        </p:blipFill>
        <p:spPr bwMode="auto">
          <a:xfrm>
            <a:off x="708992" y="2149475"/>
            <a:ext cx="2782888" cy="1855788"/>
          </a:xfrm>
          <a:prstGeom prst="rect">
            <a:avLst/>
          </a:prstGeom>
          <a:noFill/>
          <a:ln w="9525">
            <a:noFill/>
            <a:miter lim="800000"/>
            <a:headEnd/>
            <a:tailEnd/>
          </a:ln>
        </p:spPr>
      </p:pic>
      <p:sp>
        <p:nvSpPr>
          <p:cNvPr id="7" name="Tijdelijke aanduiding voor dianummer 6"/>
          <p:cNvSpPr>
            <a:spLocks noGrp="1"/>
          </p:cNvSpPr>
          <p:nvPr>
            <p:ph type="sldNum" sz="quarter" idx="12"/>
          </p:nvPr>
        </p:nvSpPr>
        <p:spPr/>
        <p:txBody>
          <a:bodyPr/>
          <a:lstStyle/>
          <a:p>
            <a:pPr>
              <a:defRPr/>
            </a:pPr>
            <a:fld id="{2E13EC91-CBBB-41E5-A176-CD6D38F69200}" type="slidenum">
              <a:rPr lang="nl-NL" smtClean="0"/>
              <a:pPr>
                <a:defRPr/>
              </a:pPr>
              <a:t>4</a:t>
            </a:fld>
            <a:endParaRPr lang="nl-NL"/>
          </a:p>
        </p:txBody>
      </p:sp>
    </p:spTree>
    <p:extLst>
      <p:ext uri="{BB962C8B-B14F-4D97-AF65-F5344CB8AC3E}">
        <p14:creationId xmlns:p14="http://schemas.microsoft.com/office/powerpoint/2010/main" val="1372231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404664"/>
            <a:ext cx="9144000" cy="562074"/>
          </a:xfrm>
        </p:spPr>
        <p:txBody>
          <a:bodyPr/>
          <a:lstStyle/>
          <a:p>
            <a:r>
              <a:rPr lang="en-US" altLang="nl-NL" dirty="0">
                <a:solidFill>
                  <a:srgbClr val="336699"/>
                </a:solidFill>
                <a:latin typeface="Gill Sans MT" panose="020B0502020104020203" pitchFamily="34" charset="0"/>
              </a:rPr>
              <a:t>nakijken door de </a:t>
            </a:r>
            <a:r>
              <a:rPr lang="en-US" altLang="nl-NL" dirty="0" err="1">
                <a:solidFill>
                  <a:srgbClr val="336699"/>
                </a:solidFill>
                <a:latin typeface="Gill Sans MT" panose="020B0502020104020203" pitchFamily="34" charset="0"/>
              </a:rPr>
              <a:t>kinderarts</a:t>
            </a:r>
            <a:endParaRPr lang="nl-NL" dirty="0"/>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124744"/>
            <a:ext cx="7704856" cy="5136571"/>
          </a:xfrm>
        </p:spPr>
      </p:pic>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40</a:t>
            </a:fld>
            <a:endParaRPr lang="nl-NL"/>
          </a:p>
        </p:txBody>
      </p:sp>
    </p:spTree>
    <p:extLst>
      <p:ext uri="{BB962C8B-B14F-4D97-AF65-F5344CB8AC3E}">
        <p14:creationId xmlns:p14="http://schemas.microsoft.com/office/powerpoint/2010/main" val="3971883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fbeelding 012"/>
          <p:cNvPicPr>
            <a:picLocks noChangeAspect="1" noChangeArrowheads="1"/>
          </p:cNvPicPr>
          <p:nvPr/>
        </p:nvPicPr>
        <p:blipFill>
          <a:blip r:embed="rId3" cstate="print">
            <a:lum bright="18000" contrast="12000"/>
          </a:blip>
          <a:srcRect/>
          <a:stretch>
            <a:fillRect/>
          </a:stretch>
        </p:blipFill>
        <p:spPr bwMode="auto">
          <a:xfrm>
            <a:off x="2987824" y="1208656"/>
            <a:ext cx="3596457" cy="5222729"/>
          </a:xfrm>
          <a:prstGeom prst="rect">
            <a:avLst/>
          </a:prstGeom>
          <a:noFill/>
          <a:ln w="9525">
            <a:noFill/>
            <a:miter lim="800000"/>
            <a:headEnd/>
            <a:tailEnd/>
          </a:ln>
        </p:spPr>
      </p:pic>
      <p:sp>
        <p:nvSpPr>
          <p:cNvPr id="4" name="Titel 3"/>
          <p:cNvSpPr>
            <a:spLocks noGrp="1"/>
          </p:cNvSpPr>
          <p:nvPr>
            <p:ph type="title"/>
          </p:nvPr>
        </p:nvSpPr>
        <p:spPr>
          <a:xfrm>
            <a:off x="0" y="404664"/>
            <a:ext cx="9144000" cy="652934"/>
          </a:xfrm>
        </p:spPr>
        <p:txBody>
          <a:bodyPr/>
          <a:lstStyle/>
          <a:p>
            <a:r>
              <a:rPr lang="en-US" altLang="nl-NL" dirty="0" err="1">
                <a:solidFill>
                  <a:srgbClr val="336699"/>
                </a:solidFill>
                <a:latin typeface="Gill Sans MT" panose="020B0502020104020203" pitchFamily="34" charset="0"/>
              </a:rPr>
              <a:t>opvangtafel</a:t>
            </a:r>
            <a:endParaRPr lang="nl-NL" dirty="0">
              <a:latin typeface="Gill Sans MT" panose="020B0502020104020203" pitchFamily="34" charset="0"/>
            </a:endParaRPr>
          </a:p>
        </p:txBody>
      </p:sp>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41</a:t>
            </a:fld>
            <a:endParaRPr lang="nl-NL"/>
          </a:p>
        </p:txBody>
      </p:sp>
    </p:spTree>
    <p:extLst>
      <p:ext uri="{BB962C8B-B14F-4D97-AF65-F5344CB8AC3E}">
        <p14:creationId xmlns:p14="http://schemas.microsoft.com/office/powerpoint/2010/main" val="2251198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p:cNvSpPr txBox="1">
            <a:spLocks/>
          </p:cNvSpPr>
          <p:nvPr/>
        </p:nvSpPr>
        <p:spPr bwMode="auto">
          <a:xfrm>
            <a:off x="457200"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nl-NL" sz="4400" kern="0" dirty="0" err="1">
                <a:solidFill>
                  <a:srgbClr val="336699"/>
                </a:solidFill>
                <a:latin typeface="Gill Sans MT" panose="020B0502020104020203" pitchFamily="34" charset="0"/>
                <a:ea typeface="+mj-ea"/>
                <a:cs typeface="+mj-cs"/>
              </a:rPr>
              <a:t>e</a:t>
            </a:r>
            <a:r>
              <a:rPr kumimoji="0" lang="en-US" altLang="nl-NL" sz="4400" i="0" u="none" strike="noStrike" kern="0" cap="none" spc="0" normalizeH="0" baseline="0" noProof="0" dirty="0">
                <a:ln>
                  <a:noFill/>
                </a:ln>
                <a:solidFill>
                  <a:srgbClr val="336699"/>
                </a:solidFill>
                <a:uLnTx/>
                <a:uFillTx/>
                <a:latin typeface="Gill Sans MT" panose="020B0502020104020203" pitchFamily="34" charset="0"/>
                <a:ea typeface="+mj-ea"/>
                <a:cs typeface="+mj-cs"/>
              </a:rPr>
              <a:t>erste uren</a:t>
            </a:r>
            <a:endParaRPr kumimoji="0" lang="nl-NL" altLang="nl-NL" sz="4400" i="0" u="none" strike="noStrike" kern="0" cap="none" spc="0" normalizeH="0" baseline="0" noProof="0" dirty="0">
              <a:ln>
                <a:noFill/>
              </a:ln>
              <a:solidFill>
                <a:srgbClr val="336699"/>
              </a:solidFill>
              <a:uLnTx/>
              <a:uFillTx/>
              <a:latin typeface="Gill Sans MT" panose="020B0502020104020203" pitchFamily="34" charset="0"/>
              <a:ea typeface="+mj-ea"/>
              <a:cs typeface="+mj-cs"/>
            </a:endParaRPr>
          </a:p>
        </p:txBody>
      </p:sp>
      <p:sp>
        <p:nvSpPr>
          <p:cNvPr id="3" name="Tijdelijke aanduiding voor inhoud 3"/>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nl-NL" sz="2400" kern="0" dirty="0">
                <a:solidFill>
                  <a:schemeClr val="tx1">
                    <a:lumMod val="50000"/>
                    <a:lumOff val="50000"/>
                  </a:schemeClr>
                </a:solidFill>
                <a:latin typeface="Gill Sans MT" panose="020B0502020104020203" pitchFamily="34" charset="0"/>
              </a:rPr>
              <a:t>k</a:t>
            </a:r>
            <a:r>
              <a:rPr kumimoji="0" lang="en-US"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ennismaken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nl-NL" sz="2400" kern="0" dirty="0">
                <a:solidFill>
                  <a:schemeClr val="tx1">
                    <a:lumMod val="50000"/>
                    <a:lumOff val="50000"/>
                  </a:schemeClr>
                </a:solidFill>
                <a:latin typeface="Gill Sans MT" panose="020B0502020104020203" pitchFamily="34" charset="0"/>
              </a:rPr>
              <a:t>a</a:t>
            </a:r>
            <a:r>
              <a:rPr kumimoji="0" lang="en-US"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pgarscore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nl-NL" sz="2400" kern="0" dirty="0">
                <a:solidFill>
                  <a:schemeClr val="tx1">
                    <a:lumMod val="50000"/>
                    <a:lumOff val="50000"/>
                  </a:schemeClr>
                </a:solidFill>
                <a:latin typeface="Gill Sans MT" panose="020B0502020104020203" pitchFamily="34" charset="0"/>
              </a:rPr>
              <a:t>p</a:t>
            </a:r>
            <a:r>
              <a:rPr kumimoji="0" lang="en-US"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lacenta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nl-NL" sz="2400" kern="0" dirty="0" err="1">
                <a:solidFill>
                  <a:schemeClr val="tx1">
                    <a:lumMod val="50000"/>
                    <a:lumOff val="50000"/>
                  </a:schemeClr>
                </a:solidFill>
                <a:latin typeface="Gill Sans MT" panose="020B0502020104020203" pitchFamily="34" charset="0"/>
              </a:rPr>
              <a:t>b</a:t>
            </a:r>
            <a:r>
              <a:rPr kumimoji="0" lang="en-US"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loedverlies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nl-NL" sz="2400" kern="0" dirty="0" err="1">
                <a:solidFill>
                  <a:schemeClr val="tx1">
                    <a:lumMod val="50000"/>
                    <a:lumOff val="50000"/>
                  </a:schemeClr>
                </a:solidFill>
                <a:latin typeface="Gill Sans MT" panose="020B0502020104020203" pitchFamily="34" charset="0"/>
              </a:rPr>
              <a:t>h</a:t>
            </a:r>
            <a:r>
              <a:rPr kumimoji="0" lang="en-US"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echten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nl-NL" sz="2400" kern="0" dirty="0" err="1">
                <a:solidFill>
                  <a:schemeClr val="tx1">
                    <a:lumMod val="50000"/>
                    <a:lumOff val="50000"/>
                  </a:schemeClr>
                </a:solidFill>
                <a:latin typeface="Gill Sans MT" panose="020B0502020104020203" pitchFamily="34" charset="0"/>
              </a:rPr>
              <a:t>v</a:t>
            </a:r>
            <a:r>
              <a:rPr kumimoji="0" lang="en-US"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rPr>
              <a:t>oeding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nl-NL" sz="2400" kern="0" noProof="0" dirty="0" err="1">
                <a:solidFill>
                  <a:schemeClr val="tx1">
                    <a:lumMod val="50000"/>
                    <a:lumOff val="50000"/>
                  </a:schemeClr>
                </a:solidFill>
                <a:latin typeface="Gill Sans MT" panose="020B0502020104020203" pitchFamily="34" charset="0"/>
              </a:rPr>
              <a:t>l</a:t>
            </a:r>
            <a:r>
              <a:rPr kumimoji="0" lang="en-US"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rPr>
              <a:t>ichamelijk</a:t>
            </a:r>
            <a:r>
              <a:rPr lang="en-US" altLang="nl-NL" sz="2400" kern="0" dirty="0">
                <a:solidFill>
                  <a:schemeClr val="tx1">
                    <a:lumMod val="50000"/>
                    <a:lumOff val="50000"/>
                  </a:schemeClr>
                </a:solidFill>
                <a:latin typeface="Gill Sans MT" panose="020B0502020104020203" pitchFamily="34" charset="0"/>
              </a:rPr>
              <a:t> </a:t>
            </a:r>
            <a:r>
              <a:rPr kumimoji="0" lang="en-US" altLang="nl-NL" sz="2400" b="0" i="0" u="none" strike="noStrike" kern="0" cap="none" spc="0" normalizeH="0" baseline="0" noProof="0" dirty="0" err="1">
                <a:ln>
                  <a:noFill/>
                </a:ln>
                <a:solidFill>
                  <a:schemeClr val="tx1">
                    <a:lumMod val="50000"/>
                    <a:lumOff val="50000"/>
                  </a:schemeClr>
                </a:solidFill>
                <a:effectLst/>
                <a:uLnTx/>
                <a:uFillTx/>
                <a:latin typeface="Gill Sans MT" panose="020B0502020104020203" pitchFamily="34" charset="0"/>
              </a:rPr>
              <a:t>onderzoek</a:t>
            </a:r>
            <a:endParaRPr kumimoji="0" lang="en-US" altLang="nl-NL" sz="2400" b="0" i="0" u="none" strike="noStrike" kern="0" cap="none" spc="0" normalizeH="0" baseline="0" noProof="0" dirty="0">
              <a:ln>
                <a:noFill/>
              </a:ln>
              <a:solidFill>
                <a:schemeClr val="tx1">
                  <a:lumMod val="50000"/>
                  <a:lumOff val="50000"/>
                </a:schemeClr>
              </a:solidFill>
              <a:effectLst/>
              <a:uLnTx/>
              <a:uFillTx/>
              <a:latin typeface="Gill Sans MT" panose="020B0502020104020203"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3200" b="0" i="0" u="none" strike="noStrike" kern="0" cap="none" spc="0" normalizeH="0" baseline="0" noProof="0" dirty="0">
              <a:ln>
                <a:noFill/>
              </a:ln>
              <a:solidFill>
                <a:srgbClr val="0070C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3200" b="0" i="0" u="none" strike="noStrike" kern="0" cap="none" spc="0" normalizeH="0" baseline="0" noProof="0" dirty="0">
              <a:ln>
                <a:noFill/>
              </a:ln>
              <a:solidFill>
                <a:srgbClr val="0070C0"/>
              </a:solidFill>
              <a:effectLst/>
              <a:uLnTx/>
              <a:uFillTx/>
              <a:latin typeface="+mn-lt"/>
              <a:ea typeface="+mn-ea"/>
              <a:cs typeface="+mn-cs"/>
            </a:endParaRPr>
          </a:p>
        </p:txBody>
      </p:sp>
      <p:pic>
        <p:nvPicPr>
          <p:cNvPr id="38914" name="Picture 2" descr="pas geboren ba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3146702"/>
            <a:ext cx="4491648" cy="297946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pPr>
              <a:defRPr/>
            </a:pPr>
            <a:fld id="{39580E86-A725-4BF6-96D5-49EA7979D2D6}" type="slidenum">
              <a:rPr lang="nl-NL" smtClean="0"/>
              <a:pPr>
                <a:defRPr/>
              </a:pPr>
              <a:t>42</a:t>
            </a:fld>
            <a:endParaRPr lang="nl-NL"/>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nl-NL" altLang="nl-NL" dirty="0">
                <a:solidFill>
                  <a:srgbClr val="336699"/>
                </a:solidFill>
                <a:latin typeface="Gill Sans MT" panose="020B0502020104020203" pitchFamily="34" charset="0"/>
              </a:rPr>
              <a:t>tijd voor ...</a:t>
            </a:r>
          </a:p>
        </p:txBody>
      </p:sp>
      <p:pic>
        <p:nvPicPr>
          <p:cNvPr id="56323" name="Picture 4"/>
          <p:cNvPicPr>
            <a:picLocks noGrp="1" noChangeAspect="1" noChangeArrowheads="1"/>
          </p:cNvPicPr>
          <p:nvPr>
            <p:ph type="body" idx="1"/>
          </p:nvPr>
        </p:nvPicPr>
        <p:blipFill>
          <a:blip r:embed="rId3" cstate="print"/>
          <a:srcRect/>
          <a:stretch>
            <a:fillRect/>
          </a:stretch>
        </p:blipFill>
        <p:spPr>
          <a:xfrm>
            <a:off x="1554163" y="1905000"/>
            <a:ext cx="6034087" cy="4114800"/>
          </a:xfrm>
          <a:ln w="28575">
            <a:solidFill>
              <a:schemeClr val="tx1"/>
            </a:solidFill>
          </a:ln>
        </p:spPr>
      </p:pic>
      <p:sp>
        <p:nvSpPr>
          <p:cNvPr id="4" name="Tijdelijke aanduiding voor dianummer 3"/>
          <p:cNvSpPr>
            <a:spLocks noGrp="1"/>
          </p:cNvSpPr>
          <p:nvPr>
            <p:ph type="sldNum" sz="quarter" idx="12"/>
          </p:nvPr>
        </p:nvSpPr>
        <p:spPr/>
        <p:txBody>
          <a:bodyPr/>
          <a:lstStyle/>
          <a:p>
            <a:pPr>
              <a:defRPr/>
            </a:pPr>
            <a:fld id="{2E13EC91-CBBB-41E5-A176-CD6D38F69200}" type="slidenum">
              <a:rPr lang="nl-NL" smtClean="0"/>
              <a:pPr>
                <a:defRPr/>
              </a:pPr>
              <a:t>43</a:t>
            </a:fld>
            <a:endParaRPr lang="nl-NL"/>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404664"/>
            <a:ext cx="9144000" cy="724942"/>
          </a:xfrm>
        </p:spPr>
        <p:txBody>
          <a:bodyPr/>
          <a:lstStyle/>
          <a:p>
            <a:r>
              <a:rPr lang="nl-NL" altLang="nl-NL" dirty="0">
                <a:solidFill>
                  <a:srgbClr val="336699"/>
                </a:solidFill>
                <a:latin typeface="Gill Sans MT" panose="020B0502020104020203" pitchFamily="34" charset="0"/>
              </a:rPr>
              <a:t>kraamtijd</a:t>
            </a:r>
          </a:p>
        </p:txBody>
      </p:sp>
      <p:sp>
        <p:nvSpPr>
          <p:cNvPr id="68611" name="Rectangle 3"/>
          <p:cNvSpPr>
            <a:spLocks noGrp="1" noChangeArrowheads="1"/>
          </p:cNvSpPr>
          <p:nvPr>
            <p:ph type="body" idx="1"/>
          </p:nvPr>
        </p:nvSpPr>
        <p:spPr>
          <a:xfrm>
            <a:off x="457200" y="1600201"/>
            <a:ext cx="8229600" cy="1756792"/>
          </a:xfrm>
        </p:spPr>
        <p:txBody>
          <a:bodyPr/>
          <a:lstStyle/>
          <a:p>
            <a:r>
              <a:rPr lang="en-US" altLang="nl-NL" sz="2400" dirty="0">
                <a:solidFill>
                  <a:schemeClr val="tx1">
                    <a:lumMod val="50000"/>
                    <a:lumOff val="50000"/>
                  </a:schemeClr>
                </a:solidFill>
                <a:latin typeface="Gill Sans MT" panose="020B0502020104020203" pitchFamily="34" charset="0"/>
              </a:rPr>
              <a:t>rol kraamverzorgende</a:t>
            </a:r>
          </a:p>
          <a:p>
            <a:r>
              <a:rPr lang="en-US" altLang="nl-NL" sz="2400" dirty="0">
                <a:solidFill>
                  <a:schemeClr val="tx1">
                    <a:lumMod val="50000"/>
                    <a:lumOff val="50000"/>
                  </a:schemeClr>
                </a:solidFill>
                <a:latin typeface="Gill Sans MT" panose="020B0502020104020203" pitchFamily="34" charset="0"/>
              </a:rPr>
              <a:t>lichamelijke zorg moeder &amp; kind</a:t>
            </a:r>
          </a:p>
          <a:p>
            <a:r>
              <a:rPr lang="en-US" altLang="nl-NL" sz="2400" dirty="0">
                <a:solidFill>
                  <a:schemeClr val="tx1">
                    <a:lumMod val="50000"/>
                    <a:lumOff val="50000"/>
                  </a:schemeClr>
                </a:solidFill>
                <a:latin typeface="Gill Sans MT" panose="020B0502020104020203" pitchFamily="34" charset="0"/>
              </a:rPr>
              <a:t>observeren, signaleren en rapporteren</a:t>
            </a:r>
          </a:p>
          <a:p>
            <a:r>
              <a:rPr lang="en-US" altLang="nl-NL" sz="2400" dirty="0">
                <a:solidFill>
                  <a:schemeClr val="tx1">
                    <a:lumMod val="50000"/>
                    <a:lumOff val="50000"/>
                  </a:schemeClr>
                </a:solidFill>
                <a:latin typeface="Gill Sans MT" panose="020B0502020104020203" pitchFamily="34" charset="0"/>
              </a:rPr>
              <a:t>begeleiding bij borst- of kunstvoeding</a:t>
            </a:r>
          </a:p>
          <a:p>
            <a:r>
              <a:rPr lang="en-US" altLang="nl-NL" sz="2400" dirty="0">
                <a:solidFill>
                  <a:schemeClr val="tx1">
                    <a:lumMod val="50000"/>
                    <a:lumOff val="50000"/>
                  </a:schemeClr>
                </a:solidFill>
                <a:latin typeface="Gill Sans MT" panose="020B0502020104020203" pitchFamily="34" charset="0"/>
              </a:rPr>
              <a:t>samenwerking met verloskundige</a:t>
            </a:r>
          </a:p>
          <a:p>
            <a:r>
              <a:rPr lang="en-US" altLang="nl-NL" sz="2400" dirty="0">
                <a:solidFill>
                  <a:schemeClr val="tx1">
                    <a:lumMod val="50000"/>
                    <a:lumOff val="50000"/>
                  </a:schemeClr>
                </a:solidFill>
                <a:latin typeface="Gill Sans MT" panose="020B0502020104020203" pitchFamily="34" charset="0"/>
              </a:rPr>
              <a:t>overdracht naar consultatiebureau</a:t>
            </a:r>
          </a:p>
          <a:p>
            <a:endParaRPr lang="en-US" altLang="nl-NL" sz="2400" dirty="0">
              <a:solidFill>
                <a:schemeClr val="tx1">
                  <a:lumMod val="50000"/>
                  <a:lumOff val="50000"/>
                </a:schemeClr>
              </a:solidFill>
              <a:latin typeface="Gill Sans MT" panose="020B0502020104020203" pitchFamily="34" charset="0"/>
            </a:endParaRPr>
          </a:p>
          <a:p>
            <a:pPr lvl="0"/>
            <a:endParaRPr lang="nl-NL" sz="2400" kern="1200" dirty="0">
              <a:latin typeface="Arial" pitchFamily="34" charset="0"/>
            </a:endParaRPr>
          </a:p>
          <a:p>
            <a:endParaRPr lang="en-US" altLang="nl-NL" sz="2400" dirty="0">
              <a:solidFill>
                <a:schemeClr val="tx1">
                  <a:lumMod val="50000"/>
                  <a:lumOff val="50000"/>
                </a:schemeClr>
              </a:solidFill>
              <a:latin typeface="Gill Sans MT" panose="020B0502020104020203" pitchFamily="34" charset="0"/>
            </a:endParaRPr>
          </a:p>
          <a:p>
            <a:endParaRPr lang="en-US" altLang="nl-NL" sz="2400" dirty="0">
              <a:solidFill>
                <a:schemeClr val="tx1">
                  <a:lumMod val="50000"/>
                  <a:lumOff val="50000"/>
                </a:schemeClr>
              </a:solidFill>
              <a:latin typeface="Gill Sans MT" panose="020B0502020104020203" pitchFamily="34" charset="0"/>
            </a:endParaRPr>
          </a:p>
        </p:txBody>
      </p:sp>
      <p:sp>
        <p:nvSpPr>
          <p:cNvPr id="4" name="Tijdelijke aanduiding voor dianummer 3"/>
          <p:cNvSpPr>
            <a:spLocks noGrp="1"/>
          </p:cNvSpPr>
          <p:nvPr>
            <p:ph type="sldNum" sz="quarter" idx="12"/>
          </p:nvPr>
        </p:nvSpPr>
        <p:spPr/>
        <p:txBody>
          <a:bodyPr/>
          <a:lstStyle/>
          <a:p>
            <a:pPr>
              <a:defRPr/>
            </a:pPr>
            <a:fld id="{2E13EC91-CBBB-41E5-A176-CD6D38F69200}" type="slidenum">
              <a:rPr lang="nl-NL" smtClean="0"/>
              <a:pPr>
                <a:defRPr/>
              </a:pPr>
              <a:t>44</a:t>
            </a:fld>
            <a:endParaRPr lang="nl-NL"/>
          </a:p>
        </p:txBody>
      </p:sp>
      <p:pic>
        <p:nvPicPr>
          <p:cNvPr id="73730" name="Picture 2" descr="http://ts1.mm.bing.net/th?&amp;id=HN.608038275741122875&amp;w=300&amp;h=300&amp;c=0&amp;pid=1.9&amp;rs=0&amp;p=0"/>
          <p:cNvPicPr>
            <a:picLocks noChangeAspect="1" noChangeArrowheads="1"/>
          </p:cNvPicPr>
          <p:nvPr/>
        </p:nvPicPr>
        <p:blipFill>
          <a:blip r:embed="rId3" cstate="print"/>
          <a:srcRect/>
          <a:stretch>
            <a:fillRect/>
          </a:stretch>
        </p:blipFill>
        <p:spPr bwMode="auto">
          <a:xfrm>
            <a:off x="4427984" y="4365104"/>
            <a:ext cx="2382013" cy="208823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04664"/>
            <a:ext cx="9144000" cy="724942"/>
          </a:xfrm>
        </p:spPr>
        <p:txBody>
          <a:bodyPr/>
          <a:lstStyle/>
          <a:p>
            <a:r>
              <a:rPr lang="nl-NL" altLang="nl-NL" dirty="0">
                <a:solidFill>
                  <a:srgbClr val="336699"/>
                </a:solidFill>
                <a:latin typeface="Gill Sans MT" panose="020B0502020104020203" pitchFamily="34" charset="0"/>
              </a:rPr>
              <a:t>kraamtijd</a:t>
            </a:r>
            <a:endParaRPr lang="nl-NL" dirty="0">
              <a:latin typeface="Gill Sans MT" panose="020B0502020104020203" pitchFamily="34" charset="0"/>
            </a:endParaRPr>
          </a:p>
        </p:txBody>
      </p:sp>
      <p:sp>
        <p:nvSpPr>
          <p:cNvPr id="3" name="Tijdelijke aanduiding voor inhoud 2"/>
          <p:cNvSpPr>
            <a:spLocks noGrp="1"/>
          </p:cNvSpPr>
          <p:nvPr>
            <p:ph idx="1"/>
          </p:nvPr>
        </p:nvSpPr>
        <p:spPr>
          <a:xfrm>
            <a:off x="457200" y="1600201"/>
            <a:ext cx="8229600" cy="1540768"/>
          </a:xfrm>
        </p:spPr>
        <p:txBody>
          <a:bodyPr/>
          <a:lstStyle/>
          <a:p>
            <a:r>
              <a:rPr lang="nl-NL" sz="2400" dirty="0">
                <a:solidFill>
                  <a:schemeClr val="bg1">
                    <a:lumMod val="50000"/>
                  </a:schemeClr>
                </a:solidFill>
                <a:latin typeface="Gill Sans MT" panose="020B0502020104020203" pitchFamily="34" charset="0"/>
              </a:rPr>
              <a:t>3-4 kraamvisites door verloskundige</a:t>
            </a:r>
          </a:p>
          <a:p>
            <a:r>
              <a:rPr lang="nl-NL" sz="2400" dirty="0">
                <a:solidFill>
                  <a:schemeClr val="bg1">
                    <a:lumMod val="50000"/>
                  </a:schemeClr>
                </a:solidFill>
                <a:latin typeface="Gill Sans MT" panose="020B0502020104020203" pitchFamily="34" charset="0"/>
              </a:rPr>
              <a:t>napraten bevalling</a:t>
            </a:r>
          </a:p>
          <a:p>
            <a:r>
              <a:rPr lang="en-US" sz="2400" dirty="0">
                <a:solidFill>
                  <a:schemeClr val="bg1">
                    <a:lumMod val="50000"/>
                  </a:schemeClr>
                </a:solidFill>
                <a:latin typeface="Gill Sans MT" panose="020B0502020104020203" pitchFamily="34" charset="0"/>
              </a:rPr>
              <a:t>nacontrole</a:t>
            </a:r>
            <a:endParaRPr lang="nl-NL" sz="2400" dirty="0">
              <a:solidFill>
                <a:schemeClr val="bg1">
                  <a:lumMod val="50000"/>
                </a:schemeClr>
              </a:solidFill>
              <a:latin typeface="Gill Sans MT" panose="020B0502020104020203" pitchFamily="34" charset="0"/>
            </a:endParaRPr>
          </a:p>
          <a:p>
            <a:r>
              <a:rPr lang="nl-NL" sz="2400" dirty="0">
                <a:solidFill>
                  <a:schemeClr val="bg1">
                    <a:lumMod val="50000"/>
                  </a:schemeClr>
                </a:solidFill>
                <a:latin typeface="Gill Sans MT" panose="020B0502020104020203" pitchFamily="34" charset="0"/>
              </a:rPr>
              <a:t>belang van </a:t>
            </a:r>
            <a:r>
              <a:rPr lang="nl-NL" sz="2400" i="1" dirty="0" err="1">
                <a:solidFill>
                  <a:schemeClr val="bg1">
                    <a:lumMod val="50000"/>
                  </a:schemeClr>
                </a:solidFill>
                <a:latin typeface="Gill Sans MT" panose="020B0502020104020203" pitchFamily="34" charset="0"/>
              </a:rPr>
              <a:t>rooming</a:t>
            </a:r>
            <a:r>
              <a:rPr lang="nl-NL" sz="2400" i="1" dirty="0">
                <a:solidFill>
                  <a:schemeClr val="bg1">
                    <a:lumMod val="50000"/>
                  </a:schemeClr>
                </a:solidFill>
                <a:latin typeface="Gill Sans MT" panose="020B0502020104020203" pitchFamily="34" charset="0"/>
              </a:rPr>
              <a:t> in </a:t>
            </a:r>
          </a:p>
          <a:p>
            <a:endParaRPr lang="nl-NL" dirty="0">
              <a:latin typeface="Gill Sans MT" panose="020B0502020104020203" pitchFamily="34" charset="0"/>
            </a:endParaRPr>
          </a:p>
        </p:txBody>
      </p:sp>
      <p:sp>
        <p:nvSpPr>
          <p:cNvPr id="4" name="Tijdelijke aanduiding voor dianummer 3"/>
          <p:cNvSpPr>
            <a:spLocks noGrp="1"/>
          </p:cNvSpPr>
          <p:nvPr>
            <p:ph type="sldNum" sz="quarter" idx="12"/>
          </p:nvPr>
        </p:nvSpPr>
        <p:spPr/>
        <p:txBody>
          <a:bodyPr/>
          <a:lstStyle/>
          <a:p>
            <a:pPr>
              <a:defRPr/>
            </a:pPr>
            <a:fld id="{2E13EC91-CBBB-41E5-A176-CD6D38F69200}" type="slidenum">
              <a:rPr lang="nl-NL" smtClean="0"/>
              <a:pPr>
                <a:defRPr/>
              </a:pPr>
              <a:t>45</a:t>
            </a:fld>
            <a:endParaRPr lang="nl-NL"/>
          </a:p>
        </p:txBody>
      </p:sp>
      <p:pic>
        <p:nvPicPr>
          <p:cNvPr id="38914" name="Picture 2" descr="http://i1093.photobucket.com/albums/i428/hippemamaclub/borstvoeding-1_zps9ceeb83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645024"/>
            <a:ext cx="2880320" cy="287202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www.tufft.nl/image/cache/data/producten/wolk_lichtroze-500x500.gi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1181418"/>
            <a:ext cx="3347863" cy="3347865"/>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http://www.breda-en-alles-daaromheen.nl/ook-regendruppels-kunnen-planten-bevruchten_bestanden/image002.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0480" y="3929138"/>
            <a:ext cx="1539627" cy="123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43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descr="baby_pasgeboren_muts_2"/>
          <p:cNvPicPr>
            <a:picLocks noGrp="1" noChangeAspect="1" noChangeArrowheads="1"/>
          </p:cNvPicPr>
          <p:nvPr>
            <p:ph idx="4294967295"/>
          </p:nvPr>
        </p:nvPicPr>
        <p:blipFill>
          <a:blip r:embed="rId3" cstate="print"/>
          <a:srcRect/>
          <a:stretch>
            <a:fillRect/>
          </a:stretch>
        </p:blipFill>
        <p:spPr>
          <a:xfrm>
            <a:off x="-396875" y="-4763"/>
            <a:ext cx="9937750" cy="6862763"/>
          </a:xfrm>
        </p:spPr>
      </p:pic>
      <p:sp>
        <p:nvSpPr>
          <p:cNvPr id="3" name="Tijdelijke aanduiding voor dianummer 2"/>
          <p:cNvSpPr>
            <a:spLocks noGrp="1"/>
          </p:cNvSpPr>
          <p:nvPr>
            <p:ph type="sldNum" sz="quarter" idx="12"/>
          </p:nvPr>
        </p:nvSpPr>
        <p:spPr/>
        <p:txBody>
          <a:bodyPr/>
          <a:lstStyle/>
          <a:p>
            <a:pPr>
              <a:defRPr/>
            </a:pPr>
            <a:fld id="{39580E86-A725-4BF6-96D5-49EA7979D2D6}" type="slidenum">
              <a:rPr lang="nl-NL" smtClean="0"/>
              <a:pPr>
                <a:defRPr/>
              </a:pPr>
              <a:t>46</a:t>
            </a:fld>
            <a:endParaRPr lang="nl-NL"/>
          </a:p>
        </p:txBody>
      </p:sp>
      <p:sp>
        <p:nvSpPr>
          <p:cNvPr id="2" name="Rechthoek 1"/>
          <p:cNvSpPr/>
          <p:nvPr/>
        </p:nvSpPr>
        <p:spPr>
          <a:xfrm rot="10800000" flipV="1">
            <a:off x="6225543" y="692696"/>
            <a:ext cx="2952328" cy="1944216"/>
          </a:xfrm>
          <a:prstGeom prst="rect">
            <a:avLst/>
          </a:prstGeom>
          <a:solidFill>
            <a:srgbClr val="A5D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MT" panose="020B0502020104020203" pitchFamily="34" charset="0"/>
              </a:rPr>
              <a:t>Meer </a:t>
            </a:r>
            <a:r>
              <a:rPr lang="en-US" dirty="0" err="1">
                <a:solidFill>
                  <a:schemeClr val="tx1"/>
                </a:solidFill>
                <a:latin typeface="Gill Sans MT" panose="020B0502020104020203" pitchFamily="34" charset="0"/>
              </a:rPr>
              <a:t>foto’s</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zien</a:t>
            </a:r>
            <a:r>
              <a:rPr lang="en-US" dirty="0">
                <a:solidFill>
                  <a:schemeClr val="tx1"/>
                </a:solidFill>
                <a:latin typeface="Gill Sans MT" panose="020B0502020104020203" pitchFamily="34" charset="0"/>
              </a:rPr>
              <a:t>? Ga naar: </a:t>
            </a:r>
            <a:r>
              <a:rPr lang="en-US" dirty="0">
                <a:solidFill>
                  <a:srgbClr val="FF0000"/>
                </a:solidFill>
                <a:latin typeface="Gill Sans MT" panose="020B0502020104020203" pitchFamily="34" charset="0"/>
                <a:hlinkClick r:id="rId4"/>
              </a:rPr>
              <a:t>www.nwz.nl/</a:t>
            </a:r>
            <a:r>
              <a:rPr lang="en-US" u="sng" dirty="0">
                <a:solidFill>
                  <a:schemeClr val="accent1">
                    <a:lumMod val="50000"/>
                  </a:schemeClr>
                </a:solidFill>
                <a:latin typeface="Gill Sans MT" panose="020B0502020104020203" pitchFamily="34" charset="0"/>
              </a:rPr>
              <a:t>bevallen</a:t>
            </a:r>
            <a:br>
              <a:rPr lang="en-US" u="sng" dirty="0">
                <a:solidFill>
                  <a:schemeClr val="accent1">
                    <a:lumMod val="50000"/>
                  </a:schemeClr>
                </a:solidFill>
                <a:latin typeface="Gill Sans MT" panose="020B0502020104020203" pitchFamily="34" charset="0"/>
              </a:rPr>
            </a:br>
            <a:r>
              <a:rPr lang="en-US" u="sng" dirty="0">
                <a:solidFill>
                  <a:schemeClr val="accent1">
                    <a:lumMod val="50000"/>
                  </a:schemeClr>
                </a:solidFill>
                <a:latin typeface="Gill Sans MT" panose="020B0502020104020203" pitchFamily="34" charset="0"/>
              </a:rPr>
              <a:t>www.nwz.nl/keizersnede</a:t>
            </a:r>
            <a:endParaRPr lang="en-US" dirty="0">
              <a:solidFill>
                <a:schemeClr val="tx1"/>
              </a:solidFill>
              <a:latin typeface="Gill Sans MT" panose="020B05020201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0" y="260648"/>
            <a:ext cx="9144000" cy="892324"/>
          </a:xfrm>
        </p:spPr>
        <p:txBody>
          <a:bodyPr lIns="38100" tIns="38100" rIns="38100" bIns="38100"/>
          <a:lstStyle/>
          <a:p>
            <a:pPr eaLnBrk="1" hangingPunct="1"/>
            <a:r>
              <a:rPr lang="en-US" altLang="nl-NL" dirty="0">
                <a:latin typeface="+mn-lt"/>
                <a:sym typeface="Gill Sans"/>
              </a:rPr>
              <a:t> </a:t>
            </a:r>
            <a:r>
              <a:rPr lang="en-US" altLang="nl-NL" dirty="0">
                <a:solidFill>
                  <a:srgbClr val="336699"/>
                </a:solidFill>
                <a:latin typeface="Gill Sans MT" panose="020B0502020104020203" pitchFamily="34" charset="0"/>
                <a:sym typeface="Gill Sans"/>
              </a:rPr>
              <a:t>plaats van de bevalling</a:t>
            </a:r>
          </a:p>
        </p:txBody>
      </p:sp>
      <p:sp>
        <p:nvSpPr>
          <p:cNvPr id="25603" name="Rectangle 2"/>
          <p:cNvSpPr>
            <a:spLocks/>
          </p:cNvSpPr>
          <p:nvPr/>
        </p:nvSpPr>
        <p:spPr bwMode="auto">
          <a:xfrm>
            <a:off x="683568" y="1916832"/>
            <a:ext cx="7774632" cy="2336800"/>
          </a:xfrm>
          <a:prstGeom prst="rect">
            <a:avLst/>
          </a:prstGeom>
          <a:noFill/>
          <a:ln w="12700">
            <a:noFill/>
            <a:miter lim="800000"/>
            <a:headEnd/>
            <a:tailEnd/>
          </a:ln>
        </p:spPr>
        <p:txBody>
          <a:bodyPr lIns="0" tIns="0" rIns="0" bIns="0" anchor="ctr"/>
          <a:lstStyle/>
          <a:p>
            <a:pPr>
              <a:spcBef>
                <a:spcPts val="1150"/>
              </a:spcBef>
            </a:pPr>
            <a:r>
              <a:rPr lang="en-US" altLang="nl-NL" sz="2400" dirty="0">
                <a:solidFill>
                  <a:schemeClr val="tx1">
                    <a:lumMod val="50000"/>
                    <a:lumOff val="50000"/>
                  </a:schemeClr>
                </a:solidFill>
                <a:latin typeface="Gill Sans MT" panose="020B0502020104020203" pitchFamily="34" charset="0"/>
                <a:ea typeface="ヒラギノ角ゴ ProN W6"/>
                <a:cs typeface="ヒラギノ角ゴ ProN W6"/>
                <a:sym typeface="Bradley Hand ITC TT-Bold"/>
              </a:rPr>
              <a:t>  </a:t>
            </a:r>
          </a:p>
          <a:p>
            <a:pPr marL="342900" indent="-342900">
              <a:lnSpc>
                <a:spcPct val="10000"/>
              </a:lnSpc>
              <a:spcBef>
                <a:spcPts val="1150"/>
              </a:spcBef>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ea typeface="ヒラギノ角ゴ ProN W6"/>
                <a:cs typeface="ヒラギノ角ゴ ProN W6"/>
                <a:sym typeface="Bradley Hand ITC TT-Bold"/>
              </a:rPr>
              <a:t>geen medische indicatie dan thuis of in ziekenhuis</a:t>
            </a:r>
          </a:p>
          <a:p>
            <a:pPr marL="685800" lvl="1">
              <a:spcBef>
                <a:spcPts val="1150"/>
              </a:spcBef>
            </a:pPr>
            <a:r>
              <a:rPr lang="en-US" altLang="nl-NL" sz="2400" dirty="0">
                <a:solidFill>
                  <a:schemeClr val="tx1">
                    <a:lumMod val="50000"/>
                    <a:lumOff val="50000"/>
                  </a:schemeClr>
                </a:solidFill>
                <a:latin typeface="Gill Sans MT" panose="020B0502020104020203" pitchFamily="34" charset="0"/>
                <a:ea typeface="ヒラギノ角ゴ ProN W6"/>
                <a:cs typeface="ヒラギノ角ゴ ProN W6"/>
                <a:sym typeface="Bradley Hand ITC TT-Bold"/>
              </a:rPr>
              <a:t>eigen voorkeur </a:t>
            </a:r>
          </a:p>
          <a:p>
            <a:pPr marL="685800" lvl="1">
              <a:spcBef>
                <a:spcPts val="1150"/>
              </a:spcBef>
            </a:pPr>
            <a:r>
              <a:rPr lang="en-US" altLang="nl-NL" sz="2400" dirty="0">
                <a:solidFill>
                  <a:schemeClr val="tx1">
                    <a:lumMod val="50000"/>
                    <a:lumOff val="50000"/>
                  </a:schemeClr>
                </a:solidFill>
                <a:latin typeface="Gill Sans MT" panose="020B0502020104020203" pitchFamily="34" charset="0"/>
                <a:ea typeface="ヒラギノ角ゴ ProN W6"/>
                <a:cs typeface="ヒラギノ角ゴ ProN W6"/>
                <a:sym typeface="Bradley Hand ITC TT-Bold"/>
              </a:rPr>
              <a:t>plaatsindicatie</a:t>
            </a:r>
          </a:p>
          <a:p>
            <a:pPr marL="342900" lvl="0" indent="-342900">
              <a:spcBef>
                <a:spcPts val="1150"/>
              </a:spcBef>
              <a:buFont typeface="Arial" panose="020B0604020202020204" pitchFamily="34" charset="0"/>
              <a:buChar char="•"/>
            </a:pPr>
            <a:r>
              <a:rPr lang="en-US" altLang="nl-NL" sz="2400" dirty="0">
                <a:solidFill>
                  <a:srgbClr val="000000">
                    <a:lumMod val="50000"/>
                    <a:lumOff val="50000"/>
                  </a:srgbClr>
                </a:solidFill>
                <a:latin typeface="Gill Sans MT" panose="020B0502020104020203" pitchFamily="34" charset="0"/>
                <a:ea typeface="ヒラギノ角ゴ ProN W6"/>
                <a:cs typeface="ヒラギノ角ゴ ProN W6"/>
                <a:sym typeface="Bradley Hand ITC TT-Bold"/>
              </a:rPr>
              <a:t>medische indicatie dan in ziekenhuis</a:t>
            </a:r>
          </a:p>
          <a:p>
            <a:pPr marL="685800" lvl="1">
              <a:spcBef>
                <a:spcPts val="1150"/>
              </a:spcBef>
            </a:pPr>
            <a:endParaRPr lang="en-US" altLang="nl-NL" sz="2400" dirty="0">
              <a:solidFill>
                <a:schemeClr val="tx1">
                  <a:lumMod val="50000"/>
                  <a:lumOff val="50000"/>
                </a:schemeClr>
              </a:solidFill>
              <a:latin typeface="Gill Sans MT" panose="020B0502020104020203" pitchFamily="34" charset="0"/>
              <a:ea typeface="ヒラギノ角ゴ ProN W6"/>
              <a:cs typeface="ヒラギノ角ゴ ProN W6"/>
              <a:sym typeface="Bradley Hand ITC TT-Bold"/>
            </a:endParaRPr>
          </a:p>
        </p:txBody>
      </p:sp>
      <p:grpSp>
        <p:nvGrpSpPr>
          <p:cNvPr id="25604" name="Group 5"/>
          <p:cNvGrpSpPr>
            <a:grpSpLocks/>
          </p:cNvGrpSpPr>
          <p:nvPr/>
        </p:nvGrpSpPr>
        <p:grpSpPr bwMode="auto">
          <a:xfrm>
            <a:off x="2768600" y="5765800"/>
            <a:ext cx="850900" cy="609600"/>
            <a:chOff x="0" y="0"/>
            <a:chExt cx="536" cy="384"/>
          </a:xfrm>
        </p:grpSpPr>
        <p:sp>
          <p:nvSpPr>
            <p:cNvPr id="25619" name="Rectangle 3"/>
            <p:cNvSpPr>
              <a:spLocks/>
            </p:cNvSpPr>
            <p:nvPr/>
          </p:nvSpPr>
          <p:spPr bwMode="auto">
            <a:xfrm>
              <a:off x="16" y="16"/>
              <a:ext cx="504" cy="352"/>
            </a:xfrm>
            <a:prstGeom prst="rect">
              <a:avLst/>
            </a:prstGeom>
            <a:noFill/>
            <a:ln w="12700">
              <a:noFill/>
              <a:miter lim="800000"/>
              <a:headEnd/>
              <a:tailEnd/>
            </a:ln>
          </p:spPr>
          <p:txBody>
            <a:bodyPr lIns="0" tIns="0" rIns="0" bIns="0"/>
            <a:lstStyle/>
            <a:p>
              <a:pPr algn="ctr"/>
              <a:endParaRPr lang="nl-NL" altLang="nl-NL" sz="2400">
                <a:solidFill>
                  <a:srgbClr val="49433E"/>
                </a:solidFill>
                <a:latin typeface="Bradley Hand ITC TT-Bold"/>
                <a:ea typeface="ヒラギノ角ゴ ProN W6"/>
                <a:cs typeface="ヒラギノ角ゴ ProN W6"/>
                <a:sym typeface="Bradley Hand ITC TT-Bold"/>
              </a:endParaRPr>
            </a:p>
          </p:txBody>
        </p:sp>
        <p:pic>
          <p:nvPicPr>
            <p:cNvPr id="25620" name="Picture 4"/>
            <p:cNvPicPr>
              <a:picLocks noChangeArrowheads="1"/>
            </p:cNvPicPr>
            <p:nvPr/>
          </p:nvPicPr>
          <p:blipFill>
            <a:blip r:embed="rId3" cstate="print"/>
            <a:srcRect/>
            <a:stretch>
              <a:fillRect/>
            </a:stretch>
          </p:blipFill>
          <p:spPr bwMode="auto">
            <a:xfrm>
              <a:off x="0" y="0"/>
              <a:ext cx="536" cy="384"/>
            </a:xfrm>
            <a:prstGeom prst="rect">
              <a:avLst/>
            </a:prstGeom>
            <a:noFill/>
            <a:ln w="12700">
              <a:noFill/>
              <a:miter lim="800000"/>
              <a:headEnd/>
              <a:tailEnd/>
            </a:ln>
          </p:spPr>
        </p:pic>
      </p:grpSp>
      <p:grpSp>
        <p:nvGrpSpPr>
          <p:cNvPr id="25605" name="Group 8"/>
          <p:cNvGrpSpPr>
            <a:grpSpLocks/>
          </p:cNvGrpSpPr>
          <p:nvPr/>
        </p:nvGrpSpPr>
        <p:grpSpPr bwMode="auto">
          <a:xfrm>
            <a:off x="2755900" y="5156200"/>
            <a:ext cx="901700" cy="660400"/>
            <a:chOff x="0" y="0"/>
            <a:chExt cx="568" cy="416"/>
          </a:xfrm>
        </p:grpSpPr>
        <p:sp>
          <p:nvSpPr>
            <p:cNvPr id="25617" name="AutoShape 6"/>
            <p:cNvSpPr>
              <a:spLocks/>
            </p:cNvSpPr>
            <p:nvPr/>
          </p:nvSpPr>
          <p:spPr bwMode="auto">
            <a:xfrm>
              <a:off x="24" y="24"/>
              <a:ext cx="520" cy="376"/>
            </a:xfrm>
            <a:prstGeom prst="triangle">
              <a:avLst>
                <a:gd name="adj" fmla="val 50000"/>
              </a:avLst>
            </a:prstGeom>
            <a:noFill/>
            <a:ln w="12700">
              <a:noFill/>
              <a:miter lim="800000"/>
              <a:headEnd/>
              <a:tailEnd/>
            </a:ln>
          </p:spPr>
          <p:txBody>
            <a:bodyPr lIns="0" tIns="0" rIns="0" bIns="0"/>
            <a:lstStyle/>
            <a:p>
              <a:pPr algn="ctr"/>
              <a:endParaRPr lang="nl-NL" altLang="nl-NL" sz="2400">
                <a:solidFill>
                  <a:srgbClr val="49433E"/>
                </a:solidFill>
                <a:latin typeface="Bradley Hand ITC TT-Bold"/>
                <a:ea typeface="ヒラギノ角ゴ ProN W6"/>
                <a:cs typeface="ヒラギノ角ゴ ProN W6"/>
                <a:sym typeface="Bradley Hand ITC TT-Bold"/>
              </a:endParaRPr>
            </a:p>
          </p:txBody>
        </p:sp>
        <p:pic>
          <p:nvPicPr>
            <p:cNvPr id="25618" name="Picture 7"/>
            <p:cNvPicPr>
              <a:picLocks noChangeArrowheads="1"/>
            </p:cNvPicPr>
            <p:nvPr/>
          </p:nvPicPr>
          <p:blipFill>
            <a:blip r:embed="rId4" cstate="print"/>
            <a:srcRect/>
            <a:stretch>
              <a:fillRect/>
            </a:stretch>
          </p:blipFill>
          <p:spPr bwMode="auto">
            <a:xfrm>
              <a:off x="0" y="0"/>
              <a:ext cx="568" cy="416"/>
            </a:xfrm>
            <a:prstGeom prst="rect">
              <a:avLst/>
            </a:prstGeom>
            <a:noFill/>
            <a:ln w="12700">
              <a:noFill/>
              <a:miter lim="800000"/>
              <a:headEnd/>
              <a:tailEnd/>
            </a:ln>
          </p:spPr>
        </p:pic>
      </p:grpSp>
      <p:grpSp>
        <p:nvGrpSpPr>
          <p:cNvPr id="25606" name="Group 18"/>
          <p:cNvGrpSpPr>
            <a:grpSpLocks/>
          </p:cNvGrpSpPr>
          <p:nvPr/>
        </p:nvGrpSpPr>
        <p:grpSpPr bwMode="auto">
          <a:xfrm>
            <a:off x="5207000" y="5168900"/>
            <a:ext cx="1841500" cy="1181100"/>
            <a:chOff x="0" y="0"/>
            <a:chExt cx="1160" cy="744"/>
          </a:xfrm>
        </p:grpSpPr>
        <p:grpSp>
          <p:nvGrpSpPr>
            <p:cNvPr id="25608" name="Group 11"/>
            <p:cNvGrpSpPr>
              <a:grpSpLocks/>
            </p:cNvGrpSpPr>
            <p:nvPr/>
          </p:nvGrpSpPr>
          <p:grpSpPr bwMode="auto">
            <a:xfrm>
              <a:off x="-16" y="-16"/>
              <a:ext cx="360" cy="776"/>
              <a:chOff x="0" y="0"/>
              <a:chExt cx="360" cy="776"/>
            </a:xfrm>
          </p:grpSpPr>
          <p:sp>
            <p:nvSpPr>
              <p:cNvPr id="25615" name="Rectangle 9"/>
              <p:cNvSpPr>
                <a:spLocks/>
              </p:cNvSpPr>
              <p:nvPr/>
            </p:nvSpPr>
            <p:spPr bwMode="auto">
              <a:xfrm>
                <a:off x="16" y="16"/>
                <a:ext cx="328" cy="744"/>
              </a:xfrm>
              <a:prstGeom prst="rect">
                <a:avLst/>
              </a:prstGeom>
              <a:noFill/>
              <a:ln w="12700">
                <a:noFill/>
                <a:miter lim="800000"/>
                <a:headEnd/>
                <a:tailEnd/>
              </a:ln>
            </p:spPr>
            <p:txBody>
              <a:bodyPr lIns="0" tIns="0" rIns="0" bIns="0"/>
              <a:lstStyle/>
              <a:p>
                <a:pPr algn="ctr"/>
                <a:endParaRPr lang="nl-NL" altLang="nl-NL" sz="2400">
                  <a:solidFill>
                    <a:srgbClr val="49433E"/>
                  </a:solidFill>
                  <a:latin typeface="Bradley Hand ITC TT-Bold"/>
                  <a:ea typeface="ヒラギノ角ゴ ProN W6"/>
                  <a:cs typeface="ヒラギノ角ゴ ProN W6"/>
                  <a:sym typeface="Bradley Hand ITC TT-Bold"/>
                </a:endParaRPr>
              </a:p>
            </p:txBody>
          </p:sp>
          <p:pic>
            <p:nvPicPr>
              <p:cNvPr id="25616" name="Picture 10"/>
              <p:cNvPicPr>
                <a:picLocks noChangeArrowheads="1"/>
              </p:cNvPicPr>
              <p:nvPr/>
            </p:nvPicPr>
            <p:blipFill>
              <a:blip r:embed="rId5" cstate="print"/>
              <a:srcRect/>
              <a:stretch>
                <a:fillRect/>
              </a:stretch>
            </p:blipFill>
            <p:spPr bwMode="auto">
              <a:xfrm>
                <a:off x="0" y="0"/>
                <a:ext cx="360" cy="776"/>
              </a:xfrm>
              <a:prstGeom prst="rect">
                <a:avLst/>
              </a:prstGeom>
              <a:noFill/>
              <a:ln w="12700">
                <a:noFill/>
                <a:miter lim="800000"/>
                <a:headEnd/>
                <a:tailEnd/>
              </a:ln>
            </p:spPr>
          </p:pic>
        </p:grpSp>
        <p:grpSp>
          <p:nvGrpSpPr>
            <p:cNvPr id="25609" name="Group 14"/>
            <p:cNvGrpSpPr>
              <a:grpSpLocks/>
            </p:cNvGrpSpPr>
            <p:nvPr/>
          </p:nvGrpSpPr>
          <p:grpSpPr bwMode="auto">
            <a:xfrm>
              <a:off x="312" y="376"/>
              <a:ext cx="536" cy="384"/>
              <a:chOff x="0" y="0"/>
              <a:chExt cx="536" cy="384"/>
            </a:xfrm>
          </p:grpSpPr>
          <p:sp>
            <p:nvSpPr>
              <p:cNvPr id="25613" name="Rectangle 12"/>
              <p:cNvSpPr>
                <a:spLocks/>
              </p:cNvSpPr>
              <p:nvPr/>
            </p:nvSpPr>
            <p:spPr bwMode="auto">
              <a:xfrm>
                <a:off x="16" y="16"/>
                <a:ext cx="504" cy="352"/>
              </a:xfrm>
              <a:prstGeom prst="rect">
                <a:avLst/>
              </a:prstGeom>
              <a:noFill/>
              <a:ln w="12700">
                <a:noFill/>
                <a:miter lim="800000"/>
                <a:headEnd/>
                <a:tailEnd/>
              </a:ln>
            </p:spPr>
            <p:txBody>
              <a:bodyPr lIns="0" tIns="0" rIns="0" bIns="0"/>
              <a:lstStyle/>
              <a:p>
                <a:pPr algn="ctr"/>
                <a:endParaRPr lang="nl-NL" altLang="nl-NL" sz="2400">
                  <a:solidFill>
                    <a:srgbClr val="49433E"/>
                  </a:solidFill>
                  <a:latin typeface="Bradley Hand ITC TT-Bold"/>
                  <a:ea typeface="ヒラギノ角ゴ ProN W6"/>
                  <a:cs typeface="ヒラギノ角ゴ ProN W6"/>
                  <a:sym typeface="Bradley Hand ITC TT-Bold"/>
                </a:endParaRPr>
              </a:p>
            </p:txBody>
          </p:sp>
          <p:pic>
            <p:nvPicPr>
              <p:cNvPr id="25614" name="Picture 13"/>
              <p:cNvPicPr>
                <a:picLocks noChangeArrowheads="1"/>
              </p:cNvPicPr>
              <p:nvPr/>
            </p:nvPicPr>
            <p:blipFill>
              <a:blip r:embed="rId3" cstate="print"/>
              <a:srcRect/>
              <a:stretch>
                <a:fillRect/>
              </a:stretch>
            </p:blipFill>
            <p:spPr bwMode="auto">
              <a:xfrm>
                <a:off x="0" y="0"/>
                <a:ext cx="536" cy="384"/>
              </a:xfrm>
              <a:prstGeom prst="rect">
                <a:avLst/>
              </a:prstGeom>
              <a:noFill/>
              <a:ln w="12700">
                <a:noFill/>
                <a:miter lim="800000"/>
                <a:headEnd/>
                <a:tailEnd/>
              </a:ln>
            </p:spPr>
          </p:pic>
        </p:grpSp>
        <p:grpSp>
          <p:nvGrpSpPr>
            <p:cNvPr id="25610" name="Group 17"/>
            <p:cNvGrpSpPr>
              <a:grpSpLocks/>
            </p:cNvGrpSpPr>
            <p:nvPr/>
          </p:nvGrpSpPr>
          <p:grpSpPr bwMode="auto">
            <a:xfrm>
              <a:off x="816" y="176"/>
              <a:ext cx="360" cy="584"/>
              <a:chOff x="0" y="0"/>
              <a:chExt cx="360" cy="584"/>
            </a:xfrm>
          </p:grpSpPr>
          <p:sp>
            <p:nvSpPr>
              <p:cNvPr id="25611" name="Rectangle 15"/>
              <p:cNvSpPr>
                <a:spLocks/>
              </p:cNvSpPr>
              <p:nvPr/>
            </p:nvSpPr>
            <p:spPr bwMode="auto">
              <a:xfrm>
                <a:off x="16" y="16"/>
                <a:ext cx="328" cy="552"/>
              </a:xfrm>
              <a:prstGeom prst="rect">
                <a:avLst/>
              </a:prstGeom>
              <a:noFill/>
              <a:ln w="12700">
                <a:noFill/>
                <a:miter lim="800000"/>
                <a:headEnd/>
                <a:tailEnd/>
              </a:ln>
            </p:spPr>
            <p:txBody>
              <a:bodyPr lIns="0" tIns="0" rIns="0" bIns="0"/>
              <a:lstStyle/>
              <a:p>
                <a:pPr algn="ctr"/>
                <a:endParaRPr lang="nl-NL" altLang="nl-NL" sz="2400">
                  <a:solidFill>
                    <a:srgbClr val="49433E"/>
                  </a:solidFill>
                  <a:latin typeface="Bradley Hand ITC TT-Bold"/>
                  <a:ea typeface="ヒラギノ角ゴ ProN W6"/>
                  <a:cs typeface="ヒラギノ角ゴ ProN W6"/>
                  <a:sym typeface="Bradley Hand ITC TT-Bold"/>
                </a:endParaRPr>
              </a:p>
            </p:txBody>
          </p:sp>
          <p:pic>
            <p:nvPicPr>
              <p:cNvPr id="25612" name="Picture 16"/>
              <p:cNvPicPr>
                <a:picLocks noChangeArrowheads="1"/>
              </p:cNvPicPr>
              <p:nvPr/>
            </p:nvPicPr>
            <p:blipFill>
              <a:blip r:embed="rId6" cstate="print"/>
              <a:srcRect/>
              <a:stretch>
                <a:fillRect/>
              </a:stretch>
            </p:blipFill>
            <p:spPr bwMode="auto">
              <a:xfrm>
                <a:off x="0" y="0"/>
                <a:ext cx="360" cy="584"/>
              </a:xfrm>
              <a:prstGeom prst="rect">
                <a:avLst/>
              </a:prstGeom>
              <a:noFill/>
              <a:ln w="12700">
                <a:noFill/>
                <a:miter lim="800000"/>
                <a:headEnd/>
                <a:tailEnd/>
              </a:ln>
            </p:spPr>
          </p:pic>
        </p:grpSp>
      </p:grpSp>
      <p:sp>
        <p:nvSpPr>
          <p:cNvPr id="25607" name="Rectangle 19"/>
          <p:cNvSpPr>
            <a:spLocks/>
          </p:cNvSpPr>
          <p:nvPr/>
        </p:nvSpPr>
        <p:spPr bwMode="auto">
          <a:xfrm>
            <a:off x="1511300" y="774700"/>
            <a:ext cx="6019800" cy="355600"/>
          </a:xfrm>
          <a:prstGeom prst="rect">
            <a:avLst/>
          </a:prstGeom>
          <a:noFill/>
          <a:ln w="12700">
            <a:noFill/>
            <a:miter lim="800000"/>
            <a:headEnd/>
            <a:tailEnd/>
          </a:ln>
        </p:spPr>
        <p:txBody>
          <a:bodyPr lIns="0" tIns="0" rIns="0" bIns="0" anchor="ctr"/>
          <a:lstStyle/>
          <a:p>
            <a:pPr algn="ctr"/>
            <a:endParaRPr lang="en-US" altLang="nl-NL">
              <a:latin typeface="Bradley Hand ITC TT-Bold"/>
              <a:ea typeface="ヒラギノ角ゴ ProN W6"/>
              <a:cs typeface="ヒラギノ角ゴ ProN W6"/>
              <a:sym typeface="Bradley Hand ITC TT-Bold"/>
            </a:endParaRPr>
          </a:p>
        </p:txBody>
      </p:sp>
      <p:sp>
        <p:nvSpPr>
          <p:cNvPr id="21" name="Tijdelijke aanduiding voor dianummer 20"/>
          <p:cNvSpPr>
            <a:spLocks noGrp="1"/>
          </p:cNvSpPr>
          <p:nvPr>
            <p:ph type="sldNum" sz="quarter" idx="12"/>
          </p:nvPr>
        </p:nvSpPr>
        <p:spPr/>
        <p:txBody>
          <a:bodyPr/>
          <a:lstStyle/>
          <a:p>
            <a:pPr>
              <a:defRPr/>
            </a:pPr>
            <a:fld id="{39580E86-A725-4BF6-96D5-49EA7979D2D6}" type="slidenum">
              <a:rPr lang="nl-NL" smtClean="0"/>
              <a:pPr>
                <a:defRPr/>
              </a:pPr>
              <a:t>5</a:t>
            </a:fld>
            <a:endParaRPr lang="nl-NL"/>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nl-NL" dirty="0">
                <a:solidFill>
                  <a:srgbClr val="336699"/>
                </a:solidFill>
                <a:latin typeface="Gill Sans MT" panose="020B0502020104020203" pitchFamily="34" charset="0"/>
                <a:sym typeface="Gill Sans"/>
              </a:rPr>
              <a:t>getallen uit de regio</a:t>
            </a:r>
            <a:endParaRPr lang="nl-NL" dirty="0"/>
          </a:p>
        </p:txBody>
      </p:sp>
      <p:sp>
        <p:nvSpPr>
          <p:cNvPr id="4" name="Tijdelijke aanduiding voor dianummer 3"/>
          <p:cNvSpPr>
            <a:spLocks noGrp="1"/>
          </p:cNvSpPr>
          <p:nvPr>
            <p:ph type="sldNum" sz="quarter" idx="12"/>
          </p:nvPr>
        </p:nvSpPr>
        <p:spPr/>
        <p:txBody>
          <a:bodyPr/>
          <a:lstStyle/>
          <a:p>
            <a:pPr>
              <a:defRPr/>
            </a:pPr>
            <a:fld id="{2E13EC91-CBBB-41E5-A176-CD6D38F69200}" type="slidenum">
              <a:rPr lang="nl-NL" smtClean="0"/>
              <a:pPr>
                <a:defRPr/>
              </a:pPr>
              <a:t>6</a:t>
            </a:fld>
            <a:endParaRPr lang="nl-NL"/>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118313820"/>
              </p:ext>
            </p:extLst>
          </p:nvPr>
        </p:nvGraphicFramePr>
        <p:xfrm>
          <a:off x="539552" y="1412776"/>
          <a:ext cx="8078341" cy="4514850"/>
        </p:xfrm>
        <a:graphic>
          <a:graphicData uri="http://schemas.openxmlformats.org/presentationml/2006/ole">
            <mc:AlternateContent xmlns:mc="http://schemas.openxmlformats.org/markup-compatibility/2006">
              <mc:Choice xmlns:v="urn:schemas-microsoft-com:vml" Requires="v">
                <p:oleObj spid="_x0000_s42124" name="Werkblad" r:id="rId4" imgW="7934220" imgH="4514851" progId="Excel.Sheet.8">
                  <p:embed/>
                </p:oleObj>
              </mc:Choice>
              <mc:Fallback>
                <p:oleObj name="Werkblad" r:id="rId4" imgW="7934220" imgH="4514851" progId="Excel.Sheet.8">
                  <p:embed/>
                  <p:pic>
                    <p:nvPicPr>
                      <p:cNvPr id="0" name="Object 2"/>
                      <p:cNvPicPr>
                        <a:picLocks noChangeArrowheads="1"/>
                      </p:cNvPicPr>
                      <p:nvPr/>
                    </p:nvPicPr>
                    <p:blipFill>
                      <a:blip r:embed="rId5"/>
                      <a:srcRect/>
                      <a:stretch>
                        <a:fillRect/>
                      </a:stretch>
                    </p:blipFill>
                    <p:spPr bwMode="auto">
                      <a:xfrm>
                        <a:off x="539552" y="1412776"/>
                        <a:ext cx="8078341" cy="4514850"/>
                      </a:xfrm>
                      <a:prstGeom prst="rect">
                        <a:avLst/>
                      </a:prstGeom>
                      <a:noFill/>
                      <a:ln>
                        <a:noFill/>
                      </a:ln>
                    </p:spPr>
                  </p:pic>
                </p:oleObj>
              </mc:Fallback>
            </mc:AlternateContent>
          </a:graphicData>
        </a:graphic>
      </p:graphicFrame>
      <p:sp>
        <p:nvSpPr>
          <p:cNvPr id="7" name="Tekstvak 6"/>
          <p:cNvSpPr txBox="1"/>
          <p:nvPr/>
        </p:nvSpPr>
        <p:spPr>
          <a:xfrm>
            <a:off x="539552" y="6237312"/>
            <a:ext cx="3732825" cy="307777"/>
          </a:xfrm>
          <a:prstGeom prst="rect">
            <a:avLst/>
          </a:prstGeom>
          <a:noFill/>
        </p:spPr>
        <p:txBody>
          <a:bodyPr wrap="square" rtlCol="0">
            <a:spAutoFit/>
          </a:bodyPr>
          <a:lstStyle/>
          <a:p>
            <a:r>
              <a:rPr lang="nl-NL" sz="1400" dirty="0"/>
              <a:t>Bron: Perinatale registratie Nederland </a:t>
            </a:r>
          </a:p>
        </p:txBody>
      </p:sp>
    </p:spTree>
    <p:extLst>
      <p:ext uri="{BB962C8B-B14F-4D97-AF65-F5344CB8AC3E}">
        <p14:creationId xmlns:p14="http://schemas.microsoft.com/office/powerpoint/2010/main" val="396074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rrowheads="1"/>
          </p:cNvPicPr>
          <p:nvPr/>
        </p:nvPicPr>
        <p:blipFill>
          <a:blip r:embed="rId3" cstate="print"/>
          <a:srcRect/>
          <a:stretch>
            <a:fillRect/>
          </a:stretch>
        </p:blipFill>
        <p:spPr bwMode="auto">
          <a:xfrm>
            <a:off x="8316913" y="3810000"/>
            <a:ext cx="46037" cy="46038"/>
          </a:xfrm>
          <a:prstGeom prst="rect">
            <a:avLst/>
          </a:prstGeom>
          <a:noFill/>
          <a:ln w="12700">
            <a:noFill/>
            <a:miter lim="800000"/>
            <a:headEnd/>
            <a:tailEnd/>
          </a:ln>
        </p:spPr>
      </p:pic>
      <p:grpSp>
        <p:nvGrpSpPr>
          <p:cNvPr id="27651" name="Group 3"/>
          <p:cNvGrpSpPr>
            <a:grpSpLocks/>
          </p:cNvGrpSpPr>
          <p:nvPr/>
        </p:nvGrpSpPr>
        <p:grpSpPr bwMode="auto">
          <a:xfrm flipH="1">
            <a:off x="13401675" y="5445125"/>
            <a:ext cx="46038" cy="327025"/>
            <a:chOff x="0" y="0"/>
            <a:chExt cx="1584" cy="1096"/>
          </a:xfrm>
        </p:grpSpPr>
        <p:pic>
          <p:nvPicPr>
            <p:cNvPr id="27662" name="Picture 1"/>
            <p:cNvPicPr>
              <a:picLocks noChangeAspect="1" noChangeArrowheads="1"/>
            </p:cNvPicPr>
            <p:nvPr/>
          </p:nvPicPr>
          <p:blipFill>
            <a:blip r:embed="rId4" cstate="print"/>
            <a:srcRect/>
            <a:stretch>
              <a:fillRect/>
            </a:stretch>
          </p:blipFill>
          <p:spPr bwMode="auto">
            <a:xfrm>
              <a:off x="32" y="32"/>
              <a:ext cx="1522" cy="1032"/>
            </a:xfrm>
            <a:prstGeom prst="rect">
              <a:avLst/>
            </a:prstGeom>
            <a:noFill/>
            <a:ln w="12700">
              <a:noFill/>
              <a:miter lim="800000"/>
              <a:headEnd/>
              <a:tailEnd/>
            </a:ln>
          </p:spPr>
        </p:pic>
        <p:pic>
          <p:nvPicPr>
            <p:cNvPr id="27663" name="Picture 2"/>
            <p:cNvPicPr>
              <a:picLocks noChangeArrowheads="1"/>
            </p:cNvPicPr>
            <p:nvPr/>
          </p:nvPicPr>
          <p:blipFill>
            <a:blip r:embed="rId5" cstate="print"/>
            <a:srcRect/>
            <a:stretch>
              <a:fillRect/>
            </a:stretch>
          </p:blipFill>
          <p:spPr bwMode="auto">
            <a:xfrm>
              <a:off x="0" y="0"/>
              <a:ext cx="1584" cy="1096"/>
            </a:xfrm>
            <a:prstGeom prst="rect">
              <a:avLst/>
            </a:prstGeom>
            <a:noFill/>
            <a:ln w="12700">
              <a:noFill/>
              <a:miter lim="800000"/>
              <a:headEnd/>
              <a:tailEnd/>
            </a:ln>
          </p:spPr>
        </p:pic>
      </p:grpSp>
      <p:sp>
        <p:nvSpPr>
          <p:cNvPr id="27652" name="Rectangle 4"/>
          <p:cNvSpPr>
            <a:spLocks noGrp="1" noChangeArrowheads="1"/>
          </p:cNvSpPr>
          <p:nvPr>
            <p:ph type="title" idx="4294967295"/>
          </p:nvPr>
        </p:nvSpPr>
        <p:spPr>
          <a:xfrm>
            <a:off x="0" y="260648"/>
            <a:ext cx="9144000" cy="749300"/>
          </a:xfrm>
        </p:spPr>
        <p:txBody>
          <a:bodyPr lIns="38100" tIns="38100" rIns="38100" bIns="38100"/>
          <a:lstStyle/>
          <a:p>
            <a:pPr eaLnBrk="1" hangingPunct="1"/>
            <a:r>
              <a:rPr lang="en-US" altLang="nl-NL" sz="3600" dirty="0">
                <a:sym typeface="Gill Sans"/>
              </a:rPr>
              <a:t> </a:t>
            </a:r>
            <a:r>
              <a:rPr lang="en-US" altLang="nl-NL" sz="5400" dirty="0">
                <a:solidFill>
                  <a:srgbClr val="336699"/>
                </a:solidFill>
                <a:effectLst>
                  <a:outerShdw blurRad="38100" dist="38100" dir="2700000" algn="tl">
                    <a:srgbClr val="000000">
                      <a:alpha val="43137"/>
                    </a:srgbClr>
                  </a:outerShdw>
                </a:effectLst>
                <a:latin typeface="Palatino" pitchFamily="18" charset="0"/>
                <a:sym typeface="Gill Sans"/>
              </a:rPr>
              <a:t> </a:t>
            </a:r>
            <a:r>
              <a:rPr lang="en-US" altLang="nl-NL" dirty="0">
                <a:solidFill>
                  <a:srgbClr val="336699"/>
                </a:solidFill>
                <a:latin typeface="Gill Sans MT" panose="020B0502020104020203" pitchFamily="34" charset="0"/>
                <a:sym typeface="Gill Sans"/>
              </a:rPr>
              <a:t>algemene voorbereiding</a:t>
            </a:r>
          </a:p>
        </p:txBody>
      </p:sp>
      <p:sp>
        <p:nvSpPr>
          <p:cNvPr id="27653" name="Rectangle 5"/>
          <p:cNvSpPr>
            <a:spLocks/>
          </p:cNvSpPr>
          <p:nvPr/>
        </p:nvSpPr>
        <p:spPr bwMode="auto">
          <a:xfrm>
            <a:off x="1270000" y="2738438"/>
            <a:ext cx="4711700" cy="3251200"/>
          </a:xfrm>
          <a:prstGeom prst="rect">
            <a:avLst/>
          </a:prstGeom>
          <a:noFill/>
          <a:ln w="12700">
            <a:noFill/>
            <a:miter lim="800000"/>
            <a:headEnd/>
            <a:tailEnd/>
          </a:ln>
        </p:spPr>
        <p:txBody>
          <a:bodyPr lIns="0" tIns="0" rIns="0" bIns="0" anchor="ctr"/>
          <a:lstStyle/>
          <a:p>
            <a:pPr>
              <a:lnSpc>
                <a:spcPct val="125000"/>
              </a:lnSpc>
              <a:spcBef>
                <a:spcPts val="1150"/>
              </a:spcBef>
            </a:pPr>
            <a:endParaRPr lang="en-US" altLang="nl-NL" sz="2700">
              <a:latin typeface="Bradley Hand ITC TT-Bold"/>
              <a:ea typeface="ヒラギノ角ゴ ProN W6"/>
              <a:cs typeface="ヒラギノ角ゴ ProN W6"/>
              <a:sym typeface="Bradley Hand ITC TT-Bold"/>
            </a:endParaRPr>
          </a:p>
        </p:txBody>
      </p:sp>
      <p:pic>
        <p:nvPicPr>
          <p:cNvPr id="27654" name="Picture 7"/>
          <p:cNvPicPr>
            <a:picLocks noChangeArrowheads="1"/>
          </p:cNvPicPr>
          <p:nvPr/>
        </p:nvPicPr>
        <p:blipFill>
          <a:blip r:embed="rId6" cstate="print"/>
          <a:srcRect/>
          <a:stretch>
            <a:fillRect/>
          </a:stretch>
        </p:blipFill>
        <p:spPr bwMode="auto">
          <a:xfrm>
            <a:off x="8380413" y="3873500"/>
            <a:ext cx="157162" cy="163513"/>
          </a:xfrm>
          <a:prstGeom prst="rect">
            <a:avLst/>
          </a:prstGeom>
          <a:noFill/>
          <a:ln w="12700">
            <a:noFill/>
            <a:miter lim="800000"/>
            <a:headEnd/>
            <a:tailEnd/>
          </a:ln>
        </p:spPr>
      </p:pic>
      <p:sp>
        <p:nvSpPr>
          <p:cNvPr id="27656" name="Rectangle 12"/>
          <p:cNvSpPr>
            <a:spLocks/>
          </p:cNvSpPr>
          <p:nvPr/>
        </p:nvSpPr>
        <p:spPr bwMode="auto">
          <a:xfrm>
            <a:off x="-107950" y="620713"/>
            <a:ext cx="6019800" cy="355600"/>
          </a:xfrm>
          <a:prstGeom prst="rect">
            <a:avLst/>
          </a:prstGeom>
          <a:noFill/>
          <a:ln w="12700">
            <a:noFill/>
            <a:miter lim="800000"/>
            <a:headEnd/>
            <a:tailEnd/>
          </a:ln>
        </p:spPr>
        <p:txBody>
          <a:bodyPr lIns="0" tIns="0" rIns="0" bIns="0" anchor="ctr"/>
          <a:lstStyle/>
          <a:p>
            <a:pPr algn="ctr"/>
            <a:endParaRPr lang="en-US" altLang="nl-NL">
              <a:latin typeface="Bradley Hand ITC TT-Bold"/>
              <a:ea typeface="ヒラギノ角ゴ ProN W6"/>
              <a:cs typeface="ヒラギノ角ゴ ProN W6"/>
              <a:sym typeface="Bradley Hand ITC TT-Bold"/>
            </a:endParaRPr>
          </a:p>
        </p:txBody>
      </p:sp>
      <p:sp>
        <p:nvSpPr>
          <p:cNvPr id="27657" name="Rectangle 14"/>
          <p:cNvSpPr>
            <a:spLocks noChangeArrowheads="1"/>
          </p:cNvSpPr>
          <p:nvPr/>
        </p:nvSpPr>
        <p:spPr bwMode="auto">
          <a:xfrm>
            <a:off x="611188" y="1556792"/>
            <a:ext cx="3960812" cy="4154984"/>
          </a:xfrm>
          <a:prstGeom prst="rect">
            <a:avLst/>
          </a:prstGeom>
          <a:noFill/>
          <a:ln w="9525">
            <a:noFill/>
            <a:miter lim="800000"/>
            <a:headEnd/>
            <a:tailEnd/>
          </a:ln>
          <a:effectLst/>
        </p:spPr>
        <p:txBody>
          <a:bodyPr>
            <a:spAutoFit/>
          </a:bodyPr>
          <a:lstStyle/>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klossen</a:t>
            </a:r>
          </a:p>
          <a:p>
            <a:pPr marL="342900" indent="-342900">
              <a:buFont typeface="Arial" panose="020B0604020202020204" pitchFamily="34" charset="0"/>
              <a:buChar char="•"/>
            </a:pPr>
            <a:r>
              <a:rPr lang="en-US" altLang="nl-NL" sz="2400" dirty="0" err="1">
                <a:solidFill>
                  <a:schemeClr val="tx1">
                    <a:lumMod val="50000"/>
                    <a:lumOff val="50000"/>
                  </a:schemeClr>
                </a:solidFill>
                <a:latin typeface="Gill Sans MT" panose="020B0502020104020203" pitchFamily="34" charset="0"/>
              </a:rPr>
              <a:t>po</a:t>
            </a:r>
            <a:r>
              <a:rPr lang="en-US" altLang="nl-NL" sz="2400" dirty="0">
                <a:solidFill>
                  <a:schemeClr val="tx1">
                    <a:lumMod val="50000"/>
                    <a:lumOff val="50000"/>
                  </a:schemeClr>
                </a:solidFill>
                <a:latin typeface="Gill Sans MT" panose="020B0502020104020203" pitchFamily="34" charset="0"/>
              </a:rPr>
              <a:t>/</a:t>
            </a:r>
            <a:r>
              <a:rPr lang="en-US" altLang="nl-NL" sz="2400" dirty="0" err="1">
                <a:solidFill>
                  <a:schemeClr val="tx1">
                    <a:lumMod val="50000"/>
                    <a:lumOff val="50000"/>
                  </a:schemeClr>
                </a:solidFill>
                <a:latin typeface="Gill Sans MT" panose="020B0502020104020203" pitchFamily="34" charset="0"/>
              </a:rPr>
              <a:t>ondersteek</a:t>
            </a:r>
            <a:r>
              <a:rPr lang="en-US" altLang="nl-NL" sz="2400" dirty="0">
                <a:solidFill>
                  <a:schemeClr val="tx1">
                    <a:lumMod val="50000"/>
                    <a:lumOff val="50000"/>
                  </a:schemeClr>
                </a:solidFill>
                <a:latin typeface="Gill Sans MT" panose="020B0502020104020203" pitchFamily="34" charset="0"/>
              </a:rPr>
              <a:t>  </a:t>
            </a: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bed </a:t>
            </a:r>
            <a:r>
              <a:rPr lang="en-US" altLang="nl-NL" sz="2400" dirty="0" err="1">
                <a:solidFill>
                  <a:schemeClr val="tx1">
                    <a:lumMod val="50000"/>
                    <a:lumOff val="50000"/>
                  </a:schemeClr>
                </a:solidFill>
                <a:latin typeface="Gill Sans MT" panose="020B0502020104020203" pitchFamily="34" charset="0"/>
              </a:rPr>
              <a:t>toegankelijk</a:t>
            </a:r>
            <a:endParaRPr lang="en-US" altLang="nl-NL" sz="2400" dirty="0">
              <a:solidFill>
                <a:schemeClr val="tx1">
                  <a:lumMod val="50000"/>
                  <a:lumOff val="50000"/>
                </a:schemeClr>
              </a:solidFill>
              <a:latin typeface="Gill Sans MT" panose="020B0502020104020203" pitchFamily="34" charset="0"/>
            </a:endParaRP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matrasbeschermer</a:t>
            </a: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kraampakket/kraamzorg</a:t>
            </a: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fototoestel</a:t>
            </a: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druivesuiker of andere snelle energie gevers</a:t>
            </a: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ziekenhuistas</a:t>
            </a: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maxi cosi</a:t>
            </a: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zwangerschapskaart </a:t>
            </a:r>
          </a:p>
        </p:txBody>
      </p:sp>
      <p:sp>
        <p:nvSpPr>
          <p:cNvPr id="16" name="Tijdelijke aanduiding voor dianummer 15"/>
          <p:cNvSpPr>
            <a:spLocks noGrp="1"/>
          </p:cNvSpPr>
          <p:nvPr>
            <p:ph type="sldNum" sz="quarter" idx="12"/>
          </p:nvPr>
        </p:nvSpPr>
        <p:spPr/>
        <p:txBody>
          <a:bodyPr/>
          <a:lstStyle/>
          <a:p>
            <a:pPr>
              <a:defRPr/>
            </a:pPr>
            <a:fld id="{39580E86-A725-4BF6-96D5-49EA7979D2D6}" type="slidenum">
              <a:rPr lang="nl-NL" smtClean="0"/>
              <a:pPr>
                <a:defRPr/>
              </a:pPr>
              <a:t>7</a:t>
            </a:fld>
            <a:endParaRPr lang="nl-NL"/>
          </a:p>
        </p:txBody>
      </p:sp>
      <p:pic>
        <p:nvPicPr>
          <p:cNvPr id="39938" name="Picture 2" descr="http://www.praktijkaanhetspaarne.nl/files/2015/02/Bevalling-voorbereiding-726x1024.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8117" y="1236451"/>
            <a:ext cx="3399458" cy="4795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hthoek 1"/>
          <p:cNvSpPr>
            <a:spLocks noChangeArrowheads="1"/>
          </p:cNvSpPr>
          <p:nvPr/>
        </p:nvSpPr>
        <p:spPr bwMode="auto">
          <a:xfrm>
            <a:off x="690929" y="1124744"/>
            <a:ext cx="5825287" cy="415498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nl-NL" sz="2400" dirty="0">
                <a:solidFill>
                  <a:schemeClr val="bg2"/>
                </a:solidFill>
                <a:latin typeface="Gill Sans MT" panose="020B0502020104020203" pitchFamily="34" charset="0"/>
              </a:rPr>
              <a:t>twee emmers</a:t>
            </a:r>
          </a:p>
          <a:p>
            <a:pPr marL="342900" indent="-342900">
              <a:buFont typeface="Arial" panose="020B0604020202020204" pitchFamily="34" charset="0"/>
              <a:buChar char="•"/>
            </a:pPr>
            <a:r>
              <a:rPr lang="en-US" altLang="nl-NL" sz="2400" dirty="0">
                <a:solidFill>
                  <a:schemeClr val="bg2"/>
                </a:solidFill>
                <a:latin typeface="Gill Sans MT" panose="020B0502020104020203" pitchFamily="34" charset="0"/>
              </a:rPr>
              <a:t>vuilniszakken</a:t>
            </a:r>
          </a:p>
          <a:p>
            <a:pPr marL="342900" indent="-342900">
              <a:buFont typeface="Arial" panose="020B0604020202020204" pitchFamily="34" charset="0"/>
              <a:buChar char="•"/>
            </a:pPr>
            <a:r>
              <a:rPr lang="en-US" altLang="nl-NL" sz="2400" dirty="0">
                <a:solidFill>
                  <a:schemeClr val="bg2"/>
                </a:solidFill>
                <a:latin typeface="Gill Sans MT" panose="020B0502020104020203" pitchFamily="34" charset="0"/>
              </a:rPr>
              <a:t>setje babykleding met twee mutsjes</a:t>
            </a:r>
          </a:p>
          <a:p>
            <a:pPr marL="342900" indent="-342900">
              <a:buFont typeface="Arial" panose="020B0604020202020204" pitchFamily="34" charset="0"/>
              <a:buChar char="•"/>
            </a:pPr>
            <a:r>
              <a:rPr lang="en-US" altLang="nl-NL" sz="2400" dirty="0">
                <a:solidFill>
                  <a:schemeClr val="bg2"/>
                </a:solidFill>
                <a:latin typeface="Gill Sans MT" panose="020B0502020104020203" pitchFamily="34" charset="0"/>
              </a:rPr>
              <a:t>hydrofiele luiers</a:t>
            </a:r>
          </a:p>
          <a:p>
            <a:pPr marL="342900" indent="-342900">
              <a:buFont typeface="Arial" panose="020B0604020202020204" pitchFamily="34" charset="0"/>
              <a:buChar char="•"/>
            </a:pPr>
            <a:r>
              <a:rPr lang="en-US" altLang="nl-NL" sz="2400" dirty="0">
                <a:solidFill>
                  <a:schemeClr val="bg2"/>
                </a:solidFill>
                <a:latin typeface="Gill Sans MT" panose="020B0502020104020203" pitchFamily="34" charset="0"/>
              </a:rPr>
              <a:t>warme omslagdoek  </a:t>
            </a:r>
          </a:p>
          <a:p>
            <a:pPr marL="342900" indent="-342900">
              <a:buFont typeface="Arial" panose="020B0604020202020204" pitchFamily="34" charset="0"/>
              <a:buChar char="•"/>
            </a:pPr>
            <a:r>
              <a:rPr lang="en-US" altLang="nl-NL" sz="2400" dirty="0">
                <a:solidFill>
                  <a:schemeClr val="bg2"/>
                </a:solidFill>
                <a:latin typeface="Gill Sans MT" panose="020B0502020104020203" pitchFamily="34" charset="0"/>
              </a:rPr>
              <a:t>twee aluminiumkruiken</a:t>
            </a:r>
          </a:p>
          <a:p>
            <a:pPr marL="342900" indent="-342900">
              <a:buFont typeface="Arial" panose="020B0604020202020204" pitchFamily="34" charset="0"/>
              <a:buChar char="•"/>
            </a:pPr>
            <a:r>
              <a:rPr lang="en-US" altLang="nl-NL" sz="2400" dirty="0">
                <a:solidFill>
                  <a:schemeClr val="bg2"/>
                </a:solidFill>
                <a:latin typeface="Gill Sans MT" panose="020B0502020104020203" pitchFamily="34" charset="0"/>
              </a:rPr>
              <a:t>warmte</a:t>
            </a:r>
          </a:p>
          <a:p>
            <a:pPr marL="342900" indent="-342900">
              <a:buFont typeface="Arial" panose="020B0604020202020204" pitchFamily="34" charset="0"/>
              <a:buChar char="•"/>
            </a:pPr>
            <a:r>
              <a:rPr lang="en-US" altLang="nl-NL" sz="2400" dirty="0">
                <a:solidFill>
                  <a:schemeClr val="bg2"/>
                </a:solidFill>
                <a:latin typeface="Gill Sans MT" panose="020B0502020104020203" pitchFamily="34" charset="0"/>
              </a:rPr>
              <a:t>trap</a:t>
            </a:r>
          </a:p>
          <a:p>
            <a:pPr marL="342900" indent="-342900">
              <a:buFont typeface="Arial" panose="020B0604020202020204" pitchFamily="34" charset="0"/>
              <a:buChar char="•"/>
            </a:pPr>
            <a:r>
              <a:rPr lang="en-US" altLang="nl-NL" sz="2400" dirty="0">
                <a:solidFill>
                  <a:schemeClr val="tx1">
                    <a:lumMod val="50000"/>
                    <a:lumOff val="50000"/>
                  </a:schemeClr>
                </a:solidFill>
                <a:latin typeface="Gill Sans MT" panose="020B0502020104020203" pitchFamily="34" charset="0"/>
              </a:rPr>
              <a:t>buitenverlichting aan</a:t>
            </a:r>
            <a:endParaRPr lang="nl-NL" altLang="nl-NL" sz="2400" dirty="0">
              <a:solidFill>
                <a:schemeClr val="tx1">
                  <a:lumMod val="50000"/>
                  <a:lumOff val="50000"/>
                </a:schemeClr>
              </a:solidFill>
              <a:latin typeface="Gill Sans MT" panose="020B0502020104020203" pitchFamily="34" charset="0"/>
            </a:endParaRPr>
          </a:p>
          <a:p>
            <a:pPr marL="342900" indent="-342900">
              <a:buFont typeface="Arial" panose="020B0604020202020204" pitchFamily="34" charset="0"/>
              <a:buChar char="•"/>
            </a:pPr>
            <a:endParaRPr lang="en-US" altLang="nl-NL" sz="2400" dirty="0">
              <a:solidFill>
                <a:schemeClr val="bg2"/>
              </a:solidFill>
              <a:latin typeface="Gill Sans MT" panose="020B0502020104020203" pitchFamily="34" charset="0"/>
            </a:endParaRPr>
          </a:p>
          <a:p>
            <a:endParaRPr lang="en-US" altLang="nl-NL" sz="2400" dirty="0">
              <a:solidFill>
                <a:schemeClr val="bg2"/>
              </a:solidFill>
              <a:latin typeface="Gill Sans MT" panose="020B0502020104020203" pitchFamily="34" charset="0"/>
            </a:endParaRPr>
          </a:p>
        </p:txBody>
      </p:sp>
      <p:sp>
        <p:nvSpPr>
          <p:cNvPr id="28675" name="Rechthoek 2"/>
          <p:cNvSpPr>
            <a:spLocks noChangeArrowheads="1"/>
          </p:cNvSpPr>
          <p:nvPr/>
        </p:nvSpPr>
        <p:spPr bwMode="auto">
          <a:xfrm>
            <a:off x="1" y="260648"/>
            <a:ext cx="9144000" cy="769441"/>
          </a:xfrm>
          <a:prstGeom prst="rect">
            <a:avLst/>
          </a:prstGeom>
          <a:noFill/>
          <a:ln w="9525">
            <a:noFill/>
            <a:miter lim="800000"/>
            <a:headEnd/>
            <a:tailEnd/>
          </a:ln>
        </p:spPr>
        <p:txBody>
          <a:bodyPr wrap="square">
            <a:spAutoFit/>
          </a:bodyPr>
          <a:lstStyle/>
          <a:p>
            <a:pPr algn="ctr"/>
            <a:r>
              <a:rPr lang="en-US" altLang="nl-NL" sz="4400" dirty="0">
                <a:solidFill>
                  <a:srgbClr val="336699"/>
                </a:solidFill>
                <a:latin typeface="Gill Sans MT" panose="020B0502020104020203" pitchFamily="34" charset="0"/>
              </a:rPr>
              <a:t>thuisbevalling</a:t>
            </a:r>
            <a:endParaRPr lang="nl-NL" altLang="nl-NL" sz="4400" dirty="0">
              <a:solidFill>
                <a:srgbClr val="336699"/>
              </a:solidFill>
              <a:latin typeface="Gill Sans MT" panose="020B0502020104020203" pitchFamily="34" charset="0"/>
            </a:endParaRPr>
          </a:p>
        </p:txBody>
      </p:sp>
      <p:sp>
        <p:nvSpPr>
          <p:cNvPr id="6" name="Tijdelijke aanduiding voor dianummer 5"/>
          <p:cNvSpPr>
            <a:spLocks noGrp="1"/>
          </p:cNvSpPr>
          <p:nvPr>
            <p:ph type="sldNum" sz="quarter" idx="12"/>
          </p:nvPr>
        </p:nvSpPr>
        <p:spPr/>
        <p:txBody>
          <a:bodyPr/>
          <a:lstStyle/>
          <a:p>
            <a:pPr>
              <a:defRPr/>
            </a:pPr>
            <a:fld id="{39580E86-A725-4BF6-96D5-49EA7979D2D6}" type="slidenum">
              <a:rPr lang="nl-NL" smtClean="0"/>
              <a:pPr>
                <a:defRPr/>
              </a:pPr>
              <a:t>8</a:t>
            </a:fld>
            <a:endParaRPr lang="nl-NL"/>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14908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336699"/>
                </a:solidFill>
                <a:latin typeface="Gill Sans MT" panose="020B0502020104020203" pitchFamily="34" charset="0"/>
              </a:rPr>
              <a:t>wat neemt de verloskundige mee?</a:t>
            </a:r>
          </a:p>
        </p:txBody>
      </p:sp>
      <p:sp>
        <p:nvSpPr>
          <p:cNvPr id="2" name="Tijdelijke aanduiding voor dianummer 1"/>
          <p:cNvSpPr>
            <a:spLocks noGrp="1"/>
          </p:cNvSpPr>
          <p:nvPr>
            <p:ph type="sldNum" sz="quarter" idx="12"/>
          </p:nvPr>
        </p:nvSpPr>
        <p:spPr/>
        <p:txBody>
          <a:bodyPr/>
          <a:lstStyle/>
          <a:p>
            <a:pPr>
              <a:defRPr/>
            </a:pPr>
            <a:fld id="{39580E86-A725-4BF6-96D5-49EA7979D2D6}" type="slidenum">
              <a:rPr lang="nl-NL" smtClean="0"/>
              <a:pPr>
                <a:defRPr/>
              </a:pPr>
              <a:t>9</a:t>
            </a:fld>
            <a:endParaRPr lang="nl-NL"/>
          </a:p>
        </p:txBody>
      </p:sp>
      <p:pic>
        <p:nvPicPr>
          <p:cNvPr id="3" name="Picture 2" descr="http://www.zwangerinhouten.nl/wp-content/uploads/2012/09/Verloskundigen-Praktijk-Houten-webformaat-36-van-3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384913"/>
            <a:ext cx="3145928" cy="472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488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4"/>
  <p:tag name="TPOS" val="2"/>
</p:tagLst>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4816</TotalTime>
  <Words>5277</Words>
  <Application>Microsoft Office PowerPoint</Application>
  <PresentationFormat>Diavoorstelling (4:3)</PresentationFormat>
  <Paragraphs>337</Paragraphs>
  <Slides>46</Slides>
  <Notes>45</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2</vt:i4>
      </vt:variant>
      <vt:variant>
        <vt:lpstr>Diatitels</vt:lpstr>
      </vt:variant>
      <vt:variant>
        <vt:i4>46</vt:i4>
      </vt:variant>
    </vt:vector>
  </HeadingPairs>
  <TitlesOfParts>
    <vt:vector size="56" baseType="lpstr">
      <vt:lpstr>Arial</vt:lpstr>
      <vt:lpstr>Bradley Hand ITC TT-Bold</vt:lpstr>
      <vt:lpstr>Century Gothic</vt:lpstr>
      <vt:lpstr>Gill Sans</vt:lpstr>
      <vt:lpstr>Gill Sans MT</vt:lpstr>
      <vt:lpstr>Palatino</vt:lpstr>
      <vt:lpstr>ヒラギノ角ゴ ProN W6</vt:lpstr>
      <vt:lpstr>Standaardontwerp</vt:lpstr>
      <vt:lpstr>Werkblad</vt:lpstr>
      <vt:lpstr>Grafiek</vt:lpstr>
      <vt:lpstr>Welkom</vt:lpstr>
      <vt:lpstr>onderwerpen</vt:lpstr>
      <vt:lpstr>PowerPoint-presentatie</vt:lpstr>
      <vt:lpstr>opleidingscentrum</vt:lpstr>
      <vt:lpstr> plaats van de bevalling</vt:lpstr>
      <vt:lpstr>getallen uit de regio</vt:lpstr>
      <vt:lpstr>  algemene voorbereiding</vt:lpstr>
      <vt:lpstr>PowerPoint-presentatie</vt:lpstr>
      <vt:lpstr>wat neemt de verloskundige mee?</vt:lpstr>
      <vt:lpstr>ziekenhuis</vt:lpstr>
      <vt:lpstr>verloskamer</vt:lpstr>
      <vt:lpstr>de bevalling</vt:lpstr>
      <vt:lpstr>Wanneer bellen bij weeën? </vt:lpstr>
      <vt:lpstr>gebroken vliezen</vt:lpstr>
      <vt:lpstr>bloedverlies</vt:lpstr>
      <vt:lpstr>weeën</vt:lpstr>
      <vt:lpstr>verloop</vt:lpstr>
      <vt:lpstr>omgaan met baringspijn I</vt:lpstr>
      <vt:lpstr>omgaan met baringspijn II</vt:lpstr>
      <vt:lpstr>persen</vt:lpstr>
      <vt:lpstr>PowerPoint-presentatie</vt:lpstr>
      <vt:lpstr>PowerPoint-presentatie</vt:lpstr>
      <vt:lpstr>Spildraai</vt:lpstr>
      <vt:lpstr>Nageboortetijdperk</vt:lpstr>
      <vt:lpstr>PowerPoint-presentatie</vt:lpstr>
      <vt:lpstr>PowerPoint-presentatie</vt:lpstr>
      <vt:lpstr>PowerPoint-presentatie</vt:lpstr>
      <vt:lpstr>cardiotocogram (CTG)</vt:lpstr>
      <vt:lpstr>CTG-registratie</vt:lpstr>
      <vt:lpstr>centrale post verloskamers</vt:lpstr>
      <vt:lpstr>PowerPoint-presentatie</vt:lpstr>
      <vt:lpstr>PowerPoint-presentatie</vt:lpstr>
      <vt:lpstr>PowerPoint-presentatie</vt:lpstr>
      <vt:lpstr>PowerPoint-presentatie</vt:lpstr>
      <vt:lpstr>PowerPoint-presentatie</vt:lpstr>
      <vt:lpstr>operatiekamer</vt:lpstr>
      <vt:lpstr>PowerPoint-presentatie</vt:lpstr>
      <vt:lpstr>PowerPoint-presentatie</vt:lpstr>
      <vt:lpstr>PowerPoint-presentatie</vt:lpstr>
      <vt:lpstr>nakijken door de kinderarts</vt:lpstr>
      <vt:lpstr>opvangtafel</vt:lpstr>
      <vt:lpstr>PowerPoint-presentatie</vt:lpstr>
      <vt:lpstr>tijd voor ...</vt:lpstr>
      <vt:lpstr>kraamtijd</vt:lpstr>
      <vt:lpstr>kraamtijd</vt:lpstr>
      <vt:lpstr>PowerPoint-presentatie</vt:lpstr>
    </vt:vector>
  </TitlesOfParts>
  <Company>Medisch Centrum Alkmaar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Medisch Centrum Alkmaar</dc:creator>
  <cp:lastModifiedBy>Jan Willem van den Berkhof</cp:lastModifiedBy>
  <cp:revision>1088</cp:revision>
  <dcterms:created xsi:type="dcterms:W3CDTF">2014-06-06T13:29:46Z</dcterms:created>
  <dcterms:modified xsi:type="dcterms:W3CDTF">2017-11-01T11:05:58Z</dcterms:modified>
</cp:coreProperties>
</file>